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handoutMasterIdLst>
    <p:handoutMasterId r:id="rId79"/>
  </p:handoutMasterIdLst>
  <p:sldIdLst>
    <p:sldId id="256" r:id="rId2"/>
    <p:sldId id="335" r:id="rId3"/>
    <p:sldId id="285" r:id="rId4"/>
    <p:sldId id="286" r:id="rId5"/>
    <p:sldId id="300" r:id="rId6"/>
    <p:sldId id="301"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6" r:id="rId23"/>
    <p:sldId id="417" r:id="rId24"/>
    <p:sldId id="420" r:id="rId25"/>
    <p:sldId id="421" r:id="rId26"/>
    <p:sldId id="422" r:id="rId27"/>
    <p:sldId id="423" r:id="rId28"/>
    <p:sldId id="424" r:id="rId29"/>
    <p:sldId id="425" r:id="rId30"/>
    <p:sldId id="426" r:id="rId31"/>
    <p:sldId id="427" r:id="rId32"/>
    <p:sldId id="429" r:id="rId33"/>
    <p:sldId id="344" r:id="rId34"/>
    <p:sldId id="430" r:id="rId35"/>
    <p:sldId id="345" r:id="rId36"/>
    <p:sldId id="346" r:id="rId37"/>
    <p:sldId id="347" r:id="rId38"/>
    <p:sldId id="431" r:id="rId39"/>
    <p:sldId id="451" r:id="rId40"/>
    <p:sldId id="434" r:id="rId41"/>
    <p:sldId id="435" r:id="rId42"/>
    <p:sldId id="436" r:id="rId43"/>
    <p:sldId id="437" r:id="rId44"/>
    <p:sldId id="438" r:id="rId45"/>
    <p:sldId id="439" r:id="rId46"/>
    <p:sldId id="440" r:id="rId47"/>
    <p:sldId id="441" r:id="rId48"/>
    <p:sldId id="442" r:id="rId49"/>
    <p:sldId id="443" r:id="rId50"/>
    <p:sldId id="444" r:id="rId51"/>
    <p:sldId id="445" r:id="rId52"/>
    <p:sldId id="448" r:id="rId53"/>
    <p:sldId id="388" r:id="rId54"/>
    <p:sldId id="390" r:id="rId55"/>
    <p:sldId id="391" r:id="rId56"/>
    <p:sldId id="392" r:id="rId57"/>
    <p:sldId id="393" r:id="rId58"/>
    <p:sldId id="394" r:id="rId59"/>
    <p:sldId id="395" r:id="rId60"/>
    <p:sldId id="396" r:id="rId61"/>
    <p:sldId id="397" r:id="rId62"/>
    <p:sldId id="398" r:id="rId63"/>
    <p:sldId id="400" r:id="rId64"/>
    <p:sldId id="402" r:id="rId65"/>
    <p:sldId id="403" r:id="rId66"/>
    <p:sldId id="404" r:id="rId67"/>
    <p:sldId id="405" r:id="rId68"/>
    <p:sldId id="406" r:id="rId69"/>
    <p:sldId id="407" r:id="rId70"/>
    <p:sldId id="408" r:id="rId71"/>
    <p:sldId id="409" r:id="rId72"/>
    <p:sldId id="410" r:id="rId73"/>
    <p:sldId id="411" r:id="rId74"/>
    <p:sldId id="412" r:id="rId75"/>
    <p:sldId id="415" r:id="rId76"/>
    <p:sldId id="452" r:id="rId7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60115" autoAdjust="0"/>
  </p:normalViewPr>
  <p:slideViewPr>
    <p:cSldViewPr>
      <p:cViewPr varScale="1">
        <p:scale>
          <a:sx n="68" d="100"/>
          <a:sy n="68" d="100"/>
        </p:scale>
        <p:origin x="-28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5CBD3C27-D071-4A49-8581-E9040518EEDE}" type="datetimeFigureOut">
              <a:rPr lang="en-US" smtClean="0"/>
              <a:pPr/>
              <a:t>6/27/2013</a:t>
            </a:fld>
            <a:endParaRPr lang="en-US" dirty="0"/>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C7DCCE44-FE18-4A00-A0F4-6B9FCB059220}"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E224814A-E27C-4019-8DF8-470884BEF4E8}" type="datetimeFigureOut">
              <a:rPr lang="en-US" smtClean="0"/>
              <a:pPr/>
              <a:t>6/27/2013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0506388D-79B8-4D6E-BC2F-5574C0613A1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0767CBC4-0B2F-48F4-83AA-221CA5C223E4}" type="slidenum">
              <a:rPr lang="en-US" smtClean="0"/>
              <a:pPr/>
              <a:t>23</a:t>
            </a:fld>
            <a:endParaRPr lang="en-US" dirty="0" smtClean="0"/>
          </a:p>
        </p:txBody>
      </p:sp>
      <p:sp>
        <p:nvSpPr>
          <p:cNvPr id="11267"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ln/>
        </p:spPr>
        <p:txBody>
          <a:bodyPr/>
          <a:lstStyle/>
          <a:p>
            <a:pPr algn="just" eaLnBrk="1" hangingPunct="1">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DA886-4652-4D02-B4F6-4CADE1E7BFA4}" type="slidenum">
              <a:rPr lang="en-US"/>
              <a:pPr/>
              <a:t>24</a:t>
            </a:fld>
            <a:endParaRPr lang="en-US" dirty="0"/>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702310" y="4421824"/>
            <a:ext cx="5857240" cy="4189095"/>
          </a:xfrm>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6A6FD9-C3A0-43A7-9847-9DC5386424AA}"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6A6FD9-C3A0-43A7-9847-9DC5386424AA}"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6A6FD9-C3A0-43A7-9847-9DC5386424AA}" type="slidenum">
              <a:rPr lang="en-US" smtClean="0"/>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6A6FD9-C3A0-43A7-9847-9DC5386424AA}" type="slidenum">
              <a:rPr lang="en-US" smtClean="0"/>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6A6FD9-C3A0-43A7-9847-9DC5386424AA}"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6A6FD9-C3A0-43A7-9847-9DC5386424AA}" type="slidenum">
              <a:rPr lang="en-US" smtClean="0"/>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6A6FD9-C3A0-43A7-9847-9DC5386424AA}" type="slidenum">
              <a:rPr lang="en-US" smtClean="0"/>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6A6FD9-C3A0-43A7-9847-9DC5386424AA}" type="slidenum">
              <a:rPr lang="en-US" smtClean="0"/>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37</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50742AB-3EC3-40ED-AC40-0C1CB189DE5A}" type="slidenum">
              <a:rPr lang="en-US" smtClean="0"/>
              <a:pPr/>
              <a:t>38</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algn="just"/>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3"/>
            <a:ext cx="5618480" cy="4658365"/>
          </a:xfrm>
        </p:spPr>
        <p:txBody>
          <a:bodyPr>
            <a:normAutofit/>
          </a:bodyPr>
          <a:lstStyle/>
          <a:p>
            <a:endParaRPr lang="en-US" dirty="0" smtClean="0">
              <a:latin typeface="Arial" charset="0"/>
            </a:endParaRPr>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39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40</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41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42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43</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44</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45</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46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2"/>
            <a:ext cx="5618480" cy="4353149"/>
          </a:xfrm>
        </p:spPr>
        <p:txBody>
          <a:bodyPr>
            <a:normAutofit/>
          </a:bodyPr>
          <a:lstStyle/>
          <a:p>
            <a:pPr algn="just"/>
            <a:endParaRPr lang="en-US" dirty="0" smtClean="0">
              <a:latin typeface="Arial" charset="0"/>
            </a:endParaRPr>
          </a:p>
          <a:p>
            <a:pPr algn="just"/>
            <a:endParaRPr lang="en-US" sz="1000" dirty="0" smtClean="0">
              <a:latin typeface="Arial" charset="0"/>
            </a:endParaRPr>
          </a:p>
          <a:p>
            <a:pPr algn="just"/>
            <a:endParaRPr lang="en-US" dirty="0" smtClean="0">
              <a:latin typeface="Arial" charset="0"/>
            </a:endParaRPr>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47</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48</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49</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50</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51</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smtClean="0">
              <a:latin typeface="Arial" charset="0"/>
            </a:endParaRPr>
          </a:p>
          <a:p>
            <a:pPr algn="just" defTabSz="915772" eaLnBrk="0" fontAlgn="base" hangingPunct="0">
              <a:spcBef>
                <a:spcPct val="30000"/>
              </a:spcBef>
              <a:spcAft>
                <a:spcPct val="0"/>
              </a:spcAft>
              <a:defRPr/>
            </a:pPr>
            <a:endParaRPr lang="en-US" dirty="0" smtClean="0">
              <a:latin typeface="Arial" charset="0"/>
            </a:endParaRPr>
          </a:p>
          <a:p>
            <a:pPr algn="just"/>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52</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DD0EC68-AD55-4D48-8119-913DAFC6E515}" type="slidenum">
              <a:rPr lang="en-US" smtClean="0"/>
              <a:pPr/>
              <a:t>53</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lgn="just" defTabSz="885452"/>
            <a:endParaRPr lang="en-US" dirty="0" smtClean="0"/>
          </a:p>
          <a:p>
            <a:pPr defTabSz="885452"/>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15772" eaLnBrk="0" fontAlgn="base" hangingPunct="0">
              <a:spcBef>
                <a:spcPct val="30000"/>
              </a:spcBef>
              <a:spcAft>
                <a:spcPct val="0"/>
              </a:spcAft>
              <a:defRPr/>
            </a:pPr>
            <a:endParaRPr lang="en-US" dirty="0" smtClean="0"/>
          </a:p>
          <a:p>
            <a:pPr algn="just" defTabSz="915772" eaLnBrk="0" fontAlgn="base" hangingPunct="0">
              <a:spcBef>
                <a:spcPct val="30000"/>
              </a:spcBef>
              <a:spcAft>
                <a:spcPct val="0"/>
              </a:spcAft>
              <a:defRPr/>
            </a:pPr>
            <a:endParaRPr lang="en-US" dirty="0" smtClean="0">
              <a:latin typeface="Arial" charset="0"/>
            </a:endParaRPr>
          </a:p>
          <a:p>
            <a:pPr algn="just" defTabSz="915772" eaLnBrk="0" fontAlgn="base" hangingPunct="0">
              <a:spcBef>
                <a:spcPct val="30000"/>
              </a:spcBef>
              <a:spcAft>
                <a:spcPct val="0"/>
              </a:spcAft>
              <a:defRPr/>
            </a:pPr>
            <a:r>
              <a:rPr lang="en-US" dirty="0" smtClean="0">
                <a:latin typeface="Arial" charset="0"/>
              </a:rPr>
              <a:t>  </a:t>
            </a:r>
          </a:p>
          <a:p>
            <a:endParaRPr lang="en-US" dirty="0"/>
          </a:p>
        </p:txBody>
      </p:sp>
      <p:sp>
        <p:nvSpPr>
          <p:cNvPr id="4" name="Slide Number Placeholder 3"/>
          <p:cNvSpPr>
            <a:spLocks noGrp="1"/>
          </p:cNvSpPr>
          <p:nvPr>
            <p:ph type="sldNum" sz="quarter" idx="10"/>
          </p:nvPr>
        </p:nvSpPr>
        <p:spPr/>
        <p:txBody>
          <a:bodyPr/>
          <a:lstStyle/>
          <a:p>
            <a:pPr>
              <a:defRPr/>
            </a:pPr>
            <a:fld id="{D955DE4E-9C95-44EA-A8EA-1C9AF6860A6A}" type="slidenum">
              <a:rPr lang="en-US" smtClean="0"/>
              <a:pPr>
                <a:defRPr/>
              </a:pPr>
              <a:t>54</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algn="just"/>
            <a:endParaRPr lang="en-US" dirty="0" smtClean="0"/>
          </a:p>
        </p:txBody>
      </p:sp>
      <p:sp>
        <p:nvSpPr>
          <p:cNvPr id="22532" name="Slide Number Placeholder 3"/>
          <p:cNvSpPr>
            <a:spLocks noGrp="1"/>
          </p:cNvSpPr>
          <p:nvPr>
            <p:ph type="sldNum" sz="quarter" idx="5"/>
          </p:nvPr>
        </p:nvSpPr>
        <p:spPr>
          <a:noFill/>
        </p:spPr>
        <p:txBody>
          <a:bodyPr/>
          <a:lstStyle/>
          <a:p>
            <a:fld id="{1D460A8F-D619-45CC-B775-8DF513214B21}" type="slidenum">
              <a:rPr lang="en-US" smtClean="0"/>
              <a:pPr/>
              <a:t>55</a:t>
            </a:fld>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algn="just"/>
            <a:endParaRPr lang="en-US" dirty="0" smtClean="0"/>
          </a:p>
        </p:txBody>
      </p:sp>
      <p:sp>
        <p:nvSpPr>
          <p:cNvPr id="23556" name="Slide Number Placeholder 3"/>
          <p:cNvSpPr>
            <a:spLocks noGrp="1"/>
          </p:cNvSpPr>
          <p:nvPr>
            <p:ph type="sldNum" sz="quarter" idx="5"/>
          </p:nvPr>
        </p:nvSpPr>
        <p:spPr>
          <a:noFill/>
        </p:spPr>
        <p:txBody>
          <a:bodyPr/>
          <a:lstStyle/>
          <a:p>
            <a:fld id="{3AC293F9-ECE2-41A4-99E6-F2CB49DDE16D}" type="slidenum">
              <a:rPr lang="en-US" smtClean="0"/>
              <a:pPr/>
              <a:t>56</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algn="just"/>
            <a:endParaRPr lang="en-US" dirty="0" smtClean="0"/>
          </a:p>
          <a:p>
            <a:pPr algn="just"/>
            <a:endParaRPr lang="en-US" dirty="0" smtClean="0"/>
          </a:p>
          <a:p>
            <a:pPr algn="just"/>
            <a:endParaRPr lang="en-US" dirty="0" smtClean="0"/>
          </a:p>
          <a:p>
            <a:pPr algn="just"/>
            <a:endParaRPr lang="en-US" dirty="0" smtClean="0"/>
          </a:p>
        </p:txBody>
      </p:sp>
      <p:sp>
        <p:nvSpPr>
          <p:cNvPr id="25604" name="Slide Number Placeholder 3"/>
          <p:cNvSpPr>
            <a:spLocks noGrp="1"/>
          </p:cNvSpPr>
          <p:nvPr>
            <p:ph type="sldNum" sz="quarter" idx="5"/>
          </p:nvPr>
        </p:nvSpPr>
        <p:spPr>
          <a:noFill/>
        </p:spPr>
        <p:txBody>
          <a:bodyPr/>
          <a:lstStyle/>
          <a:p>
            <a:fld id="{2BA6F3AD-FFC1-4C2E-9A7E-90E85F82E8F2}" type="slidenum">
              <a:rPr lang="en-US" smtClean="0"/>
              <a:pPr/>
              <a:t>57</a:t>
            </a:fld>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algn="just"/>
            <a:endParaRPr lang="en-US" dirty="0" smtClean="0"/>
          </a:p>
        </p:txBody>
      </p:sp>
      <p:sp>
        <p:nvSpPr>
          <p:cNvPr id="26628" name="Slide Number Placeholder 3"/>
          <p:cNvSpPr>
            <a:spLocks noGrp="1"/>
          </p:cNvSpPr>
          <p:nvPr>
            <p:ph type="sldNum" sz="quarter" idx="5"/>
          </p:nvPr>
        </p:nvSpPr>
        <p:spPr>
          <a:noFill/>
        </p:spPr>
        <p:txBody>
          <a:bodyPr/>
          <a:lstStyle/>
          <a:p>
            <a:fld id="{E1F17E8A-B835-43E8-BD61-A3F1D289C013}" type="slidenum">
              <a:rPr lang="en-US" smtClean="0"/>
              <a:pPr/>
              <a:t>58</a:t>
            </a:fld>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algn="just"/>
            <a:endParaRPr lang="en-US" dirty="0" smtClean="0"/>
          </a:p>
        </p:txBody>
      </p:sp>
      <p:sp>
        <p:nvSpPr>
          <p:cNvPr id="29700" name="Slide Number Placeholder 3"/>
          <p:cNvSpPr>
            <a:spLocks noGrp="1"/>
          </p:cNvSpPr>
          <p:nvPr>
            <p:ph type="sldNum" sz="quarter" idx="5"/>
          </p:nvPr>
        </p:nvSpPr>
        <p:spPr>
          <a:noFill/>
        </p:spPr>
        <p:txBody>
          <a:bodyPr/>
          <a:lstStyle/>
          <a:p>
            <a:fld id="{2553E055-6CBD-4D98-89CC-E625D778C321}" type="slidenum">
              <a:rPr lang="en-US" smtClean="0"/>
              <a:pPr/>
              <a:t>59</a:t>
            </a:fld>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algn="just"/>
            <a:endParaRPr lang="en-US" dirty="0" smtClean="0"/>
          </a:p>
        </p:txBody>
      </p:sp>
      <p:sp>
        <p:nvSpPr>
          <p:cNvPr id="30724" name="Slide Number Placeholder 3"/>
          <p:cNvSpPr>
            <a:spLocks noGrp="1"/>
          </p:cNvSpPr>
          <p:nvPr>
            <p:ph type="sldNum" sz="quarter" idx="5"/>
          </p:nvPr>
        </p:nvSpPr>
        <p:spPr>
          <a:noFill/>
        </p:spPr>
        <p:txBody>
          <a:bodyPr/>
          <a:lstStyle/>
          <a:p>
            <a:fld id="{1AF6519A-AD32-423A-AB60-07F64F03F425}" type="slidenum">
              <a:rPr lang="en-US" smtClean="0"/>
              <a:pPr/>
              <a:t>60</a:t>
            </a:fld>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dirty="0" smtClean="0"/>
          </a:p>
          <a:p>
            <a:pPr algn="just"/>
            <a:endParaRPr lang="en-US" dirty="0" smtClean="0"/>
          </a:p>
        </p:txBody>
      </p:sp>
      <p:sp>
        <p:nvSpPr>
          <p:cNvPr id="32772" name="Slide Number Placeholder 3"/>
          <p:cNvSpPr>
            <a:spLocks noGrp="1"/>
          </p:cNvSpPr>
          <p:nvPr>
            <p:ph type="sldNum" sz="quarter" idx="5"/>
          </p:nvPr>
        </p:nvSpPr>
        <p:spPr>
          <a:noFill/>
        </p:spPr>
        <p:txBody>
          <a:bodyPr/>
          <a:lstStyle/>
          <a:p>
            <a:fld id="{8D7004B4-5C94-4EC9-8D5B-45FCB386E5EF}" type="slidenum">
              <a:rPr lang="en-US" smtClean="0"/>
              <a:pPr/>
              <a:t>61</a:t>
            </a:fld>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algn="just" defTabSz="885452"/>
            <a:endParaRPr lang="en-US" dirty="0" smtClean="0"/>
          </a:p>
          <a:p>
            <a:pPr algn="just" defTabSz="885452"/>
            <a:endParaRPr lang="en-US" dirty="0" smtClean="0"/>
          </a:p>
        </p:txBody>
      </p:sp>
      <p:sp>
        <p:nvSpPr>
          <p:cNvPr id="33796" name="Slide Number Placeholder 3"/>
          <p:cNvSpPr>
            <a:spLocks noGrp="1"/>
          </p:cNvSpPr>
          <p:nvPr>
            <p:ph type="sldNum" sz="quarter" idx="5"/>
          </p:nvPr>
        </p:nvSpPr>
        <p:spPr>
          <a:noFill/>
        </p:spPr>
        <p:txBody>
          <a:bodyPr/>
          <a:lstStyle/>
          <a:p>
            <a:fld id="{B0C49720-DE8E-495F-96CB-955FAECA42E1}" type="slidenum">
              <a:rPr lang="en-US" smtClean="0"/>
              <a:pPr/>
              <a:t>62</a:t>
            </a:fld>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50742AB-3EC3-40ED-AC40-0C1CB189DE5A}" type="slidenum">
              <a:rPr lang="en-US" smtClean="0"/>
              <a:pPr/>
              <a:t>63</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algn="just"/>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273031"/>
            <a:ext cx="5618480" cy="4734669"/>
          </a:xfrm>
        </p:spPr>
        <p:txBody>
          <a:bodyPr>
            <a:normAutofit fontScale="92500" lnSpcReduction="10000"/>
          </a:bodyPr>
          <a:lstStyle/>
          <a:p>
            <a:pPr algn="just"/>
            <a:endParaRPr lang="en-US" dirty="0" smtClean="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64</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sz="1400" dirty="0" smtClean="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65</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sz="1400" dirty="0" smtClean="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66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sz="1400" dirty="0" smtClean="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67</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915678">
              <a:defRPr/>
            </a:pPr>
            <a:endParaRPr lang="en-US"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68</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69</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70</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4"/>
            <a:ext cx="5618480" cy="4658365"/>
          </a:xfrm>
        </p:spPr>
        <p:txBody>
          <a:bodyPr>
            <a:normAutofit/>
          </a:bodyPr>
          <a:lstStyle/>
          <a:p>
            <a:pPr algn="just"/>
            <a:endParaRPr lang="en-US" dirty="0" smtClean="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71</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smtClean="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72</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smtClean="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73</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74</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32877498-7F91-4338-924D-0D0A5A439B4B}" type="slidenum">
              <a:rPr lang="en-US" smtClean="0"/>
              <a:pPr>
                <a:defRPr/>
              </a:pPr>
              <a:t>75</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87D7D4-16B0-4B92-A57B-FA126F8F6B9D}" type="slidenum">
              <a:rPr lang="en-US" smtClean="0"/>
              <a:pPr/>
              <a:t>76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06388D-79B8-4D6E-BC2F-5574C0613A10}"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DLA Logo 2"/>
          <p:cNvPicPr>
            <a:picLocks noChangeAspect="1" noChangeArrowheads="1"/>
          </p:cNvPicPr>
          <p:nvPr userDrawn="1"/>
        </p:nvPicPr>
        <p:blipFill>
          <a:blip r:embed="rId2" cstate="print">
            <a:clrChange>
              <a:clrFrom>
                <a:srgbClr val="FFFFFF"/>
              </a:clrFrom>
              <a:clrTo>
                <a:srgbClr val="FFFFFF">
                  <a:alpha val="0"/>
                </a:srgbClr>
              </a:clrTo>
            </a:clrChange>
            <a:lum bright="-14000" contrast="-58000"/>
          </a:blip>
          <a:srcRect/>
          <a:stretch>
            <a:fillRect/>
          </a:stretch>
        </p:blipFill>
        <p:spPr bwMode="auto">
          <a:xfrm>
            <a:off x="1371600" y="304800"/>
            <a:ext cx="6318250" cy="6324600"/>
          </a:xfrm>
          <a:prstGeom prst="rect">
            <a:avLst/>
          </a:prstGeom>
          <a:noFill/>
          <a:ln w="9525" algn="in">
            <a:noFill/>
            <a:miter lim="800000"/>
            <a:headEnd/>
            <a:tailEnd/>
          </a:ln>
        </p:spPr>
      </p:pic>
      <p:sp>
        <p:nvSpPr>
          <p:cNvPr id="14338" name="Rectangle 2"/>
          <p:cNvSpPr>
            <a:spLocks noGrp="1" noChangeArrowheads="1"/>
          </p:cNvSpPr>
          <p:nvPr>
            <p:ph type="ctrTitle"/>
          </p:nvPr>
        </p:nvSpPr>
        <p:spPr>
          <a:xfrm>
            <a:off x="685800" y="1143001"/>
            <a:ext cx="7772400" cy="1470025"/>
          </a:xfrm>
        </p:spPr>
        <p:txBody>
          <a:bodyPr/>
          <a:lstStyle>
            <a:lvl1pPr>
              <a:defRPr b="1">
                <a:effectLst>
                  <a:outerShdw blurRad="38100" dist="38100" dir="2700000" algn="tl">
                    <a:srgbClr val="C0C0C0"/>
                  </a:outerShdw>
                </a:effectLst>
              </a:defRPr>
            </a:lvl1pPr>
          </a:lstStyle>
          <a:p>
            <a:r>
              <a:rPr lang="en-US"/>
              <a:t>Click to edit Master title style</a:t>
            </a:r>
          </a:p>
        </p:txBody>
      </p:sp>
      <p:sp>
        <p:nvSpPr>
          <p:cNvPr id="14339" name="Rectangle 3"/>
          <p:cNvSpPr>
            <a:spLocks noGrp="1" noChangeArrowheads="1"/>
          </p:cNvSpPr>
          <p:nvPr>
            <p:ph type="subTitle" idx="1"/>
          </p:nvPr>
        </p:nvSpPr>
        <p:spPr>
          <a:xfrm>
            <a:off x="1371600" y="3200400"/>
            <a:ext cx="6400800" cy="17526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5CE50C73-1497-4A01-9240-639EA01231D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BB08C2-859E-425A-9C32-6F97CFE291D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6BB4E-10D5-48A9-B7AB-857BC8846F3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B049F14-D5AF-4815-B803-D7AA4C125CAD}" type="slidenum">
              <a:rPr lang="en-US"/>
              <a:pPr>
                <a:defRPr/>
              </a:pPr>
              <a:t>‹#›</a:t>
            </a:fld>
            <a:endParaRPr lang="en-US" dirty="0"/>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7"/>
          <p:cNvSpPr>
            <a:spLocks noGrp="1"/>
          </p:cNvSpPr>
          <p:nvPr>
            <p:ph type="dt" sz="half" idx="10"/>
          </p:nvPr>
        </p:nvSpPr>
        <p:spPr/>
        <p:txBody>
          <a:bodyPr/>
          <a:lstStyle/>
          <a:p>
            <a:r>
              <a:rPr lang="en-US" dirty="0" smtClean="0"/>
              <a:t>Dean D Nyitrai, CPA, CFE</a:t>
            </a:r>
            <a:endParaRPr lang="en-US" dirty="0"/>
          </a:p>
        </p:txBody>
      </p:sp>
      <p:sp>
        <p:nvSpPr>
          <p:cNvPr id="9" name="Slide Number Placeholder 8"/>
          <p:cNvSpPr>
            <a:spLocks noGrp="1"/>
          </p:cNvSpPr>
          <p:nvPr>
            <p:ph type="sldNum" sz="quarter" idx="11"/>
          </p:nvPr>
        </p:nvSpPr>
        <p:spPr/>
        <p:txBody>
          <a:bodyPr/>
          <a:lstStyle/>
          <a:p>
            <a:r>
              <a:rPr lang="en-US" dirty="0" smtClean="0"/>
              <a:t>1</a:t>
            </a:r>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BFE878C-C0E5-408D-BECD-67C27F38001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20D68EA-2713-4D3F-9D58-88DCB0905CC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CCF43E6-10D8-4AE5-9FB4-DF477AC3A7B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E7C9B3A-E38C-495F-8BBD-852C3F377B4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1910877-BAAE-4431-86BE-AB2D79B9F2E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1F02180-94E2-46E9-84D4-511793FB83B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E86058-3365-498B-AAAA-2B669ED6914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DA9AA5C-5414-4AFF-AC77-C8AFB73FF4B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EEBFA47-6C77-4305-BDD6-64931B7B89BC}" type="slidenum">
              <a:rPr lang="en-US"/>
              <a:pPr>
                <a:defRPr/>
              </a:pPr>
              <a:t>‹#›</a:t>
            </a:fld>
            <a:endParaRPr lang="en-US" dirty="0"/>
          </a:p>
        </p:txBody>
      </p:sp>
      <p:pic>
        <p:nvPicPr>
          <p:cNvPr id="4103" name="Picture 9" descr="DLA Logo 2"/>
          <p:cNvPicPr>
            <a:picLocks noChangeAspect="1" noChangeArrowheads="1"/>
          </p:cNvPicPr>
          <p:nvPr/>
        </p:nvPicPr>
        <p:blipFill>
          <a:blip r:embed="rId16" cstate="print">
            <a:clrChange>
              <a:clrFrom>
                <a:srgbClr val="FFFFFF"/>
              </a:clrFrom>
              <a:clrTo>
                <a:srgbClr val="FFFFFF">
                  <a:alpha val="0"/>
                </a:srgbClr>
              </a:clrTo>
            </a:clrChange>
            <a:lum bright="10000" contrast="-58000"/>
          </a:blip>
          <a:srcRect/>
          <a:stretch>
            <a:fillRect/>
          </a:stretch>
        </p:blipFill>
        <p:spPr bwMode="auto">
          <a:xfrm>
            <a:off x="7620000" y="5486400"/>
            <a:ext cx="1293813" cy="1223963"/>
          </a:xfrm>
          <a:prstGeom prst="rect">
            <a:avLst/>
          </a:prstGeom>
          <a:noFill/>
          <a:ln w="9525" algn="i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0" fontAlgn="base" hangingPunct="0">
        <a:spcBef>
          <a:spcPct val="0"/>
        </a:spcBef>
        <a:spcAft>
          <a:spcPct val="0"/>
        </a:spcAft>
        <a:defRPr sz="4200">
          <a:solidFill>
            <a:schemeClr val="bg1"/>
          </a:solidFill>
          <a:latin typeface="+mj-lt"/>
          <a:ea typeface="+mj-ea"/>
          <a:cs typeface="+mj-cs"/>
        </a:defRPr>
      </a:lvl1pPr>
      <a:lvl2pPr algn="ctr" rtl="0" eaLnBrk="0" fontAlgn="base" hangingPunct="0">
        <a:spcBef>
          <a:spcPct val="0"/>
        </a:spcBef>
        <a:spcAft>
          <a:spcPct val="0"/>
        </a:spcAft>
        <a:defRPr sz="4200">
          <a:solidFill>
            <a:schemeClr val="bg1"/>
          </a:solidFill>
          <a:latin typeface="Arial" charset="0"/>
        </a:defRPr>
      </a:lvl2pPr>
      <a:lvl3pPr algn="ctr" rtl="0" eaLnBrk="0" fontAlgn="base" hangingPunct="0">
        <a:spcBef>
          <a:spcPct val="0"/>
        </a:spcBef>
        <a:spcAft>
          <a:spcPct val="0"/>
        </a:spcAft>
        <a:defRPr sz="4200">
          <a:solidFill>
            <a:schemeClr val="bg1"/>
          </a:solidFill>
          <a:latin typeface="Arial" charset="0"/>
        </a:defRPr>
      </a:lvl3pPr>
      <a:lvl4pPr algn="ctr" rtl="0" eaLnBrk="0" fontAlgn="base" hangingPunct="0">
        <a:spcBef>
          <a:spcPct val="0"/>
        </a:spcBef>
        <a:spcAft>
          <a:spcPct val="0"/>
        </a:spcAft>
        <a:defRPr sz="4200">
          <a:solidFill>
            <a:schemeClr val="bg1"/>
          </a:solidFill>
          <a:latin typeface="Arial" charset="0"/>
        </a:defRPr>
      </a:lvl4pPr>
      <a:lvl5pPr algn="ctr" rtl="0" eaLnBrk="0" fontAlgn="base" hangingPunct="0">
        <a:spcBef>
          <a:spcPct val="0"/>
        </a:spcBef>
        <a:spcAft>
          <a:spcPct val="0"/>
        </a:spcAft>
        <a:defRPr sz="4200">
          <a:solidFill>
            <a:schemeClr val="bg1"/>
          </a:solidFill>
          <a:latin typeface="Arial" charset="0"/>
        </a:defRPr>
      </a:lvl5pPr>
      <a:lvl6pPr marL="457200" algn="ctr" rtl="0" fontAlgn="base">
        <a:spcBef>
          <a:spcPct val="0"/>
        </a:spcBef>
        <a:spcAft>
          <a:spcPct val="0"/>
        </a:spcAft>
        <a:defRPr sz="4200">
          <a:solidFill>
            <a:schemeClr val="bg1"/>
          </a:solidFill>
          <a:latin typeface="Arial" charset="0"/>
        </a:defRPr>
      </a:lvl6pPr>
      <a:lvl7pPr marL="914400" algn="ctr" rtl="0" fontAlgn="base">
        <a:spcBef>
          <a:spcPct val="0"/>
        </a:spcBef>
        <a:spcAft>
          <a:spcPct val="0"/>
        </a:spcAft>
        <a:defRPr sz="4200">
          <a:solidFill>
            <a:schemeClr val="bg1"/>
          </a:solidFill>
          <a:latin typeface="Arial" charset="0"/>
        </a:defRPr>
      </a:lvl7pPr>
      <a:lvl8pPr marL="1371600" algn="ctr" rtl="0" fontAlgn="base">
        <a:spcBef>
          <a:spcPct val="0"/>
        </a:spcBef>
        <a:spcAft>
          <a:spcPct val="0"/>
        </a:spcAft>
        <a:defRPr sz="4200">
          <a:solidFill>
            <a:schemeClr val="bg1"/>
          </a:solidFill>
          <a:latin typeface="Arial" charset="0"/>
        </a:defRPr>
      </a:lvl8pPr>
      <a:lvl9pPr marL="1828800" algn="ctr" rtl="0" fontAlgn="base">
        <a:spcBef>
          <a:spcPct val="0"/>
        </a:spcBef>
        <a:spcAft>
          <a:spcPct val="0"/>
        </a:spcAft>
        <a:defRPr sz="4200">
          <a:solidFill>
            <a:schemeClr val="bg1"/>
          </a:solidFill>
          <a:latin typeface="Arial" charset="0"/>
        </a:defRPr>
      </a:lvl9pPr>
    </p:titleStyle>
    <p:bodyStyle>
      <a:lvl1pPr marL="342900" indent="-342900" algn="l" rtl="0" eaLnBrk="0" fontAlgn="base" hangingPunct="0">
        <a:spcBef>
          <a:spcPct val="20000"/>
        </a:spcBef>
        <a:spcAft>
          <a:spcPct val="0"/>
        </a:spcAft>
        <a:buClr>
          <a:srgbClr val="FF3300"/>
        </a:buClr>
        <a:buSzPct val="65000"/>
        <a:buChar char="•"/>
        <a:defRPr sz="3600">
          <a:solidFill>
            <a:schemeClr val="bg1"/>
          </a:solidFill>
          <a:latin typeface="+mn-lt"/>
          <a:ea typeface="+mn-ea"/>
          <a:cs typeface="+mn-cs"/>
        </a:defRPr>
      </a:lvl1pPr>
      <a:lvl2pPr marL="742950" indent="-285750" algn="l" rtl="0" eaLnBrk="0" fontAlgn="base" hangingPunct="0">
        <a:spcBef>
          <a:spcPct val="20000"/>
        </a:spcBef>
        <a:spcAft>
          <a:spcPct val="0"/>
        </a:spcAft>
        <a:buClr>
          <a:srgbClr val="FF3300"/>
        </a:buClr>
        <a:buSzPct val="65000"/>
        <a:buChar char="•"/>
        <a:defRPr sz="3600">
          <a:solidFill>
            <a:schemeClr val="bg1"/>
          </a:solidFill>
          <a:latin typeface="+mn-lt"/>
        </a:defRPr>
      </a:lvl2pPr>
      <a:lvl3pPr marL="1143000" indent="-228600" algn="l" rtl="0" eaLnBrk="0" fontAlgn="base" hangingPunct="0">
        <a:spcBef>
          <a:spcPct val="20000"/>
        </a:spcBef>
        <a:spcAft>
          <a:spcPct val="0"/>
        </a:spcAft>
        <a:buClr>
          <a:srgbClr val="FF3300"/>
        </a:buClr>
        <a:buSzPct val="65000"/>
        <a:buChar char="•"/>
        <a:defRPr sz="3600">
          <a:solidFill>
            <a:schemeClr val="bg1"/>
          </a:solidFill>
          <a:latin typeface="+mn-lt"/>
        </a:defRPr>
      </a:lvl3pPr>
      <a:lvl4pPr marL="1600200" indent="-228600" algn="l" rtl="0" eaLnBrk="0" fontAlgn="base" hangingPunct="0">
        <a:spcBef>
          <a:spcPct val="20000"/>
        </a:spcBef>
        <a:spcAft>
          <a:spcPct val="0"/>
        </a:spcAft>
        <a:buClr>
          <a:srgbClr val="FF3300"/>
        </a:buClr>
        <a:buSzPct val="65000"/>
        <a:buChar char="•"/>
        <a:defRPr sz="3600">
          <a:solidFill>
            <a:schemeClr val="bg1"/>
          </a:solidFill>
          <a:latin typeface="+mn-lt"/>
        </a:defRPr>
      </a:lvl4pPr>
      <a:lvl5pPr marL="2057400" indent="-228600" algn="l" rtl="0" eaLnBrk="0" fontAlgn="base" hangingPunct="0">
        <a:spcBef>
          <a:spcPct val="20000"/>
        </a:spcBef>
        <a:spcAft>
          <a:spcPct val="0"/>
        </a:spcAft>
        <a:buClr>
          <a:srgbClr val="FF3300"/>
        </a:buClr>
        <a:buSzPct val="65000"/>
        <a:buChar char="•"/>
        <a:defRPr sz="3600">
          <a:solidFill>
            <a:schemeClr val="bg1"/>
          </a:solidFill>
          <a:latin typeface="+mn-lt"/>
        </a:defRPr>
      </a:lvl5pPr>
      <a:lvl6pPr marL="2514600" indent="-228600" algn="l" rtl="0" fontAlgn="base">
        <a:spcBef>
          <a:spcPct val="20000"/>
        </a:spcBef>
        <a:spcAft>
          <a:spcPct val="0"/>
        </a:spcAft>
        <a:buClr>
          <a:srgbClr val="FF3300"/>
        </a:buClr>
        <a:buSzPct val="65000"/>
        <a:buChar char="•"/>
        <a:defRPr sz="3600">
          <a:solidFill>
            <a:schemeClr val="bg1"/>
          </a:solidFill>
          <a:latin typeface="+mn-lt"/>
        </a:defRPr>
      </a:lvl6pPr>
      <a:lvl7pPr marL="2971800" indent="-228600" algn="l" rtl="0" fontAlgn="base">
        <a:spcBef>
          <a:spcPct val="20000"/>
        </a:spcBef>
        <a:spcAft>
          <a:spcPct val="0"/>
        </a:spcAft>
        <a:buClr>
          <a:srgbClr val="FF3300"/>
        </a:buClr>
        <a:buSzPct val="65000"/>
        <a:buChar char="•"/>
        <a:defRPr sz="3600">
          <a:solidFill>
            <a:schemeClr val="bg1"/>
          </a:solidFill>
          <a:latin typeface="+mn-lt"/>
        </a:defRPr>
      </a:lvl7pPr>
      <a:lvl8pPr marL="3429000" indent="-228600" algn="l" rtl="0" fontAlgn="base">
        <a:spcBef>
          <a:spcPct val="20000"/>
        </a:spcBef>
        <a:spcAft>
          <a:spcPct val="0"/>
        </a:spcAft>
        <a:buClr>
          <a:srgbClr val="FF3300"/>
        </a:buClr>
        <a:buSzPct val="65000"/>
        <a:buChar char="•"/>
        <a:defRPr sz="3600">
          <a:solidFill>
            <a:schemeClr val="bg1"/>
          </a:solidFill>
          <a:latin typeface="+mn-lt"/>
        </a:defRPr>
      </a:lvl8pPr>
      <a:lvl9pPr marL="3886200" indent="-228600" algn="l" rtl="0" fontAlgn="base">
        <a:spcBef>
          <a:spcPct val="20000"/>
        </a:spcBef>
        <a:spcAft>
          <a:spcPct val="0"/>
        </a:spcAft>
        <a:buClr>
          <a:srgbClr val="FF3300"/>
        </a:buClr>
        <a:buSzPct val="65000"/>
        <a:buChar char="•"/>
        <a:defRPr sz="3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2013 Acts</a:t>
            </a:r>
            <a:endParaRPr lang="en-US" dirty="0"/>
          </a:p>
        </p:txBody>
      </p:sp>
      <p:sp>
        <p:nvSpPr>
          <p:cNvPr id="3" name="Subtitle 2"/>
          <p:cNvSpPr>
            <a:spLocks noGrp="1"/>
          </p:cNvSpPr>
          <p:nvPr>
            <p:ph type="subTitle" idx="1"/>
          </p:nvPr>
        </p:nvSpPr>
        <p:spPr>
          <a:xfrm>
            <a:off x="609600" y="3200400"/>
            <a:ext cx="7772400" cy="3048000"/>
          </a:xfrm>
        </p:spPr>
        <p:txBody>
          <a:bodyPr/>
          <a:lstStyle/>
          <a:p>
            <a:r>
              <a:rPr lang="en-US" dirty="0" smtClean="0"/>
              <a:t>Relating to Municipal </a:t>
            </a:r>
          </a:p>
          <a:p>
            <a:r>
              <a:rPr lang="en-US" dirty="0" smtClean="0"/>
              <a:t>Government</a:t>
            </a:r>
          </a:p>
          <a:p>
            <a:endParaRPr lang="en-US" dirty="0" smtClean="0"/>
          </a:p>
          <a:p>
            <a:r>
              <a:rPr lang="en-US" dirty="0" smtClean="0"/>
              <a:t>July 24,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buNone/>
            </a:pPr>
            <a:r>
              <a:rPr lang="en-US" dirty="0" smtClean="0"/>
              <a:t>Act 405 (Continued)</a:t>
            </a:r>
          </a:p>
          <a:p>
            <a:pPr algn="just"/>
            <a:r>
              <a:rPr lang="en-US" dirty="0" smtClean="0"/>
              <a:t>Requires officials to enter into supplemental agreements with banks that are required to perfect security of public deposits not fully insured directly by the U.S.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Act 458 – to authorize investment of public funds in additional investments insured by FDIC.  Removes the restriction that the investment of public funds through an AR bank into one or more banks located within the U.S. be only CDs.  Now law says deposit. (3-21-13)</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Act 523 – concerning the salary of a municipal official whose professional license or registration is suspended.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Act 572 – concerning salaries for county and municipal employees.  Allows salaries paid to any employee to exceed the maximum annual salary as authorized by the governing body as follows: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buNone/>
            </a:pPr>
            <a:r>
              <a:rPr lang="en-US" dirty="0" smtClean="0"/>
              <a:t>Act 572 (Continued)</a:t>
            </a:r>
          </a:p>
          <a:p>
            <a:pPr algn="just"/>
            <a:r>
              <a:rPr lang="en-US" dirty="0" smtClean="0"/>
              <a:t>Overtime payments as authorized by law;</a:t>
            </a:r>
          </a:p>
          <a:p>
            <a:pPr algn="just"/>
            <a:r>
              <a:rPr lang="en-US" dirty="0" smtClean="0"/>
              <a:t>Payment of a lump sum to a terminating employee;</a:t>
            </a:r>
          </a:p>
          <a:p>
            <a:pPr algn="just"/>
            <a:r>
              <a:rPr lang="en-US" dirty="0" smtClean="0"/>
              <a:t>Payment of overlapping pay periods at the end of a fiscal year;</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buNone/>
            </a:pPr>
            <a:r>
              <a:rPr lang="en-US" dirty="0" smtClean="0"/>
              <a:t>Act 572 (Continued)</a:t>
            </a:r>
          </a:p>
          <a:p>
            <a:pPr algn="just"/>
            <a:r>
              <a:rPr lang="en-US" dirty="0" smtClean="0"/>
              <a:t>Payment for the biweekly 27 pay periods; and </a:t>
            </a:r>
          </a:p>
          <a:p>
            <a:pPr algn="just"/>
            <a:r>
              <a:rPr lang="en-US" dirty="0" smtClean="0"/>
              <a:t>Payments for incentive, certificate, holiday, or working out of classification.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Act 712 – to permit cities with an advertising and promotion tax to share the cost of an audit; and to require that certain records be provided to a joint auditor.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Act 726 – to amend the law concerning municipal police chiefs. Law now allows police officers of any size municipality to charge the same fees allowed to the county sheriff under ACA 21-6-307.</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Act 753 – concerning planning for an absentee mayor in all municipalities.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Act 927 – to make appropriation for state turn back to municipalities.</a:t>
            </a:r>
          </a:p>
          <a:p>
            <a:pPr algn="just"/>
            <a:r>
              <a:rPr lang="en-US" dirty="0" smtClean="0"/>
              <a:t>Section 13 special language:</a:t>
            </a:r>
          </a:p>
          <a:p>
            <a:pPr algn="just">
              <a:buNone/>
            </a:pPr>
            <a:r>
              <a:rPr lang="en-US" dirty="0" smtClean="0"/>
              <a:t>  Cities receiving total highway revenues &amp; severance turn back of $2 million or more have a new reporting requirement.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Effective date of Acts without emergency clause or stated effective date --- August 16, 2013</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Act 1020 – to assist not-for-profit organizations; and to allow not-for-profit organizations to purchase surplus public commodities.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066800"/>
            <a:ext cx="7848600" cy="3810000"/>
          </a:xfrm>
        </p:spPr>
        <p:txBody>
          <a:bodyPr/>
          <a:lstStyle/>
          <a:p>
            <a:r>
              <a:rPr lang="en-US" dirty="0" smtClean="0"/>
              <a:t>Ethics, Unauthorized Disbursements, and Unaccounted for Funds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457200" y="609600"/>
          <a:ext cx="8153400" cy="4953000"/>
        </p:xfrm>
        <a:graphic>
          <a:graphicData uri="http://schemas.openxmlformats.org/drawingml/2006/table">
            <a:tbl>
              <a:tblPr firstRow="1" bandRow="1">
                <a:tableStyleId>{5C22544A-7EE6-4342-B048-85BDC9FD1C3A}</a:tableStyleId>
              </a:tblPr>
              <a:tblGrid>
                <a:gridCol w="1056922"/>
                <a:gridCol w="1457678"/>
                <a:gridCol w="2015067"/>
                <a:gridCol w="1993053"/>
                <a:gridCol w="1630680"/>
              </a:tblGrid>
              <a:tr h="763416">
                <a:tc>
                  <a:txBody>
                    <a:bodyPr/>
                    <a:lstStyle/>
                    <a:p>
                      <a:pPr algn="ctr"/>
                      <a:endParaRPr lang="en-US" dirty="0" smtClean="0">
                        <a:solidFill>
                          <a:schemeClr val="tx1"/>
                        </a:solidFill>
                      </a:endParaRPr>
                    </a:p>
                    <a:p>
                      <a:pPr algn="ctr"/>
                      <a:r>
                        <a:rPr lang="en-US" dirty="0" smtClean="0">
                          <a:solidFill>
                            <a:schemeClr val="tx1"/>
                          </a:solidFill>
                        </a:rPr>
                        <a:t>Year</a:t>
                      </a:r>
                      <a:endParaRPr lang="en-US" dirty="0">
                        <a:solidFill>
                          <a:schemeClr val="tx1"/>
                        </a:solidFill>
                      </a:endParaRPr>
                    </a:p>
                  </a:txBody>
                  <a:tcPr/>
                </a:tc>
                <a:tc>
                  <a:txBody>
                    <a:bodyPr/>
                    <a:lstStyle/>
                    <a:p>
                      <a:pPr algn="ctr"/>
                      <a:endParaRPr lang="en-US" dirty="0" smtClean="0">
                        <a:solidFill>
                          <a:schemeClr val="tx1"/>
                        </a:solidFill>
                      </a:endParaRPr>
                    </a:p>
                    <a:p>
                      <a:pPr algn="ctr"/>
                      <a:r>
                        <a:rPr lang="en-US" dirty="0" smtClean="0">
                          <a:solidFill>
                            <a:schemeClr val="tx1"/>
                          </a:solidFill>
                        </a:rPr>
                        <a:t>Ethics</a:t>
                      </a:r>
                      <a:endParaRPr lang="en-US" dirty="0">
                        <a:solidFill>
                          <a:schemeClr val="tx1"/>
                        </a:solidFill>
                      </a:endParaRPr>
                    </a:p>
                  </a:txBody>
                  <a:tcPr/>
                </a:tc>
                <a:tc>
                  <a:txBody>
                    <a:bodyPr/>
                    <a:lstStyle/>
                    <a:p>
                      <a:pPr algn="ctr"/>
                      <a:r>
                        <a:rPr lang="en-US" dirty="0" smtClean="0">
                          <a:solidFill>
                            <a:schemeClr val="tx1"/>
                          </a:solidFill>
                        </a:rPr>
                        <a:t>Unauthorized</a:t>
                      </a:r>
                      <a:r>
                        <a:rPr lang="en-US" baseline="0" dirty="0" smtClean="0">
                          <a:solidFill>
                            <a:schemeClr val="tx1"/>
                          </a:solidFill>
                        </a:rPr>
                        <a:t> Disbursements</a:t>
                      </a:r>
                      <a:endParaRPr lang="en-US" dirty="0">
                        <a:solidFill>
                          <a:schemeClr val="tx1"/>
                        </a:solidFill>
                      </a:endParaRPr>
                    </a:p>
                  </a:txBody>
                  <a:tcPr/>
                </a:tc>
                <a:tc>
                  <a:txBody>
                    <a:bodyPr/>
                    <a:lstStyle/>
                    <a:p>
                      <a:pPr algn="ctr"/>
                      <a:r>
                        <a:rPr lang="en-US" dirty="0" smtClean="0">
                          <a:solidFill>
                            <a:schemeClr val="tx1"/>
                          </a:solidFill>
                        </a:rPr>
                        <a:t>Unaccounted for Funds</a:t>
                      </a:r>
                      <a:endParaRPr lang="en-US" dirty="0">
                        <a:solidFill>
                          <a:schemeClr val="tx1"/>
                        </a:solidFill>
                      </a:endParaRPr>
                    </a:p>
                  </a:txBody>
                  <a:tcPr/>
                </a:tc>
                <a:tc>
                  <a:txBody>
                    <a:bodyPr/>
                    <a:lstStyle/>
                    <a:p>
                      <a:pPr algn="ctr"/>
                      <a:endParaRPr lang="en-US" dirty="0" smtClean="0">
                        <a:solidFill>
                          <a:schemeClr val="tx1"/>
                        </a:solidFill>
                      </a:endParaRPr>
                    </a:p>
                    <a:p>
                      <a:pPr algn="ctr"/>
                      <a:r>
                        <a:rPr lang="en-US" dirty="0" smtClean="0">
                          <a:solidFill>
                            <a:schemeClr val="tx1"/>
                          </a:solidFill>
                        </a:rPr>
                        <a:t>Total</a:t>
                      </a:r>
                      <a:endParaRPr lang="en-US" dirty="0">
                        <a:solidFill>
                          <a:schemeClr val="tx1"/>
                        </a:solidFill>
                      </a:endParaRPr>
                    </a:p>
                  </a:txBody>
                  <a:tcPr/>
                </a:tc>
              </a:tr>
              <a:tr h="698264">
                <a:tc>
                  <a:txBody>
                    <a:bodyPr/>
                    <a:lstStyle/>
                    <a:p>
                      <a:pPr algn="ctr"/>
                      <a:r>
                        <a:rPr lang="en-US" dirty="0" smtClean="0"/>
                        <a:t>2012</a:t>
                      </a:r>
                      <a:endParaRPr lang="en-US" dirty="0"/>
                    </a:p>
                  </a:txBody>
                  <a:tcPr/>
                </a:tc>
                <a:tc>
                  <a:txBody>
                    <a:bodyPr/>
                    <a:lstStyle/>
                    <a:p>
                      <a:pPr algn="ctr"/>
                      <a:r>
                        <a:rPr lang="en-US" dirty="0" smtClean="0"/>
                        <a:t>$ 145,196</a:t>
                      </a:r>
                      <a:endParaRPr lang="en-US" dirty="0"/>
                    </a:p>
                  </a:txBody>
                  <a:tcPr/>
                </a:tc>
                <a:tc>
                  <a:txBody>
                    <a:bodyPr/>
                    <a:lstStyle/>
                    <a:p>
                      <a:pPr algn="ctr"/>
                      <a:r>
                        <a:rPr lang="en-US" dirty="0" smtClean="0"/>
                        <a:t>$ 352,695</a:t>
                      </a:r>
                      <a:endParaRPr lang="en-US" dirty="0"/>
                    </a:p>
                  </a:txBody>
                  <a:tcPr/>
                </a:tc>
                <a:tc>
                  <a:txBody>
                    <a:bodyPr/>
                    <a:lstStyle/>
                    <a:p>
                      <a:pPr algn="ctr"/>
                      <a:r>
                        <a:rPr lang="en-US" dirty="0" smtClean="0"/>
                        <a:t>$ 11,342</a:t>
                      </a:r>
                      <a:endParaRPr lang="en-US" dirty="0"/>
                    </a:p>
                  </a:txBody>
                  <a:tcPr/>
                </a:tc>
                <a:tc>
                  <a:txBody>
                    <a:bodyPr/>
                    <a:lstStyle/>
                    <a:p>
                      <a:pPr algn="ctr"/>
                      <a:r>
                        <a:rPr lang="en-US" dirty="0" smtClean="0"/>
                        <a:t>$  509,233</a:t>
                      </a:r>
                      <a:endParaRPr lang="en-US" dirty="0"/>
                    </a:p>
                  </a:txBody>
                  <a:tcPr/>
                </a:tc>
              </a:tr>
              <a:tr h="698264">
                <a:tc>
                  <a:txBody>
                    <a:bodyPr/>
                    <a:lstStyle/>
                    <a:p>
                      <a:pPr algn="ctr"/>
                      <a:r>
                        <a:rPr lang="en-US" dirty="0" smtClean="0"/>
                        <a:t>2011</a:t>
                      </a:r>
                      <a:endParaRPr lang="en-US" dirty="0"/>
                    </a:p>
                  </a:txBody>
                  <a:tcPr/>
                </a:tc>
                <a:tc>
                  <a:txBody>
                    <a:bodyPr/>
                    <a:lstStyle/>
                    <a:p>
                      <a:pPr algn="ctr"/>
                      <a:r>
                        <a:rPr lang="en-US" baseline="0" dirty="0" smtClean="0"/>
                        <a:t>   124,872</a:t>
                      </a:r>
                      <a:endParaRPr lang="en-US" dirty="0"/>
                    </a:p>
                  </a:txBody>
                  <a:tcPr/>
                </a:tc>
                <a:tc>
                  <a:txBody>
                    <a:bodyPr/>
                    <a:lstStyle/>
                    <a:p>
                      <a:pPr algn="ctr"/>
                      <a:r>
                        <a:rPr lang="en-US" dirty="0" smtClean="0"/>
                        <a:t>   323,868</a:t>
                      </a:r>
                      <a:endParaRPr lang="en-US" dirty="0"/>
                    </a:p>
                  </a:txBody>
                  <a:tcPr/>
                </a:tc>
                <a:tc>
                  <a:txBody>
                    <a:bodyPr/>
                    <a:lstStyle/>
                    <a:p>
                      <a:pPr algn="ctr"/>
                      <a:r>
                        <a:rPr lang="en-US" dirty="0" smtClean="0"/>
                        <a:t>     4,230</a:t>
                      </a:r>
                      <a:endParaRPr lang="en-US" dirty="0"/>
                    </a:p>
                  </a:txBody>
                  <a:tcPr/>
                </a:tc>
                <a:tc>
                  <a:txBody>
                    <a:bodyPr/>
                    <a:lstStyle/>
                    <a:p>
                      <a:pPr algn="ctr"/>
                      <a:r>
                        <a:rPr lang="en-US" dirty="0" smtClean="0"/>
                        <a:t>    452,970</a:t>
                      </a:r>
                      <a:endParaRPr lang="en-US" dirty="0"/>
                    </a:p>
                  </a:txBody>
                  <a:tcPr/>
                </a:tc>
              </a:tr>
              <a:tr h="698264">
                <a:tc>
                  <a:txBody>
                    <a:bodyPr/>
                    <a:lstStyle/>
                    <a:p>
                      <a:pPr algn="ctr"/>
                      <a:r>
                        <a:rPr lang="en-US" dirty="0" smtClean="0"/>
                        <a:t>2010</a:t>
                      </a:r>
                      <a:endParaRPr lang="en-US" dirty="0"/>
                    </a:p>
                  </a:txBody>
                  <a:tcPr/>
                </a:tc>
                <a:tc>
                  <a:txBody>
                    <a:bodyPr/>
                    <a:lstStyle/>
                    <a:p>
                      <a:pPr algn="ctr"/>
                      <a:r>
                        <a:rPr lang="en-US" dirty="0" smtClean="0"/>
                        <a:t>   210,774</a:t>
                      </a:r>
                      <a:endParaRPr lang="en-US" dirty="0"/>
                    </a:p>
                  </a:txBody>
                  <a:tcPr/>
                </a:tc>
                <a:tc>
                  <a:txBody>
                    <a:bodyPr/>
                    <a:lstStyle/>
                    <a:p>
                      <a:pPr algn="ctr"/>
                      <a:r>
                        <a:rPr lang="en-US" dirty="0" smtClean="0"/>
                        <a:t>   551,351</a:t>
                      </a:r>
                      <a:endParaRPr lang="en-US" dirty="0"/>
                    </a:p>
                  </a:txBody>
                  <a:tcPr/>
                </a:tc>
                <a:tc>
                  <a:txBody>
                    <a:bodyPr/>
                    <a:lstStyle/>
                    <a:p>
                      <a:pPr algn="ctr"/>
                      <a:r>
                        <a:rPr lang="en-US" dirty="0" smtClean="0"/>
                        <a:t>    91,267</a:t>
                      </a:r>
                      <a:endParaRPr lang="en-US" dirty="0"/>
                    </a:p>
                  </a:txBody>
                  <a:tcPr/>
                </a:tc>
                <a:tc>
                  <a:txBody>
                    <a:bodyPr/>
                    <a:lstStyle/>
                    <a:p>
                      <a:pPr algn="ctr"/>
                      <a:r>
                        <a:rPr lang="en-US" dirty="0" smtClean="0"/>
                        <a:t>    853,392</a:t>
                      </a:r>
                      <a:endParaRPr lang="en-US" dirty="0"/>
                    </a:p>
                  </a:txBody>
                  <a:tcPr/>
                </a:tc>
              </a:tr>
              <a:tr h="698264">
                <a:tc>
                  <a:txBody>
                    <a:bodyPr/>
                    <a:lstStyle/>
                    <a:p>
                      <a:pPr algn="ctr"/>
                      <a:r>
                        <a:rPr lang="en-US" dirty="0" smtClean="0"/>
                        <a:t>2009</a:t>
                      </a:r>
                      <a:endParaRPr lang="en-US" dirty="0"/>
                    </a:p>
                  </a:txBody>
                  <a:tcPr/>
                </a:tc>
                <a:tc>
                  <a:txBody>
                    <a:bodyPr/>
                    <a:lstStyle/>
                    <a:p>
                      <a:pPr algn="ctr"/>
                      <a:r>
                        <a:rPr lang="en-US" dirty="0" smtClean="0"/>
                        <a:t>   255,887</a:t>
                      </a:r>
                      <a:endParaRPr lang="en-US" dirty="0"/>
                    </a:p>
                  </a:txBody>
                  <a:tcPr/>
                </a:tc>
                <a:tc>
                  <a:txBody>
                    <a:bodyPr/>
                    <a:lstStyle/>
                    <a:p>
                      <a:pPr algn="ctr"/>
                      <a:r>
                        <a:rPr lang="en-US" dirty="0" smtClean="0"/>
                        <a:t>   700,802</a:t>
                      </a:r>
                      <a:endParaRPr lang="en-US" dirty="0"/>
                    </a:p>
                  </a:txBody>
                  <a:tcPr/>
                </a:tc>
                <a:tc>
                  <a:txBody>
                    <a:bodyPr/>
                    <a:lstStyle/>
                    <a:p>
                      <a:pPr algn="ctr"/>
                      <a:r>
                        <a:rPr lang="en-US" dirty="0" smtClean="0"/>
                        <a:t>    48,364</a:t>
                      </a:r>
                      <a:endParaRPr lang="en-US" dirty="0"/>
                    </a:p>
                  </a:txBody>
                  <a:tcPr/>
                </a:tc>
                <a:tc>
                  <a:txBody>
                    <a:bodyPr/>
                    <a:lstStyle/>
                    <a:p>
                      <a:pPr algn="ctr"/>
                      <a:r>
                        <a:rPr lang="en-US" dirty="0" smtClean="0"/>
                        <a:t> 1,005,053</a:t>
                      </a:r>
                      <a:endParaRPr lang="en-US" dirty="0"/>
                    </a:p>
                  </a:txBody>
                  <a:tcPr/>
                </a:tc>
              </a:tr>
              <a:tr h="698264">
                <a:tc>
                  <a:txBody>
                    <a:bodyPr/>
                    <a:lstStyle/>
                    <a:p>
                      <a:pPr algn="ctr"/>
                      <a:r>
                        <a:rPr lang="en-US" dirty="0" smtClean="0"/>
                        <a:t>2008</a:t>
                      </a:r>
                      <a:endParaRPr lang="en-US" dirty="0"/>
                    </a:p>
                  </a:txBody>
                  <a:tcPr/>
                </a:tc>
                <a:tc>
                  <a:txBody>
                    <a:bodyPr/>
                    <a:lstStyle/>
                    <a:p>
                      <a:pPr algn="ctr"/>
                      <a:r>
                        <a:rPr lang="en-US" dirty="0" smtClean="0"/>
                        <a:t>   368,530</a:t>
                      </a:r>
                      <a:endParaRPr lang="en-US" dirty="0"/>
                    </a:p>
                  </a:txBody>
                  <a:tcPr/>
                </a:tc>
                <a:tc>
                  <a:txBody>
                    <a:bodyPr/>
                    <a:lstStyle/>
                    <a:p>
                      <a:pPr algn="ctr"/>
                      <a:r>
                        <a:rPr lang="en-US" dirty="0" smtClean="0"/>
                        <a:t>   476,536</a:t>
                      </a:r>
                      <a:endParaRPr lang="en-US" dirty="0"/>
                    </a:p>
                  </a:txBody>
                  <a:tcPr/>
                </a:tc>
                <a:tc>
                  <a:txBody>
                    <a:bodyPr/>
                    <a:lstStyle/>
                    <a:p>
                      <a:pPr algn="ctr"/>
                      <a:r>
                        <a:rPr lang="en-US" dirty="0" smtClean="0"/>
                        <a:t>    45,899</a:t>
                      </a:r>
                      <a:endParaRPr lang="en-US" dirty="0"/>
                    </a:p>
                  </a:txBody>
                  <a:tcPr/>
                </a:tc>
                <a:tc>
                  <a:txBody>
                    <a:bodyPr/>
                    <a:lstStyle/>
                    <a:p>
                      <a:pPr algn="ctr"/>
                      <a:r>
                        <a:rPr lang="en-US" dirty="0" smtClean="0"/>
                        <a:t>    890,965</a:t>
                      </a:r>
                      <a:endParaRPr lang="en-US" dirty="0"/>
                    </a:p>
                  </a:txBody>
                  <a:tcPr/>
                </a:tc>
              </a:tr>
              <a:tr h="698264">
                <a:tc>
                  <a:txBody>
                    <a:bodyPr/>
                    <a:lstStyle/>
                    <a:p>
                      <a:pPr algn="ctr"/>
                      <a:r>
                        <a:rPr lang="en-US" dirty="0" smtClean="0"/>
                        <a:t>2007</a:t>
                      </a:r>
                      <a:endParaRPr lang="en-US" dirty="0"/>
                    </a:p>
                  </a:txBody>
                  <a:tcPr/>
                </a:tc>
                <a:tc>
                  <a:txBody>
                    <a:bodyPr/>
                    <a:lstStyle/>
                    <a:p>
                      <a:pPr algn="ctr"/>
                      <a:r>
                        <a:rPr lang="en-US" dirty="0" smtClean="0"/>
                        <a:t>   221,854</a:t>
                      </a:r>
                      <a:endParaRPr lang="en-US" dirty="0"/>
                    </a:p>
                  </a:txBody>
                  <a:tcPr/>
                </a:tc>
                <a:tc>
                  <a:txBody>
                    <a:bodyPr/>
                    <a:lstStyle/>
                    <a:p>
                      <a:pPr algn="ctr"/>
                      <a:r>
                        <a:rPr lang="en-US" dirty="0" smtClean="0"/>
                        <a:t>   502,499</a:t>
                      </a:r>
                      <a:endParaRPr lang="en-US" dirty="0"/>
                    </a:p>
                  </a:txBody>
                  <a:tcPr/>
                </a:tc>
                <a:tc>
                  <a:txBody>
                    <a:bodyPr/>
                    <a:lstStyle/>
                    <a:p>
                      <a:pPr algn="ctr"/>
                      <a:r>
                        <a:rPr lang="en-US" dirty="0" smtClean="0"/>
                        <a:t>    79,310</a:t>
                      </a:r>
                      <a:endParaRPr lang="en-US" dirty="0"/>
                    </a:p>
                  </a:txBody>
                  <a:tcPr/>
                </a:tc>
                <a:tc>
                  <a:txBody>
                    <a:bodyPr/>
                    <a:lstStyle/>
                    <a:p>
                      <a:pPr algn="ctr"/>
                      <a:r>
                        <a:rPr lang="en-US" dirty="0" smtClean="0"/>
                        <a:t>    803,663</a:t>
                      </a:r>
                      <a:endParaRPr 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914400"/>
            <a:ext cx="7772400" cy="1981200"/>
          </a:xfrm>
        </p:spPr>
        <p:txBody>
          <a:bodyPr/>
          <a:lstStyle/>
          <a:p>
            <a:pPr eaLnBrk="1" hangingPunct="1">
              <a:defRPr/>
            </a:pPr>
            <a:r>
              <a:rPr lang="en-US" sz="5000" dirty="0" smtClean="0"/>
              <a:t>City of Parkin</a:t>
            </a:r>
            <a:br>
              <a:rPr lang="en-US" sz="5000" dirty="0" smtClean="0"/>
            </a:br>
            <a:r>
              <a:rPr lang="en-US" sz="4000" b="0" dirty="0" smtClean="0"/>
              <a:t/>
            </a:r>
            <a:br>
              <a:rPr lang="en-US" sz="4000" b="0" dirty="0" smtClean="0"/>
            </a:br>
            <a:endParaRPr lang="en-US" sz="4000" dirty="0"/>
          </a:p>
        </p:txBody>
      </p:sp>
      <p:sp>
        <p:nvSpPr>
          <p:cNvPr id="16387" name="Rectangle 3"/>
          <p:cNvSpPr>
            <a:spLocks noGrp="1" noChangeArrowheads="1"/>
          </p:cNvSpPr>
          <p:nvPr>
            <p:ph type="subTitle" idx="1"/>
          </p:nvPr>
        </p:nvSpPr>
        <p:spPr>
          <a:xfrm>
            <a:off x="457200" y="3048000"/>
            <a:ext cx="8229600" cy="2362200"/>
          </a:xfrm>
        </p:spPr>
        <p:txBody>
          <a:bodyPr lIns="0" rIns="0"/>
          <a:lstStyle/>
          <a:p>
            <a:pPr eaLnBrk="1" hangingPunct="1">
              <a:defRPr/>
            </a:pPr>
            <a:r>
              <a:rPr lang="en-US" sz="3200" dirty="0" smtClean="0">
                <a:latin typeface="+mj-lt"/>
              </a:rPr>
              <a:t>Agreed-Upon Procedures Report</a:t>
            </a:r>
            <a:br>
              <a:rPr lang="en-US" sz="3200" dirty="0" smtClean="0">
                <a:latin typeface="+mj-lt"/>
              </a:rPr>
            </a:br>
            <a:r>
              <a:rPr lang="en-US" sz="3200" dirty="0" smtClean="0">
                <a:latin typeface="+mj-lt"/>
              </a:rPr>
              <a:t>December 31, 2010</a:t>
            </a:r>
            <a:br>
              <a:rPr lang="en-US" sz="3200" dirty="0" smtClean="0">
                <a:latin typeface="+mj-lt"/>
              </a:rPr>
            </a:br>
            <a:r>
              <a:rPr lang="en-US" sz="3200" dirty="0" smtClean="0">
                <a:latin typeface="+mj-lt"/>
              </a:rPr>
              <a:t>and</a:t>
            </a:r>
          </a:p>
          <a:p>
            <a:pPr eaLnBrk="1" hangingPunct="1">
              <a:defRPr/>
            </a:pPr>
            <a:r>
              <a:rPr lang="en-US" sz="3200" dirty="0" smtClean="0">
                <a:latin typeface="+mj-lt"/>
              </a:rPr>
              <a:t>Additional Procedures for the Period </a:t>
            </a:r>
            <a:br>
              <a:rPr lang="en-US" sz="3200" dirty="0" smtClean="0">
                <a:latin typeface="+mj-lt"/>
              </a:rPr>
            </a:br>
            <a:r>
              <a:rPr lang="en-US" sz="3200" dirty="0" smtClean="0">
                <a:latin typeface="+mj-lt"/>
              </a:rPr>
              <a:t>January 1, 2009 through October 19, 2011</a:t>
            </a:r>
            <a:endParaRPr lang="en-US" sz="3200" dirty="0">
              <a:latin typeface="+mj-lt"/>
            </a:endParaRPr>
          </a:p>
        </p:txBody>
      </p:sp>
      <p:cxnSp>
        <p:nvCxnSpPr>
          <p:cNvPr id="5" name="Straight Connector 4"/>
          <p:cNvCxnSpPr/>
          <p:nvPr/>
        </p:nvCxnSpPr>
        <p:spPr>
          <a:xfrm>
            <a:off x="2590800" y="2362200"/>
            <a:ext cx="4038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457200"/>
            <a:ext cx="8534400" cy="1295400"/>
          </a:xfrm>
        </p:spPr>
        <p:txBody>
          <a:bodyPr/>
          <a:lstStyle/>
          <a:p>
            <a:r>
              <a:rPr lang="en-US" b="1" dirty="0"/>
              <a:t>Misappropriation </a:t>
            </a:r>
            <a:r>
              <a:rPr lang="en-US" b="1" dirty="0" smtClean="0"/>
              <a:t>of Court Funds</a:t>
            </a:r>
            <a:br>
              <a:rPr lang="en-US" b="1" dirty="0" smtClean="0"/>
            </a:br>
            <a:r>
              <a:rPr lang="en-US" sz="3200" b="1" dirty="0" smtClean="0"/>
              <a:t>January 1, 2009 ~ October 19, 2011</a:t>
            </a:r>
            <a:endParaRPr lang="en-US" sz="3200" b="1" dirty="0"/>
          </a:p>
        </p:txBody>
      </p:sp>
      <p:sp>
        <p:nvSpPr>
          <p:cNvPr id="4" name="TextBox 3"/>
          <p:cNvSpPr txBox="1"/>
          <p:nvPr/>
        </p:nvSpPr>
        <p:spPr>
          <a:xfrm>
            <a:off x="1676400" y="2514600"/>
            <a:ext cx="5715000" cy="2462213"/>
          </a:xfrm>
          <a:prstGeom prst="rect">
            <a:avLst/>
          </a:prstGeom>
          <a:noFill/>
          <a:ln w="190500" cmpd="tri">
            <a:solidFill>
              <a:srgbClr val="FF0000"/>
            </a:solidFill>
          </a:ln>
        </p:spPr>
        <p:txBody>
          <a:bodyPr wrap="square" rtlCol="0">
            <a:spAutoFit/>
          </a:bodyPr>
          <a:lstStyle/>
          <a:p>
            <a:endParaRPr lang="en-US" dirty="0" smtClean="0"/>
          </a:p>
          <a:p>
            <a:endParaRPr lang="en-US" dirty="0" smtClean="0"/>
          </a:p>
          <a:p>
            <a:endParaRPr lang="en-US" dirty="0" smtClean="0"/>
          </a:p>
          <a:p>
            <a:pPr algn="ctr"/>
            <a:r>
              <a:rPr lang="en-US" sz="3600" b="1" dirty="0" smtClean="0">
                <a:solidFill>
                  <a:schemeClr val="bg1"/>
                </a:solidFill>
              </a:rPr>
              <a:t>$43,019 Not Deposited</a:t>
            </a:r>
          </a:p>
          <a:p>
            <a:endParaRPr lang="en-US" sz="3200" b="1" dirty="0" smtClean="0">
              <a:solidFill>
                <a:schemeClr val="bg1"/>
              </a:solidFill>
            </a:endParaRPr>
          </a:p>
          <a:p>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Was This Discovered?</a:t>
            </a:r>
            <a:endParaRPr lang="en-US" b="1" dirty="0"/>
          </a:p>
        </p:txBody>
      </p:sp>
      <p:sp>
        <p:nvSpPr>
          <p:cNvPr id="3" name="Content Placeholder 2"/>
          <p:cNvSpPr>
            <a:spLocks noGrp="1"/>
          </p:cNvSpPr>
          <p:nvPr>
            <p:ph idx="1"/>
          </p:nvPr>
        </p:nvSpPr>
        <p:spPr/>
        <p:txBody>
          <a:bodyPr/>
          <a:lstStyle/>
          <a:p>
            <a:r>
              <a:rPr lang="en-US" sz="3200" dirty="0" smtClean="0">
                <a:latin typeface="+mj-lt"/>
              </a:rPr>
              <a:t>Routine audit procedures</a:t>
            </a:r>
          </a:p>
          <a:p>
            <a:pPr>
              <a:buNone/>
            </a:pPr>
            <a:endParaRPr lang="en-US" sz="1200" dirty="0" smtClean="0">
              <a:latin typeface="+mj-lt"/>
            </a:endParaRPr>
          </a:p>
          <a:p>
            <a:r>
              <a:rPr lang="en-US" sz="3200" dirty="0" smtClean="0">
                <a:latin typeface="+mj-lt"/>
              </a:rPr>
              <a:t>Cash/Check composition per deposit slips did not agree with receipts</a:t>
            </a:r>
          </a:p>
          <a:p>
            <a:pPr>
              <a:buNone/>
            </a:pPr>
            <a:endParaRPr lang="en-US" sz="1200" dirty="0" smtClean="0">
              <a:latin typeface="+mj-lt"/>
            </a:endParaRPr>
          </a:p>
          <a:p>
            <a:r>
              <a:rPr lang="en-US" sz="3200" dirty="0" smtClean="0">
                <a:latin typeface="+mj-lt"/>
              </a:rPr>
              <a:t>Past experience with </a:t>
            </a:r>
            <a:r>
              <a:rPr lang="en-US" sz="3200" dirty="0" smtClean="0">
                <a:latin typeface="+mj-lt"/>
              </a:rPr>
              <a:t>auditee</a:t>
            </a:r>
            <a:endParaRPr lang="en-US" sz="3200" dirty="0" smtClean="0">
              <a:latin typeface="+mj-lt"/>
            </a:endParaRPr>
          </a:p>
          <a:p>
            <a:pPr>
              <a:buNone/>
            </a:pPr>
            <a:endParaRPr lang="en-US" sz="1200" dirty="0" smtClean="0">
              <a:latin typeface="+mj-lt"/>
            </a:endParaRPr>
          </a:p>
          <a:p>
            <a:r>
              <a:rPr lang="en-US" sz="3200" dirty="0" smtClean="0">
                <a:latin typeface="+mj-lt"/>
              </a:rPr>
              <a:t>Cash count on 10-19-11 short $110</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Did We Do?</a:t>
            </a:r>
            <a:endParaRPr lang="en-US" b="1" dirty="0"/>
          </a:p>
        </p:txBody>
      </p:sp>
      <p:sp>
        <p:nvSpPr>
          <p:cNvPr id="3" name="Content Placeholder 2"/>
          <p:cNvSpPr>
            <a:spLocks noGrp="1"/>
          </p:cNvSpPr>
          <p:nvPr>
            <p:ph idx="1"/>
          </p:nvPr>
        </p:nvSpPr>
        <p:spPr>
          <a:xfrm>
            <a:off x="457200" y="1447800"/>
            <a:ext cx="8229600" cy="4525963"/>
          </a:xfrm>
        </p:spPr>
        <p:txBody>
          <a:bodyPr/>
          <a:lstStyle/>
          <a:p>
            <a:r>
              <a:rPr lang="en-US" dirty="0" smtClean="0">
                <a:latin typeface="+mj-lt"/>
              </a:rPr>
              <a:t>Interviewed Court Clerk  </a:t>
            </a:r>
          </a:p>
          <a:p>
            <a:endParaRPr lang="en-US" sz="1000" dirty="0" smtClean="0">
              <a:latin typeface="+mj-lt"/>
            </a:endParaRPr>
          </a:p>
          <a:p>
            <a:pPr lvl="1"/>
            <a:r>
              <a:rPr lang="en-US" sz="2800" dirty="0" smtClean="0">
                <a:latin typeface="+mj-lt"/>
              </a:rPr>
              <a:t>Admitted to taking $50 of the cash shortage</a:t>
            </a:r>
          </a:p>
          <a:p>
            <a:pPr lvl="1"/>
            <a:r>
              <a:rPr lang="en-US" sz="2800" dirty="0" smtClean="0">
                <a:latin typeface="+mj-lt"/>
              </a:rPr>
              <a:t>Indicated not receipting payments made by check of approximately $7,000</a:t>
            </a:r>
          </a:p>
          <a:p>
            <a:pPr lvl="1">
              <a:buNone/>
            </a:pPr>
            <a:endParaRPr lang="en-US" sz="1000" dirty="0" smtClean="0">
              <a:latin typeface="+mj-lt"/>
            </a:endParaRPr>
          </a:p>
          <a:p>
            <a:r>
              <a:rPr lang="en-US" dirty="0" smtClean="0">
                <a:latin typeface="+mj-lt"/>
              </a:rPr>
              <a:t>Obtained bank microfilm</a:t>
            </a:r>
          </a:p>
          <a:p>
            <a:pPr>
              <a:buNone/>
            </a:pPr>
            <a:endParaRPr lang="en-US" sz="1000" dirty="0" smtClean="0">
              <a:latin typeface="+mj-lt"/>
            </a:endParaRPr>
          </a:p>
          <a:p>
            <a:r>
              <a:rPr lang="en-US" dirty="0" smtClean="0">
                <a:latin typeface="+mj-lt"/>
              </a:rPr>
              <a:t>Compared checks deposited to those receipted</a:t>
            </a: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dissolv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Did We Find?</a:t>
            </a:r>
            <a:endParaRPr lang="en-US" b="1" dirty="0"/>
          </a:p>
        </p:txBody>
      </p:sp>
      <p:sp>
        <p:nvSpPr>
          <p:cNvPr id="4" name="Content Placeholder 3"/>
          <p:cNvSpPr>
            <a:spLocks noGrp="1"/>
          </p:cNvSpPr>
          <p:nvPr>
            <p:ph idx="1"/>
          </p:nvPr>
        </p:nvSpPr>
        <p:spPr/>
        <p:txBody>
          <a:bodyPr/>
          <a:lstStyle/>
          <a:p>
            <a:r>
              <a:rPr lang="en-US" dirty="0" smtClean="0">
                <a:latin typeface="+mj-lt"/>
              </a:rPr>
              <a:t>Check for cash substitution scheme</a:t>
            </a:r>
          </a:p>
          <a:p>
            <a:endParaRPr lang="en-US" dirty="0" smtClean="0">
              <a:latin typeface="+mj-lt"/>
            </a:endParaRPr>
          </a:p>
          <a:p>
            <a:pPr algn="just"/>
            <a:r>
              <a:rPr lang="en-US" dirty="0" smtClean="0">
                <a:latin typeface="+mj-lt"/>
              </a:rPr>
              <a:t>Approximately 100 checks not receipted but deposited in place of cash payments receipted</a:t>
            </a: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ssolv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of Money Order Deposited Not Receipted</a:t>
            </a:r>
            <a:endParaRPr lang="en-US" b="1" dirty="0"/>
          </a:p>
        </p:txBody>
      </p:sp>
      <p:pic>
        <p:nvPicPr>
          <p:cNvPr id="1026" name="Picture 2" descr="C:\Users\kwilliams\Desktop\parkin\Parkin Shortage 2010 ex. 1_Page_2.jpg"/>
          <p:cNvPicPr>
            <a:picLocks noChangeAspect="1" noChangeArrowheads="1"/>
          </p:cNvPicPr>
          <p:nvPr/>
        </p:nvPicPr>
        <p:blipFill>
          <a:blip r:embed="rId3" cstate="print"/>
          <a:srcRect l="6839" t="44123" r="47681" b="41169"/>
          <a:stretch>
            <a:fillRect/>
          </a:stretch>
        </p:blipFill>
        <p:spPr bwMode="auto">
          <a:xfrm>
            <a:off x="762000" y="1676400"/>
            <a:ext cx="5791200" cy="2438400"/>
          </a:xfrm>
          <a:prstGeom prst="rect">
            <a:avLst/>
          </a:prstGeom>
          <a:noFill/>
        </p:spPr>
      </p:pic>
      <p:pic>
        <p:nvPicPr>
          <p:cNvPr id="5" name="Picture 2" descr="C:\Users\kwilliams\Desktop\parkin\Parkin Shortage 2010 ex. 1_Page_2.jpg"/>
          <p:cNvPicPr>
            <a:picLocks noChangeAspect="1" noChangeArrowheads="1"/>
          </p:cNvPicPr>
          <p:nvPr/>
        </p:nvPicPr>
        <p:blipFill>
          <a:blip r:embed="rId3" cstate="print"/>
          <a:srcRect l="54115" t="44123" r="11775" b="41169"/>
          <a:stretch>
            <a:fillRect/>
          </a:stretch>
        </p:blipFill>
        <p:spPr bwMode="auto">
          <a:xfrm>
            <a:off x="762000" y="4114800"/>
            <a:ext cx="4343400" cy="2438400"/>
          </a:xfrm>
          <a:prstGeom prst="rect">
            <a:avLst/>
          </a:prstGeom>
          <a:noFill/>
        </p:spPr>
      </p:pic>
      <p:sp>
        <p:nvSpPr>
          <p:cNvPr id="6" name="Oval 5"/>
          <p:cNvSpPr/>
          <p:nvPr/>
        </p:nvSpPr>
        <p:spPr>
          <a:xfrm>
            <a:off x="3886200" y="2667000"/>
            <a:ext cx="3124200" cy="167640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Did We Find?</a:t>
            </a:r>
            <a:br>
              <a:rPr lang="en-US" b="1" dirty="0" smtClean="0"/>
            </a:br>
            <a:r>
              <a:rPr lang="en-US" b="1" dirty="0" smtClean="0"/>
              <a:t>Altered Court Docket</a:t>
            </a:r>
            <a:endParaRPr lang="en-US" b="1" dirty="0"/>
          </a:p>
        </p:txBody>
      </p:sp>
      <p:pic>
        <p:nvPicPr>
          <p:cNvPr id="1026" name="Picture 2" descr="C:\Users\kwilliams\Desktop\parkin\Parkin Shortage 2010 ex. 1_Page_1.jpg"/>
          <p:cNvPicPr>
            <a:picLocks noGrp="1" noChangeAspect="1" noChangeArrowheads="1"/>
          </p:cNvPicPr>
          <p:nvPr>
            <p:ph idx="1"/>
          </p:nvPr>
        </p:nvPicPr>
        <p:blipFill>
          <a:blip r:embed="rId3" cstate="print"/>
          <a:srcRect l="1523" t="6003" r="13940" b="42329"/>
          <a:stretch>
            <a:fillRect/>
          </a:stretch>
        </p:blipFill>
        <p:spPr bwMode="auto">
          <a:xfrm>
            <a:off x="304800" y="1524000"/>
            <a:ext cx="8458200" cy="4800600"/>
          </a:xfrm>
          <a:prstGeom prst="rect">
            <a:avLst/>
          </a:prstGeom>
          <a:noFill/>
          <a:ln>
            <a:solidFill>
              <a:srgbClr val="FF0000"/>
            </a:solidFill>
          </a:ln>
        </p:spPr>
      </p:pic>
      <p:sp>
        <p:nvSpPr>
          <p:cNvPr id="4" name="TextBox 3"/>
          <p:cNvSpPr txBox="1"/>
          <p:nvPr/>
        </p:nvSpPr>
        <p:spPr>
          <a:xfrm>
            <a:off x="381000" y="2249269"/>
            <a:ext cx="8229600" cy="646331"/>
          </a:xfrm>
          <a:prstGeom prst="rect">
            <a:avLst/>
          </a:prstGeom>
          <a:solidFill>
            <a:schemeClr val="bg1">
              <a:lumMod val="95000"/>
            </a:schemeClr>
          </a:solidFill>
        </p:spPr>
        <p:txBody>
          <a:bodyPr wrap="square" rtlCol="0">
            <a:spAutoFit/>
          </a:bodyPr>
          <a:lstStyle/>
          <a:p>
            <a:endParaRPr lang="en-US" dirty="0" smtClean="0"/>
          </a:p>
          <a:p>
            <a:endParaRPr lang="en-US" dirty="0"/>
          </a:p>
        </p:txBody>
      </p:sp>
      <p:sp>
        <p:nvSpPr>
          <p:cNvPr id="5" name="Oval 4"/>
          <p:cNvSpPr/>
          <p:nvPr/>
        </p:nvSpPr>
        <p:spPr>
          <a:xfrm>
            <a:off x="0" y="5105400"/>
            <a:ext cx="8991600" cy="1676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rot="1412977">
            <a:off x="993315" y="4179054"/>
            <a:ext cx="533400" cy="165052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1412977">
            <a:off x="7698915" y="4152625"/>
            <a:ext cx="533400" cy="165052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7772400" cy="914400"/>
          </a:xfrm>
        </p:spPr>
        <p:txBody>
          <a:bodyPr/>
          <a:lstStyle/>
          <a:p>
            <a:r>
              <a:rPr lang="en-US" dirty="0" smtClean="0"/>
              <a:t/>
            </a:r>
            <a:br>
              <a:rPr lang="en-US" dirty="0" smtClean="0"/>
            </a:br>
            <a:r>
              <a:rPr lang="en-US" dirty="0" smtClean="0"/>
              <a:t> 2013 Acts</a:t>
            </a:r>
            <a:endParaRPr lang="en-US" dirty="0"/>
          </a:p>
        </p:txBody>
      </p:sp>
      <p:sp>
        <p:nvSpPr>
          <p:cNvPr id="3" name="Content Placeholder 2"/>
          <p:cNvSpPr>
            <a:spLocks noGrp="1"/>
          </p:cNvSpPr>
          <p:nvPr>
            <p:ph idx="4294967295"/>
          </p:nvPr>
        </p:nvSpPr>
        <p:spPr>
          <a:xfrm>
            <a:off x="0" y="1600200"/>
            <a:ext cx="8839200" cy="4525963"/>
          </a:xfrm>
        </p:spPr>
        <p:txBody>
          <a:bodyPr/>
          <a:lstStyle/>
          <a:p>
            <a:pPr lvl="1">
              <a:buClr>
                <a:schemeClr val="bg1"/>
              </a:buClr>
              <a:buNone/>
            </a:pPr>
            <a:endParaRPr lang="en-US" sz="2800" dirty="0" smtClean="0"/>
          </a:p>
          <a:p>
            <a:pPr algn="just"/>
            <a:r>
              <a:rPr lang="en-US" dirty="0" smtClean="0"/>
              <a:t>Act 88 – amends law concerning    persons required to file a statement of financial interest.  Adds a member of an A &amp; P commission and a member of a research park authority board.</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of Money Order Deposited Not Receipted</a:t>
            </a:r>
            <a:endParaRPr lang="en-US" b="1" dirty="0"/>
          </a:p>
        </p:txBody>
      </p:sp>
      <p:pic>
        <p:nvPicPr>
          <p:cNvPr id="4098" name="Picture 2" descr="C:\Users\kwilliams\Desktop\parkin\Parkin Shortage 201 ex. 2_Page_2.jpg"/>
          <p:cNvPicPr>
            <a:picLocks noGrp="1" noChangeAspect="1" noChangeArrowheads="1"/>
          </p:cNvPicPr>
          <p:nvPr>
            <p:ph idx="1"/>
          </p:nvPr>
        </p:nvPicPr>
        <p:blipFill>
          <a:blip r:embed="rId3" cstate="print"/>
          <a:srcRect l="12695" t="45458" r="39028" b="36022"/>
          <a:stretch>
            <a:fillRect/>
          </a:stretch>
        </p:blipFill>
        <p:spPr bwMode="auto">
          <a:xfrm>
            <a:off x="228600" y="1905000"/>
            <a:ext cx="8686800" cy="4343400"/>
          </a:xfrm>
          <a:prstGeom prst="rect">
            <a:avLst/>
          </a:prstGeom>
          <a:noFill/>
        </p:spPr>
      </p:pic>
      <p:sp>
        <p:nvSpPr>
          <p:cNvPr id="4" name="Oval 3"/>
          <p:cNvSpPr/>
          <p:nvPr/>
        </p:nvSpPr>
        <p:spPr>
          <a:xfrm>
            <a:off x="6019800" y="3657600"/>
            <a:ext cx="3124200" cy="167640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williams\Desktop\parkin\Parkin Shortage 201 ex. 2_Page_1.jpg"/>
          <p:cNvPicPr>
            <a:picLocks noGrp="1" noChangeAspect="1" noChangeArrowheads="1"/>
          </p:cNvPicPr>
          <p:nvPr>
            <p:ph idx="1"/>
          </p:nvPr>
        </p:nvPicPr>
        <p:blipFill>
          <a:blip r:embed="rId3" cstate="print"/>
          <a:srcRect l="38795" t="4677" r="10539" b="27979"/>
          <a:stretch>
            <a:fillRect/>
          </a:stretch>
        </p:blipFill>
        <p:spPr bwMode="auto">
          <a:xfrm>
            <a:off x="381000" y="304800"/>
            <a:ext cx="3657600" cy="6330462"/>
          </a:xfrm>
          <a:prstGeom prst="rect">
            <a:avLst/>
          </a:prstGeom>
          <a:noFill/>
        </p:spPr>
      </p:pic>
      <p:sp>
        <p:nvSpPr>
          <p:cNvPr id="4" name="Oval 3"/>
          <p:cNvSpPr/>
          <p:nvPr/>
        </p:nvSpPr>
        <p:spPr>
          <a:xfrm>
            <a:off x="3200400" y="457200"/>
            <a:ext cx="1066800" cy="685800"/>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Brace 4"/>
          <p:cNvSpPr/>
          <p:nvPr/>
        </p:nvSpPr>
        <p:spPr>
          <a:xfrm>
            <a:off x="3124200" y="1143000"/>
            <a:ext cx="1676400" cy="4876800"/>
          </a:xfrm>
          <a:prstGeom prst="rightBrace">
            <a:avLst/>
          </a:prstGeom>
          <a:noFill/>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5029200" y="2057400"/>
            <a:ext cx="3200400" cy="3108543"/>
          </a:xfrm>
          <a:prstGeom prst="rect">
            <a:avLst/>
          </a:prstGeom>
          <a:noFill/>
          <a:ln w="50800">
            <a:solidFill>
              <a:srgbClr val="FF0000"/>
            </a:solidFill>
          </a:ln>
        </p:spPr>
        <p:txBody>
          <a:bodyPr wrap="square" rtlCol="0">
            <a:spAutoFit/>
          </a:bodyPr>
          <a:lstStyle/>
          <a:p>
            <a:r>
              <a:rPr lang="en-US" sz="2800" b="1" dirty="0" smtClean="0">
                <a:solidFill>
                  <a:schemeClr val="bg1"/>
                </a:solidFill>
              </a:rPr>
              <a:t>Ticket # 030356 Marked Void</a:t>
            </a:r>
          </a:p>
          <a:p>
            <a:endParaRPr lang="en-US" sz="2800" b="1" dirty="0" smtClean="0">
              <a:solidFill>
                <a:schemeClr val="bg1"/>
              </a:solidFill>
            </a:endParaRPr>
          </a:p>
          <a:p>
            <a:r>
              <a:rPr lang="en-US" sz="2800" b="1" dirty="0" smtClean="0">
                <a:solidFill>
                  <a:schemeClr val="bg1"/>
                </a:solidFill>
              </a:rPr>
              <a:t>Note Crease Indicating Ticket Copy was Mailed with Payment</a:t>
            </a:r>
            <a:endParaRPr lang="en-US" sz="2800" b="1" dirty="0">
              <a:solidFill>
                <a:schemeClr val="bg1"/>
              </a:solidFill>
            </a:endParaRPr>
          </a:p>
        </p:txBody>
      </p:sp>
      <p:sp>
        <p:nvSpPr>
          <p:cNvPr id="7" name="Title 1"/>
          <p:cNvSpPr>
            <a:spLocks noGrp="1"/>
          </p:cNvSpPr>
          <p:nvPr>
            <p:ph type="title"/>
          </p:nvPr>
        </p:nvSpPr>
        <p:spPr>
          <a:xfrm>
            <a:off x="4343400" y="76200"/>
            <a:ext cx="4800600" cy="1630362"/>
          </a:xfrm>
        </p:spPr>
        <p:txBody>
          <a:bodyPr/>
          <a:lstStyle/>
          <a:p>
            <a:r>
              <a:rPr lang="en-US" sz="3800" b="1" dirty="0" smtClean="0"/>
              <a:t>What Did We Find?</a:t>
            </a:r>
            <a:r>
              <a:rPr lang="en-US" b="1" dirty="0" smtClean="0"/>
              <a:t/>
            </a:r>
            <a:br>
              <a:rPr lang="en-US" b="1" dirty="0" smtClean="0"/>
            </a:br>
            <a:r>
              <a:rPr lang="en-US" sz="3800" b="1" dirty="0" smtClean="0"/>
              <a:t>Altered Ticket</a:t>
            </a:r>
            <a:endParaRPr lang="en-US" sz="3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Status</a:t>
            </a:r>
            <a:endParaRPr lang="en-US" b="1" dirty="0"/>
          </a:p>
        </p:txBody>
      </p:sp>
      <p:sp>
        <p:nvSpPr>
          <p:cNvPr id="3" name="Content Placeholder 2"/>
          <p:cNvSpPr>
            <a:spLocks noGrp="1"/>
          </p:cNvSpPr>
          <p:nvPr>
            <p:ph idx="1"/>
          </p:nvPr>
        </p:nvSpPr>
        <p:spPr>
          <a:xfrm>
            <a:off x="457200" y="1219200"/>
            <a:ext cx="8229600" cy="4525963"/>
          </a:xfrm>
        </p:spPr>
        <p:txBody>
          <a:bodyPr/>
          <a:lstStyle/>
          <a:p>
            <a:r>
              <a:rPr lang="en-US" sz="3200" dirty="0" smtClean="0">
                <a:latin typeface="+mj-lt"/>
              </a:rPr>
              <a:t>Bohanon</a:t>
            </a:r>
            <a:r>
              <a:rPr lang="en-US" sz="3200" dirty="0" smtClean="0">
                <a:latin typeface="+mj-lt"/>
              </a:rPr>
              <a:t> admitted to taking &gt; $30,000 </a:t>
            </a:r>
          </a:p>
          <a:p>
            <a:pPr>
              <a:buNone/>
            </a:pPr>
            <a:endParaRPr lang="en-US" sz="1200" dirty="0" smtClean="0">
              <a:latin typeface="+mj-lt"/>
            </a:endParaRPr>
          </a:p>
          <a:p>
            <a:r>
              <a:rPr lang="en-US" sz="3200" dirty="0" smtClean="0">
                <a:latin typeface="+mj-lt"/>
              </a:rPr>
              <a:t>Bohanon</a:t>
            </a:r>
            <a:r>
              <a:rPr lang="en-US" sz="3200" dirty="0" smtClean="0">
                <a:latin typeface="+mj-lt"/>
              </a:rPr>
              <a:t> terminated 10-19-11</a:t>
            </a:r>
          </a:p>
          <a:p>
            <a:pPr>
              <a:buNone/>
            </a:pPr>
            <a:endParaRPr lang="en-US" sz="1200" dirty="0" smtClean="0">
              <a:latin typeface="+mj-lt"/>
            </a:endParaRPr>
          </a:p>
          <a:p>
            <a:r>
              <a:rPr lang="en-US" sz="3200" dirty="0" smtClean="0">
                <a:latin typeface="+mj-lt"/>
              </a:rPr>
              <a:t>Bohanon</a:t>
            </a:r>
            <a:r>
              <a:rPr lang="en-US" sz="3200" dirty="0" smtClean="0">
                <a:latin typeface="+mj-lt"/>
              </a:rPr>
              <a:t> arrested and charged with theft of property, a Class B </a:t>
            </a:r>
            <a:r>
              <a:rPr lang="en-US" sz="3200" dirty="0" smtClean="0">
                <a:latin typeface="+mj-lt"/>
              </a:rPr>
              <a:t>felony</a:t>
            </a:r>
          </a:p>
          <a:p>
            <a:endParaRPr lang="en-US" sz="3200" dirty="0" smtClean="0">
              <a:latin typeface="+mj-lt"/>
            </a:endParaRPr>
          </a:p>
          <a:p>
            <a:r>
              <a:rPr lang="en-US" sz="3200" dirty="0" smtClean="0">
                <a:latin typeface="+mj-lt"/>
              </a:rPr>
              <a:t>Trial date 7-8-13</a:t>
            </a:r>
            <a:endParaRPr lang="en-US" sz="3200" dirty="0" smtClean="0">
              <a:latin typeface="+mj-lt"/>
            </a:endParaRPr>
          </a:p>
          <a:p>
            <a:pPr>
              <a:buNone/>
            </a:pPr>
            <a:endParaRPr lang="en-US" sz="1200" dirty="0" smtClean="0">
              <a:latin typeface="+mj-lt"/>
            </a:endParaRPr>
          </a:p>
          <a:p>
            <a:pPr>
              <a:buNone/>
            </a:pPr>
            <a:endParaRPr lang="en-US" sz="1200"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z="3600" dirty="0" smtClean="0"/>
              <a:t/>
            </a:r>
            <a:br>
              <a:rPr lang="en-US" sz="3600" dirty="0" smtClean="0"/>
            </a:br>
            <a:r>
              <a:rPr lang="en-US" sz="4000" b="1" dirty="0" smtClean="0">
                <a:effectLst>
                  <a:outerShdw blurRad="38100" dist="38100" dir="2700000" algn="tl">
                    <a:srgbClr val="C0C0C0"/>
                  </a:outerShdw>
                </a:effectLst>
              </a:rPr>
              <a:t>City of Forrest City – 2010</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pPr algn="just">
              <a:buNone/>
            </a:pPr>
            <a:r>
              <a:rPr lang="en-US" dirty="0" smtClean="0"/>
              <a:t>  The City paid unused sick leave in excess of the maximum carryover to </a:t>
            </a:r>
            <a:r>
              <a:rPr lang="en-US" dirty="0" smtClean="0"/>
              <a:t>nonuniformed</a:t>
            </a:r>
            <a:r>
              <a:rPr lang="en-US" dirty="0" smtClean="0"/>
              <a:t> employees in conflict with the City’s personnel manual, which indicates sick leave will be paid upon retirement.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ffectLst>
                  <a:outerShdw blurRad="38100" dist="38100" dir="2700000" algn="tl">
                    <a:srgbClr val="C0C0C0"/>
                  </a:outerShdw>
                </a:effectLst>
              </a:rPr>
              <a:t>City of Forrest City – 2010</a:t>
            </a:r>
            <a:endParaRPr lang="en-US" sz="3600" dirty="0"/>
          </a:p>
        </p:txBody>
      </p:sp>
      <p:sp>
        <p:nvSpPr>
          <p:cNvPr id="3" name="Content Placeholder 2"/>
          <p:cNvSpPr>
            <a:spLocks noGrp="1"/>
          </p:cNvSpPr>
          <p:nvPr>
            <p:ph idx="1"/>
          </p:nvPr>
        </p:nvSpPr>
        <p:spPr/>
        <p:txBody>
          <a:bodyPr/>
          <a:lstStyle/>
          <a:p>
            <a:pPr algn="just">
              <a:buNone/>
            </a:pPr>
            <a:r>
              <a:rPr lang="en-US" dirty="0" smtClean="0"/>
              <a:t>  Included in these payments, the Mayor and Clerk/Treasurer received $2,252 and $1,783, respectively, and other City employees received $34,235.  (Total of $38,270)</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
            </a:r>
            <a:br>
              <a:rPr lang="en-US" sz="3600" b="1" dirty="0" smtClean="0"/>
            </a:br>
            <a:r>
              <a:rPr lang="en-US" sz="3600" b="1" dirty="0" smtClean="0"/>
              <a:t>City of West Memphis – 2011</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pPr algn="just">
              <a:buNone/>
            </a:pPr>
            <a:r>
              <a:rPr lang="en-US" dirty="0" smtClean="0"/>
              <a:t>  The City paid $3,141 for country club dues for the Director of Economic Development in apparent conflict with Ark. Const. art. 12, sec 5, as interpreted in Op. </a:t>
            </a:r>
            <a:r>
              <a:rPr lang="en-US" dirty="0" smtClean="0"/>
              <a:t>Att’y</a:t>
            </a:r>
            <a:r>
              <a:rPr lang="en-US" dirty="0" smtClean="0"/>
              <a:t> Gen. nos. 93-416 and 94-021 which both indicate this type of expenditure does not meet the “public purpose doctrine.”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600" b="1" dirty="0" smtClean="0"/>
              <a:t>City of Crawfordsville – 2011</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pPr algn="just">
              <a:buNone/>
            </a:pPr>
            <a:endParaRPr lang="en-US" dirty="0" smtClean="0"/>
          </a:p>
          <a:p>
            <a:pPr algn="just">
              <a:buNone/>
            </a:pPr>
            <a:r>
              <a:rPr lang="en-US" dirty="0" smtClean="0"/>
              <a:t>  Fire Department Secretary opened and maintained a bank account outside of City Treasurer’s control. Undocumented payments to vendors and cash withdrawals totaled $8,490.</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
            </a:r>
            <a:br>
              <a:rPr lang="en-US" sz="3600" b="1" dirty="0" smtClean="0"/>
            </a:br>
            <a:r>
              <a:rPr lang="en-US" sz="3600" b="1" dirty="0" smtClean="0"/>
              <a:t>Town of Weldon – 2012     Pop. 75</a:t>
            </a:r>
            <a:br>
              <a:rPr lang="en-US" sz="3600" b="1" dirty="0" smtClean="0"/>
            </a:br>
            <a:endParaRPr lang="en-US" sz="3600" b="1" dirty="0"/>
          </a:p>
        </p:txBody>
      </p:sp>
      <p:sp>
        <p:nvSpPr>
          <p:cNvPr id="3" name="Content Placeholder 2"/>
          <p:cNvSpPr>
            <a:spLocks noGrp="1"/>
          </p:cNvSpPr>
          <p:nvPr>
            <p:ph idx="1"/>
          </p:nvPr>
        </p:nvSpPr>
        <p:spPr>
          <a:xfrm>
            <a:off x="457200" y="1371600"/>
            <a:ext cx="8229600" cy="4754563"/>
          </a:xfrm>
        </p:spPr>
        <p:txBody>
          <a:bodyPr/>
          <a:lstStyle/>
          <a:p>
            <a:pPr algn="just">
              <a:buNone/>
            </a:pPr>
            <a:r>
              <a:rPr lang="en-US" dirty="0" smtClean="0"/>
              <a:t>   R/T misappropriated funds totaling $47,893.</a:t>
            </a:r>
          </a:p>
          <a:p>
            <a:pPr algn="just"/>
            <a:r>
              <a:rPr lang="en-US" dirty="0" smtClean="0"/>
              <a:t>Unauthorized checks to herself $7,700;</a:t>
            </a:r>
          </a:p>
          <a:p>
            <a:pPr algn="just"/>
            <a:r>
              <a:rPr lang="en-US" dirty="0" smtClean="0"/>
              <a:t>Cashed town franchise tax checks $14,489; and</a:t>
            </a:r>
          </a:p>
          <a:p>
            <a:pPr algn="just"/>
            <a:r>
              <a:rPr lang="en-US" dirty="0" smtClean="0"/>
              <a:t>Cashed town checks issued to other funds $25,704</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228600" y="990600"/>
            <a:ext cx="8686800" cy="4953000"/>
          </a:xfrm>
        </p:spPr>
        <p:txBody>
          <a:bodyPr lIns="0" rIns="0" anchor="ctr" anchorCtr="1"/>
          <a:lstStyle/>
          <a:p>
            <a:pPr eaLnBrk="1" hangingPunct="1">
              <a:defRPr/>
            </a:pPr>
            <a:r>
              <a:rPr lang="en-US" sz="5000" dirty="0" smtClean="0">
                <a:latin typeface="Arial" charset="0"/>
              </a:rPr>
              <a:t>Arkansas County</a:t>
            </a:r>
          </a:p>
          <a:p>
            <a:pPr eaLnBrk="1" hangingPunct="1">
              <a:defRPr/>
            </a:pPr>
            <a:endParaRPr lang="en-US" sz="2500" dirty="0" smtClean="0">
              <a:latin typeface="Arial" charset="0"/>
            </a:endParaRPr>
          </a:p>
          <a:p>
            <a:pPr eaLnBrk="1" hangingPunct="1">
              <a:defRPr/>
            </a:pPr>
            <a:r>
              <a:rPr lang="en-US" sz="4000" dirty="0" smtClean="0">
                <a:latin typeface="Arial" charset="0"/>
              </a:rPr>
              <a:t>Financial Audit Report</a:t>
            </a:r>
          </a:p>
          <a:p>
            <a:pPr eaLnBrk="1" hangingPunct="1">
              <a:defRPr/>
            </a:pPr>
            <a:endParaRPr lang="en-US" sz="2500" dirty="0" smtClean="0">
              <a:latin typeface="Arial" charset="0"/>
            </a:endParaRPr>
          </a:p>
          <a:p>
            <a:pPr eaLnBrk="1" hangingPunct="1">
              <a:defRPr/>
            </a:pPr>
            <a:r>
              <a:rPr lang="en-US" sz="2800" dirty="0" smtClean="0">
                <a:latin typeface="Arial" charset="0"/>
              </a:rPr>
              <a:t>For the Year Ended </a:t>
            </a:r>
          </a:p>
          <a:p>
            <a:pPr eaLnBrk="1" hangingPunct="1">
              <a:defRPr/>
            </a:pPr>
            <a:r>
              <a:rPr lang="en-US" sz="2800" dirty="0" smtClean="0">
                <a:latin typeface="Arial" charset="0"/>
              </a:rPr>
              <a:t>December 31, 2010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800" b="1" dirty="0" smtClean="0"/>
              <a:t>Internal Control </a:t>
            </a:r>
            <a:br>
              <a:rPr lang="en-US" sz="3800" b="1" dirty="0" smtClean="0"/>
            </a:br>
            <a:r>
              <a:rPr lang="en-US" sz="3800" b="1" dirty="0" smtClean="0"/>
              <a:t>Over Financial Reporting</a:t>
            </a:r>
            <a:endParaRPr lang="en-US" sz="3800" b="1" dirty="0"/>
          </a:p>
        </p:txBody>
      </p:sp>
      <p:sp>
        <p:nvSpPr>
          <p:cNvPr id="3" name="Content Placeholder 2"/>
          <p:cNvSpPr>
            <a:spLocks noGrp="1"/>
          </p:cNvSpPr>
          <p:nvPr>
            <p:ph idx="1"/>
          </p:nvPr>
        </p:nvSpPr>
        <p:spPr>
          <a:xfrm>
            <a:off x="228600" y="1951037"/>
            <a:ext cx="8610600" cy="3763963"/>
          </a:xfrm>
        </p:spPr>
        <p:txBody>
          <a:bodyPr/>
          <a:lstStyle/>
          <a:p>
            <a:pPr eaLnBrk="1" hangingPunct="1">
              <a:spcBef>
                <a:spcPts val="1800"/>
              </a:spcBef>
              <a:spcAft>
                <a:spcPts val="600"/>
              </a:spcAft>
              <a:buClr>
                <a:schemeClr val="bg1"/>
              </a:buClr>
            </a:pPr>
            <a:r>
              <a:rPr lang="en-US" sz="3000" dirty="0" smtClean="0">
                <a:latin typeface="+mj-lt"/>
              </a:rPr>
              <a:t>Improper transactions in County Clerk’s Office</a:t>
            </a:r>
          </a:p>
          <a:p>
            <a:pPr marL="914400" indent="-514350" algn="just" eaLnBrk="1" hangingPunct="1">
              <a:spcBef>
                <a:spcPts val="600"/>
              </a:spcBef>
              <a:spcAft>
                <a:spcPts val="600"/>
              </a:spcAft>
              <a:buClr>
                <a:schemeClr val="bg1"/>
              </a:buClr>
            </a:pPr>
            <a:r>
              <a:rPr lang="en-US" sz="3000" dirty="0" smtClean="0">
                <a:latin typeface="+mj-lt"/>
              </a:rPr>
              <a:t>Federal and state payroll tax withholdings overstated by $13,364 for County Clerk and spouse who is a County employee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2013 Acts</a:t>
            </a:r>
            <a:endParaRPr lang="en-US" dirty="0"/>
          </a:p>
        </p:txBody>
      </p:sp>
      <p:sp>
        <p:nvSpPr>
          <p:cNvPr id="3" name="Content Placeholder 2"/>
          <p:cNvSpPr>
            <a:spLocks noGrp="1"/>
          </p:cNvSpPr>
          <p:nvPr>
            <p:ph idx="1"/>
          </p:nvPr>
        </p:nvSpPr>
        <p:spPr>
          <a:xfrm>
            <a:off x="228600" y="1447800"/>
            <a:ext cx="8610600" cy="5105400"/>
          </a:xfrm>
        </p:spPr>
        <p:txBody>
          <a:bodyPr/>
          <a:lstStyle/>
          <a:p>
            <a:pPr algn="ctr"/>
            <a:endParaRPr lang="en-US" dirty="0" smtClean="0"/>
          </a:p>
          <a:p>
            <a:pPr algn="just"/>
            <a:r>
              <a:rPr lang="en-US" dirty="0" smtClean="0"/>
              <a:t>Act 91 – to clarify the use of insurance premium taxes. Adds insurance for buildings and utility costs to the list of uses of Act 833 funds.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What Tipped Us Off</a:t>
            </a:r>
            <a:br>
              <a:rPr lang="en-US" sz="3600" b="1" dirty="0" smtClean="0"/>
            </a:br>
            <a:r>
              <a:rPr lang="en-US" sz="3600" b="1" dirty="0" smtClean="0"/>
              <a:t>Payroll Test-Altered Paycheck Stub</a:t>
            </a:r>
            <a:endParaRPr lang="en-US" sz="3600" b="1" dirty="0"/>
          </a:p>
        </p:txBody>
      </p:sp>
      <p:pic>
        <p:nvPicPr>
          <p:cNvPr id="1026" name="Picture 2"/>
          <p:cNvPicPr>
            <a:picLocks noGrp="1" noChangeAspect="1" noChangeArrowheads="1"/>
          </p:cNvPicPr>
          <p:nvPr>
            <p:ph idx="1"/>
          </p:nvPr>
        </p:nvPicPr>
        <p:blipFill>
          <a:blip r:embed="rId3" cstate="print"/>
          <a:srcRect t="42224"/>
          <a:stretch>
            <a:fillRect/>
          </a:stretch>
        </p:blipFill>
        <p:spPr bwMode="auto">
          <a:xfrm>
            <a:off x="457200" y="1600200"/>
            <a:ext cx="8174193" cy="447095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dirty="0" smtClean="0"/>
              <a:t/>
            </a:r>
            <a:br>
              <a:rPr lang="en-US" sz="3600" dirty="0" smtClean="0"/>
            </a:br>
            <a:r>
              <a:rPr lang="en-US" sz="3600" dirty="0" smtClean="0"/>
              <a:t>County Clerk’s</a:t>
            </a:r>
            <a:br>
              <a:rPr lang="en-US" sz="3600" dirty="0" smtClean="0"/>
            </a:br>
            <a:r>
              <a:rPr lang="en-US" sz="3600" dirty="0" smtClean="0"/>
              <a:t>Altered Paycheck Stub</a:t>
            </a:r>
            <a:endParaRPr lang="en-US" sz="3600" dirty="0"/>
          </a:p>
        </p:txBody>
      </p:sp>
      <p:pic>
        <p:nvPicPr>
          <p:cNvPr id="1026" name="Picture 2"/>
          <p:cNvPicPr>
            <a:picLocks noGrp="1" noChangeAspect="1" noChangeArrowheads="1"/>
          </p:cNvPicPr>
          <p:nvPr>
            <p:ph idx="1"/>
          </p:nvPr>
        </p:nvPicPr>
        <p:blipFill>
          <a:blip r:embed="rId3" cstate="print"/>
          <a:srcRect t="61483" r="51049"/>
          <a:stretch>
            <a:fillRect/>
          </a:stretch>
        </p:blipFill>
        <p:spPr bwMode="auto">
          <a:xfrm>
            <a:off x="817407" y="1391736"/>
            <a:ext cx="7031193" cy="5237664"/>
          </a:xfrm>
          <a:prstGeom prst="rect">
            <a:avLst/>
          </a:prstGeom>
          <a:noFill/>
          <a:ln w="9525">
            <a:noFill/>
            <a:miter lim="800000"/>
            <a:headEnd/>
            <a:tailEnd/>
          </a:ln>
          <a:effectLst/>
        </p:spPr>
      </p:pic>
      <p:sp>
        <p:nvSpPr>
          <p:cNvPr id="6" name="TextBox 5"/>
          <p:cNvSpPr txBox="1"/>
          <p:nvPr/>
        </p:nvSpPr>
        <p:spPr>
          <a:xfrm>
            <a:off x="3124200" y="3200400"/>
            <a:ext cx="1981200" cy="400110"/>
          </a:xfrm>
          <a:prstGeom prst="rect">
            <a:avLst/>
          </a:prstGeom>
          <a:noFill/>
          <a:ln w="38100">
            <a:solidFill>
              <a:srgbClr val="FF0000"/>
            </a:solidFill>
          </a:ln>
        </p:spPr>
        <p:txBody>
          <a:bodyPr wrap="square" rtlCol="0">
            <a:spAutoFit/>
          </a:bodyPr>
          <a:lstStyle/>
          <a:p>
            <a:r>
              <a:rPr lang="en-US" sz="2000" b="1" dirty="0" smtClean="0">
                <a:solidFill>
                  <a:srgbClr val="FF0000"/>
                </a:solidFill>
              </a:rPr>
              <a:t>Totals 710.25</a:t>
            </a:r>
            <a:endParaRPr lang="en-US" sz="2000" b="1" dirty="0">
              <a:solidFill>
                <a:srgbClr val="FF0000"/>
              </a:solidFill>
            </a:endParaRPr>
          </a:p>
        </p:txBody>
      </p:sp>
      <p:cxnSp>
        <p:nvCxnSpPr>
          <p:cNvPr id="8" name="Straight Arrow Connector 7"/>
          <p:cNvCxnSpPr/>
          <p:nvPr/>
        </p:nvCxnSpPr>
        <p:spPr>
          <a:xfrm>
            <a:off x="4343400" y="3733800"/>
            <a:ext cx="1981200" cy="1905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334000" y="1295400"/>
            <a:ext cx="1828800" cy="2133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What We Did</a:t>
            </a:r>
            <a:br>
              <a:rPr lang="en-US" sz="3600" b="1" dirty="0" smtClean="0"/>
            </a:br>
            <a:r>
              <a:rPr lang="en-US" sz="3600" b="1" dirty="0" smtClean="0"/>
              <a:t>Compared Payroll Journal to W-2s</a:t>
            </a:r>
            <a:endParaRPr lang="en-US" sz="3600" b="1" dirty="0"/>
          </a:p>
        </p:txBody>
      </p:sp>
      <p:pic>
        <p:nvPicPr>
          <p:cNvPr id="20482" name="Picture 2"/>
          <p:cNvPicPr>
            <a:picLocks noGrp="1" noChangeAspect="1" noChangeArrowheads="1"/>
          </p:cNvPicPr>
          <p:nvPr>
            <p:ph idx="1"/>
          </p:nvPr>
        </p:nvPicPr>
        <p:blipFill>
          <a:blip r:embed="rId3" cstate="print"/>
          <a:srcRect l="8361" t="47209" r="9032" b="33530"/>
          <a:stretch>
            <a:fillRect/>
          </a:stretch>
        </p:blipFill>
        <p:spPr bwMode="auto">
          <a:xfrm>
            <a:off x="152400" y="1905000"/>
            <a:ext cx="8686800" cy="33528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7742" t="11786" r="9268" b="86530"/>
          <a:stretch>
            <a:fillRect/>
          </a:stretch>
        </p:blipFill>
        <p:spPr bwMode="auto">
          <a:xfrm>
            <a:off x="152400" y="1613279"/>
            <a:ext cx="8686800" cy="291721"/>
          </a:xfrm>
          <a:prstGeom prst="rect">
            <a:avLst/>
          </a:prstGeom>
          <a:noFill/>
          <a:ln w="9525">
            <a:noFill/>
            <a:miter lim="800000"/>
            <a:headEnd/>
            <a:tailEnd/>
          </a:ln>
        </p:spPr>
      </p:pic>
      <p:sp>
        <p:nvSpPr>
          <p:cNvPr id="6" name="TextBox 5"/>
          <p:cNvSpPr txBox="1"/>
          <p:nvPr/>
        </p:nvSpPr>
        <p:spPr>
          <a:xfrm>
            <a:off x="3962400" y="1564481"/>
            <a:ext cx="762000" cy="3693319"/>
          </a:xfrm>
          <a:prstGeom prst="rect">
            <a:avLst/>
          </a:prstGeom>
          <a:noFill/>
          <a:ln w="63500">
            <a:solidFill>
              <a:srgbClr val="FFFF00"/>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TextBox 6"/>
          <p:cNvSpPr txBox="1"/>
          <p:nvPr/>
        </p:nvSpPr>
        <p:spPr>
          <a:xfrm>
            <a:off x="6400800" y="1564481"/>
            <a:ext cx="838200" cy="3693319"/>
          </a:xfrm>
          <a:prstGeom prst="rect">
            <a:avLst/>
          </a:prstGeom>
          <a:noFill/>
          <a:ln w="63500">
            <a:solidFill>
              <a:srgbClr val="FFFF00"/>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9" name="Rectangle 8"/>
          <p:cNvSpPr/>
          <p:nvPr/>
        </p:nvSpPr>
        <p:spPr>
          <a:xfrm>
            <a:off x="0" y="2286000"/>
            <a:ext cx="8610600" cy="381000"/>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868362"/>
          </a:xfrm>
        </p:spPr>
        <p:txBody>
          <a:bodyPr/>
          <a:lstStyle/>
          <a:p>
            <a:r>
              <a:rPr lang="en-US" sz="3600" b="1" dirty="0" smtClean="0"/>
              <a:t>What We Found</a:t>
            </a:r>
            <a:br>
              <a:rPr lang="en-US" sz="3600" b="1" dirty="0" smtClean="0"/>
            </a:br>
            <a:r>
              <a:rPr lang="en-US" sz="3600" b="1" dirty="0" smtClean="0"/>
              <a:t>Incorrect Form W-2s</a:t>
            </a:r>
            <a:r>
              <a:rPr lang="en-US" b="1" dirty="0" smtClean="0"/>
              <a:t/>
            </a:r>
            <a:br>
              <a:rPr lang="en-US" b="1" dirty="0" smtClean="0"/>
            </a:br>
            <a:endParaRPr lang="en-US" b="1" dirty="0"/>
          </a:p>
        </p:txBody>
      </p:sp>
      <p:pic>
        <p:nvPicPr>
          <p:cNvPr id="18434" name="Picture 2"/>
          <p:cNvPicPr>
            <a:picLocks noGrp="1" noChangeAspect="1" noChangeArrowheads="1"/>
          </p:cNvPicPr>
          <p:nvPr>
            <p:ph idx="1"/>
          </p:nvPr>
        </p:nvPicPr>
        <p:blipFill>
          <a:blip r:embed="rId3" cstate="print"/>
          <a:srcRect l="8319" t="67345" r="3689" b="2555"/>
          <a:stretch>
            <a:fillRect/>
          </a:stretch>
        </p:blipFill>
        <p:spPr bwMode="auto">
          <a:xfrm>
            <a:off x="64770" y="1524000"/>
            <a:ext cx="8926830" cy="5029200"/>
          </a:xfrm>
          <a:prstGeom prst="rect">
            <a:avLst/>
          </a:prstGeom>
          <a:noFill/>
          <a:ln w="9525">
            <a:noFill/>
            <a:miter lim="800000"/>
            <a:headEnd/>
            <a:tailEnd/>
          </a:ln>
        </p:spPr>
      </p:pic>
      <p:sp>
        <p:nvSpPr>
          <p:cNvPr id="6" name="TextBox 5"/>
          <p:cNvSpPr txBox="1"/>
          <p:nvPr/>
        </p:nvSpPr>
        <p:spPr>
          <a:xfrm>
            <a:off x="304800" y="1600200"/>
            <a:ext cx="1219200" cy="369332"/>
          </a:xfrm>
          <a:prstGeom prst="rect">
            <a:avLst/>
          </a:prstGeom>
          <a:solidFill>
            <a:schemeClr val="tx1"/>
          </a:solidFill>
        </p:spPr>
        <p:txBody>
          <a:bodyPr wrap="square" rtlCol="0">
            <a:spAutoFit/>
          </a:bodyPr>
          <a:lstStyle/>
          <a:p>
            <a:endParaRPr lang="en-US" dirty="0"/>
          </a:p>
        </p:txBody>
      </p:sp>
      <p:sp>
        <p:nvSpPr>
          <p:cNvPr id="7" name="TextBox 6"/>
          <p:cNvSpPr txBox="1"/>
          <p:nvPr/>
        </p:nvSpPr>
        <p:spPr>
          <a:xfrm>
            <a:off x="838200" y="5421868"/>
            <a:ext cx="1219200" cy="369332"/>
          </a:xfrm>
          <a:prstGeom prst="rect">
            <a:avLst/>
          </a:prstGeom>
          <a:solidFill>
            <a:schemeClr val="tx1"/>
          </a:solidFill>
        </p:spPr>
        <p:txBody>
          <a:bodyPr wrap="square" rtlCol="0">
            <a:spAutoFit/>
          </a:bodyPr>
          <a:lstStyle/>
          <a:p>
            <a:endParaRPr lang="en-US" dirty="0"/>
          </a:p>
        </p:txBody>
      </p:sp>
      <p:sp>
        <p:nvSpPr>
          <p:cNvPr id="8" name="TextBox 7"/>
          <p:cNvSpPr txBox="1"/>
          <p:nvPr/>
        </p:nvSpPr>
        <p:spPr>
          <a:xfrm>
            <a:off x="7391400" y="1066800"/>
            <a:ext cx="1295400" cy="400110"/>
          </a:xfrm>
          <a:prstGeom prst="rect">
            <a:avLst/>
          </a:prstGeom>
          <a:solidFill>
            <a:srgbClr val="FF0000"/>
          </a:solidFill>
          <a:ln w="38100">
            <a:solidFill>
              <a:srgbClr val="FF0000"/>
            </a:solidFill>
          </a:ln>
        </p:spPr>
        <p:txBody>
          <a:bodyPr wrap="square" rtlCol="0">
            <a:spAutoFit/>
          </a:bodyPr>
          <a:lstStyle/>
          <a:p>
            <a:r>
              <a:rPr lang="en-US" sz="2000" b="1" dirty="0" smtClean="0">
                <a:solidFill>
                  <a:schemeClr val="bg1"/>
                </a:solidFill>
              </a:rPr>
              <a:t>$254.00</a:t>
            </a:r>
            <a:endParaRPr lang="en-US" sz="2000" b="1" dirty="0">
              <a:solidFill>
                <a:schemeClr val="bg1"/>
              </a:solidFill>
            </a:endParaRPr>
          </a:p>
        </p:txBody>
      </p:sp>
      <p:sp>
        <p:nvSpPr>
          <p:cNvPr id="9" name="TextBox 8"/>
          <p:cNvSpPr txBox="1"/>
          <p:nvPr/>
        </p:nvSpPr>
        <p:spPr>
          <a:xfrm>
            <a:off x="5486400" y="5410200"/>
            <a:ext cx="1295400" cy="400110"/>
          </a:xfrm>
          <a:prstGeom prst="rect">
            <a:avLst/>
          </a:prstGeom>
          <a:solidFill>
            <a:srgbClr val="FF0000"/>
          </a:solidFill>
          <a:ln w="38100">
            <a:solidFill>
              <a:srgbClr val="FF0000"/>
            </a:solidFill>
          </a:ln>
        </p:spPr>
        <p:txBody>
          <a:bodyPr wrap="square" rtlCol="0">
            <a:spAutoFit/>
          </a:bodyPr>
          <a:lstStyle/>
          <a:p>
            <a:r>
              <a:rPr lang="en-US" sz="2000" b="1" dirty="0" smtClean="0">
                <a:solidFill>
                  <a:schemeClr val="bg1"/>
                </a:solidFill>
              </a:rPr>
              <a:t>$143.54</a:t>
            </a:r>
            <a:endParaRPr lang="en-US" sz="2000" b="1" dirty="0">
              <a:solidFill>
                <a:schemeClr val="bg1"/>
              </a:solidFill>
            </a:endParaRPr>
          </a:p>
        </p:txBody>
      </p:sp>
      <p:sp>
        <p:nvSpPr>
          <p:cNvPr id="10" name="TextBox 9"/>
          <p:cNvSpPr txBox="1"/>
          <p:nvPr/>
        </p:nvSpPr>
        <p:spPr>
          <a:xfrm>
            <a:off x="304800" y="3974068"/>
            <a:ext cx="1828800" cy="369332"/>
          </a:xfrm>
          <a:prstGeom prst="rect">
            <a:avLst/>
          </a:prstGeom>
          <a:solidFill>
            <a:schemeClr val="tx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l="8062" t="10580" r="8095" b="66917"/>
          <a:stretch>
            <a:fillRect/>
          </a:stretch>
        </p:blipFill>
        <p:spPr bwMode="auto">
          <a:xfrm>
            <a:off x="92765" y="2438400"/>
            <a:ext cx="9203635" cy="4070839"/>
          </a:xfrm>
          <a:prstGeom prst="rect">
            <a:avLst/>
          </a:prstGeom>
          <a:noFill/>
          <a:ln w="9525">
            <a:noFill/>
            <a:miter lim="800000"/>
            <a:headEnd/>
            <a:tailEnd/>
          </a:ln>
        </p:spPr>
      </p:pic>
      <p:sp>
        <p:nvSpPr>
          <p:cNvPr id="4" name="TextBox 3"/>
          <p:cNvSpPr txBox="1"/>
          <p:nvPr/>
        </p:nvSpPr>
        <p:spPr>
          <a:xfrm>
            <a:off x="6477000" y="2514600"/>
            <a:ext cx="838200" cy="3693319"/>
          </a:xfrm>
          <a:prstGeom prst="rect">
            <a:avLst/>
          </a:prstGeom>
          <a:noFill/>
          <a:ln w="63500">
            <a:solidFill>
              <a:srgbClr val="FFFF00"/>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extBox 4"/>
          <p:cNvSpPr txBox="1"/>
          <p:nvPr/>
        </p:nvSpPr>
        <p:spPr>
          <a:xfrm>
            <a:off x="4038600" y="2667000"/>
            <a:ext cx="838200" cy="3693319"/>
          </a:xfrm>
          <a:prstGeom prst="rect">
            <a:avLst/>
          </a:prstGeom>
          <a:noFill/>
          <a:ln w="63500">
            <a:solidFill>
              <a:srgbClr val="FFFF00"/>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1"/>
          <p:cNvSpPr>
            <a:spLocks noGrp="1"/>
          </p:cNvSpPr>
          <p:nvPr>
            <p:ph type="title"/>
          </p:nvPr>
        </p:nvSpPr>
        <p:spPr/>
        <p:txBody>
          <a:bodyPr/>
          <a:lstStyle/>
          <a:p>
            <a:r>
              <a:rPr lang="en-US" sz="3600" b="1" dirty="0" smtClean="0"/>
              <a:t>What We Did</a:t>
            </a:r>
            <a:br>
              <a:rPr lang="en-US" sz="3600" b="1" dirty="0" smtClean="0"/>
            </a:br>
            <a:r>
              <a:rPr lang="en-US" sz="3600" b="1" dirty="0" smtClean="0"/>
              <a:t>Compared Payroll Journal to W-2s</a:t>
            </a:r>
            <a:br>
              <a:rPr lang="en-US" sz="3600" b="1" dirty="0" smtClean="0"/>
            </a:br>
            <a:r>
              <a:rPr lang="en-US" sz="3600" b="1" dirty="0" smtClean="0"/>
              <a:t>For All Employees</a:t>
            </a:r>
            <a:endParaRPr lang="en-US" sz="36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3" cstate="print"/>
          <a:srcRect l="5515" t="67345" r="2735" b="2350"/>
          <a:stretch>
            <a:fillRect/>
          </a:stretch>
        </p:blipFill>
        <p:spPr bwMode="auto">
          <a:xfrm>
            <a:off x="76200" y="1627909"/>
            <a:ext cx="9029700" cy="4925291"/>
          </a:xfrm>
          <a:prstGeom prst="rect">
            <a:avLst/>
          </a:prstGeom>
          <a:noFill/>
          <a:ln w="9525">
            <a:noFill/>
            <a:miter lim="800000"/>
            <a:headEnd/>
            <a:tailEnd/>
          </a:ln>
        </p:spPr>
      </p:pic>
      <p:sp>
        <p:nvSpPr>
          <p:cNvPr id="6" name="TextBox 5"/>
          <p:cNvSpPr txBox="1"/>
          <p:nvPr/>
        </p:nvSpPr>
        <p:spPr>
          <a:xfrm>
            <a:off x="533400" y="1600200"/>
            <a:ext cx="1219200" cy="369332"/>
          </a:xfrm>
          <a:prstGeom prst="rect">
            <a:avLst/>
          </a:prstGeom>
          <a:solidFill>
            <a:schemeClr val="tx1"/>
          </a:solidFill>
        </p:spPr>
        <p:txBody>
          <a:bodyPr wrap="square" rtlCol="0">
            <a:spAutoFit/>
          </a:bodyPr>
          <a:lstStyle/>
          <a:p>
            <a:endParaRPr lang="en-US" dirty="0"/>
          </a:p>
        </p:txBody>
      </p:sp>
      <p:sp>
        <p:nvSpPr>
          <p:cNvPr id="7" name="TextBox 6"/>
          <p:cNvSpPr txBox="1"/>
          <p:nvPr/>
        </p:nvSpPr>
        <p:spPr>
          <a:xfrm>
            <a:off x="1066800" y="5269468"/>
            <a:ext cx="1219200" cy="369332"/>
          </a:xfrm>
          <a:prstGeom prst="rect">
            <a:avLst/>
          </a:prstGeom>
          <a:solidFill>
            <a:schemeClr val="tx1"/>
          </a:solidFill>
        </p:spPr>
        <p:txBody>
          <a:bodyPr wrap="square" rtlCol="0">
            <a:spAutoFit/>
          </a:bodyPr>
          <a:lstStyle/>
          <a:p>
            <a:endParaRPr lang="en-US" dirty="0"/>
          </a:p>
        </p:txBody>
      </p:sp>
      <p:sp>
        <p:nvSpPr>
          <p:cNvPr id="8" name="TextBox 7"/>
          <p:cNvSpPr txBox="1"/>
          <p:nvPr/>
        </p:nvSpPr>
        <p:spPr>
          <a:xfrm>
            <a:off x="7162800" y="1219200"/>
            <a:ext cx="1676400" cy="400110"/>
          </a:xfrm>
          <a:prstGeom prst="rect">
            <a:avLst/>
          </a:prstGeom>
          <a:solidFill>
            <a:srgbClr val="FF0000"/>
          </a:solidFill>
          <a:ln w="38100">
            <a:solidFill>
              <a:srgbClr val="FF0000"/>
            </a:solidFill>
          </a:ln>
        </p:spPr>
        <p:txBody>
          <a:bodyPr wrap="square" rtlCol="0">
            <a:spAutoFit/>
          </a:bodyPr>
          <a:lstStyle/>
          <a:p>
            <a:r>
              <a:rPr lang="en-US" sz="2000" b="1" dirty="0" smtClean="0">
                <a:solidFill>
                  <a:schemeClr val="bg1"/>
                </a:solidFill>
              </a:rPr>
              <a:t>$6,458.38</a:t>
            </a:r>
            <a:endParaRPr lang="en-US" sz="2000" b="1" dirty="0">
              <a:solidFill>
                <a:schemeClr val="bg1"/>
              </a:solidFill>
            </a:endParaRPr>
          </a:p>
        </p:txBody>
      </p:sp>
      <p:sp>
        <p:nvSpPr>
          <p:cNvPr id="9" name="TextBox 8"/>
          <p:cNvSpPr txBox="1"/>
          <p:nvPr/>
        </p:nvSpPr>
        <p:spPr>
          <a:xfrm>
            <a:off x="5638800" y="5334000"/>
            <a:ext cx="1524000" cy="400110"/>
          </a:xfrm>
          <a:prstGeom prst="rect">
            <a:avLst/>
          </a:prstGeom>
          <a:solidFill>
            <a:srgbClr val="FF0000"/>
          </a:solidFill>
          <a:ln w="38100">
            <a:solidFill>
              <a:srgbClr val="FF0000"/>
            </a:solidFill>
          </a:ln>
        </p:spPr>
        <p:txBody>
          <a:bodyPr wrap="square" rtlCol="0">
            <a:spAutoFit/>
          </a:bodyPr>
          <a:lstStyle/>
          <a:p>
            <a:r>
              <a:rPr lang="en-US" sz="2000" b="1" dirty="0" smtClean="0">
                <a:solidFill>
                  <a:schemeClr val="bg1"/>
                </a:solidFill>
              </a:rPr>
              <a:t>$1,935.96</a:t>
            </a:r>
            <a:endParaRPr lang="en-US" sz="2000" b="1" dirty="0">
              <a:solidFill>
                <a:schemeClr val="bg1"/>
              </a:solidFill>
            </a:endParaRPr>
          </a:p>
        </p:txBody>
      </p:sp>
      <p:sp>
        <p:nvSpPr>
          <p:cNvPr id="10" name="Title 1"/>
          <p:cNvSpPr>
            <a:spLocks noGrp="1"/>
          </p:cNvSpPr>
          <p:nvPr>
            <p:ph type="title"/>
          </p:nvPr>
        </p:nvSpPr>
        <p:spPr>
          <a:xfrm>
            <a:off x="457200" y="503238"/>
            <a:ext cx="8229600" cy="868362"/>
          </a:xfrm>
        </p:spPr>
        <p:txBody>
          <a:bodyPr/>
          <a:lstStyle/>
          <a:p>
            <a:r>
              <a:rPr lang="en-US" sz="3600" b="1" dirty="0" smtClean="0"/>
              <a:t>What We Found</a:t>
            </a:r>
            <a:br>
              <a:rPr lang="en-US" sz="3600" b="1" dirty="0" smtClean="0"/>
            </a:br>
            <a:r>
              <a:rPr lang="en-US" sz="3600" b="1" dirty="0" smtClean="0"/>
              <a:t>Incorrect Form W-2s</a:t>
            </a:r>
            <a:r>
              <a:rPr lang="en-US" dirty="0" smtClean="0"/>
              <a:t/>
            </a:r>
            <a:br>
              <a:rPr lang="en-US" dirty="0" smtClean="0"/>
            </a:br>
            <a:endParaRPr lang="en-US" dirty="0"/>
          </a:p>
        </p:txBody>
      </p:sp>
      <p:sp>
        <p:nvSpPr>
          <p:cNvPr id="11" name="TextBox 10"/>
          <p:cNvSpPr txBox="1"/>
          <p:nvPr/>
        </p:nvSpPr>
        <p:spPr>
          <a:xfrm>
            <a:off x="533400" y="3974068"/>
            <a:ext cx="1905000" cy="369332"/>
          </a:xfrm>
          <a:prstGeom prst="rect">
            <a:avLst/>
          </a:prstGeom>
          <a:solidFill>
            <a:schemeClr val="tx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Summary</a:t>
            </a:r>
            <a:br>
              <a:rPr lang="en-US" sz="3600" b="1" dirty="0" smtClean="0"/>
            </a:br>
            <a:r>
              <a:rPr lang="en-US" sz="3600" b="1" dirty="0" smtClean="0"/>
              <a:t>Federal and State </a:t>
            </a:r>
            <a:br>
              <a:rPr lang="en-US" sz="3600" b="1" dirty="0" smtClean="0"/>
            </a:br>
            <a:r>
              <a:rPr lang="en-US" sz="3600" b="1" dirty="0" smtClean="0"/>
              <a:t>Payroll Tax Withholdings</a:t>
            </a:r>
            <a:endParaRPr lang="en-US" sz="3600" b="1" dirty="0"/>
          </a:p>
        </p:txBody>
      </p:sp>
      <p:sp>
        <p:nvSpPr>
          <p:cNvPr id="5" name="Content Placeholder 4"/>
          <p:cNvSpPr>
            <a:spLocks noGrp="1"/>
          </p:cNvSpPr>
          <p:nvPr>
            <p:ph idx="1"/>
          </p:nvPr>
        </p:nvSpPr>
        <p:spPr>
          <a:xfrm>
            <a:off x="457200" y="2103437"/>
            <a:ext cx="8229600" cy="4221163"/>
          </a:xfrm>
        </p:spPr>
        <p:txBody>
          <a:bodyPr/>
          <a:lstStyle/>
          <a:p>
            <a:pPr>
              <a:buClr>
                <a:schemeClr val="bg1"/>
              </a:buClr>
            </a:pPr>
            <a:r>
              <a:rPr lang="en-US" dirty="0" smtClean="0"/>
              <a:t>Overstated for County Clerk and spouse</a:t>
            </a:r>
          </a:p>
          <a:p>
            <a:pPr>
              <a:buClr>
                <a:schemeClr val="bg1"/>
              </a:buClr>
              <a:buNone/>
            </a:pPr>
            <a:endParaRPr lang="en-US" sz="1800" dirty="0" smtClean="0"/>
          </a:p>
          <a:p>
            <a:pPr>
              <a:buClr>
                <a:schemeClr val="bg1"/>
              </a:buClr>
            </a:pPr>
            <a:r>
              <a:rPr lang="en-US" dirty="0" smtClean="0"/>
              <a:t>Understated for 43 employees</a:t>
            </a:r>
          </a:p>
          <a:p>
            <a:pPr>
              <a:buClr>
                <a:schemeClr val="bg1"/>
              </a:buClr>
              <a:buNone/>
            </a:pPr>
            <a:endParaRPr lang="en-US" sz="1800" dirty="0" smtClean="0"/>
          </a:p>
          <a:p>
            <a:pPr>
              <a:buClr>
                <a:schemeClr val="bg1"/>
              </a:buClr>
            </a:pPr>
            <a:r>
              <a:rPr lang="en-US" dirty="0" smtClean="0"/>
              <a:t>$13,364</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800" b="1" dirty="0" smtClean="0"/>
              <a:t>Internal Control </a:t>
            </a:r>
            <a:br>
              <a:rPr lang="en-US" sz="3800" b="1" dirty="0" smtClean="0"/>
            </a:br>
            <a:r>
              <a:rPr lang="en-US" sz="3800" b="1" dirty="0" smtClean="0"/>
              <a:t>Over Financial Reporting</a:t>
            </a:r>
            <a:endParaRPr lang="en-US" sz="3800" b="1" dirty="0"/>
          </a:p>
        </p:txBody>
      </p:sp>
      <p:sp>
        <p:nvSpPr>
          <p:cNvPr id="3" name="Content Placeholder 2"/>
          <p:cNvSpPr>
            <a:spLocks noGrp="1"/>
          </p:cNvSpPr>
          <p:nvPr>
            <p:ph idx="1"/>
          </p:nvPr>
        </p:nvSpPr>
        <p:spPr>
          <a:xfrm>
            <a:off x="228600" y="1951037"/>
            <a:ext cx="8610600" cy="3763963"/>
          </a:xfrm>
        </p:spPr>
        <p:txBody>
          <a:bodyPr/>
          <a:lstStyle/>
          <a:p>
            <a:pPr eaLnBrk="1" hangingPunct="1">
              <a:spcBef>
                <a:spcPts val="1800"/>
              </a:spcBef>
              <a:spcAft>
                <a:spcPts val="600"/>
              </a:spcAft>
              <a:buClr>
                <a:schemeClr val="bg1"/>
              </a:buClr>
            </a:pPr>
            <a:r>
              <a:rPr lang="en-US" sz="3000" dirty="0" smtClean="0">
                <a:solidFill>
                  <a:schemeClr val="bg1">
                    <a:lumMod val="75000"/>
                  </a:schemeClr>
                </a:solidFill>
                <a:latin typeface="+mj-lt"/>
              </a:rPr>
              <a:t>Improper transactions in County Clerk’s Office</a:t>
            </a:r>
          </a:p>
          <a:p>
            <a:pPr marL="914400" indent="-514350" eaLnBrk="1" hangingPunct="1">
              <a:spcBef>
                <a:spcPts val="600"/>
              </a:spcBef>
              <a:spcAft>
                <a:spcPts val="600"/>
              </a:spcAft>
              <a:buClr>
                <a:schemeClr val="bg1"/>
              </a:buClr>
            </a:pPr>
            <a:r>
              <a:rPr lang="en-US" sz="3000" dirty="0" smtClean="0">
                <a:solidFill>
                  <a:schemeClr val="bg1">
                    <a:lumMod val="75000"/>
                  </a:schemeClr>
                </a:solidFill>
                <a:latin typeface="+mj-lt"/>
              </a:rPr>
              <a:t>Federal and state payroll tax withholdings overstated by $13,364</a:t>
            </a:r>
          </a:p>
          <a:p>
            <a:pPr marL="914400" indent="-514350" eaLnBrk="1" hangingPunct="1">
              <a:spcBef>
                <a:spcPts val="600"/>
              </a:spcBef>
              <a:spcAft>
                <a:spcPts val="600"/>
              </a:spcAft>
              <a:buClr>
                <a:schemeClr val="bg1"/>
              </a:buClr>
            </a:pPr>
            <a:r>
              <a:rPr lang="en-US" sz="3000" dirty="0" smtClean="0">
                <a:latin typeface="+mj-lt"/>
              </a:rPr>
              <a:t>Unauthorized disbursements totaling $18,283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Improper Disbursements</a:t>
            </a:r>
            <a:endParaRPr lang="en-US" sz="4000" b="1" dirty="0"/>
          </a:p>
        </p:txBody>
      </p:sp>
      <p:pic>
        <p:nvPicPr>
          <p:cNvPr id="13314" name="Picture 2"/>
          <p:cNvPicPr>
            <a:picLocks noGrp="1" noChangeAspect="1" noChangeArrowheads="1"/>
          </p:cNvPicPr>
          <p:nvPr>
            <p:ph idx="1"/>
          </p:nvPr>
        </p:nvPicPr>
        <p:blipFill>
          <a:blip r:embed="rId3" cstate="print"/>
          <a:srcRect t="6139" b="4847"/>
          <a:stretch>
            <a:fillRect/>
          </a:stretch>
        </p:blipFill>
        <p:spPr bwMode="auto">
          <a:xfrm>
            <a:off x="76200" y="1447800"/>
            <a:ext cx="9019949" cy="4419600"/>
          </a:xfrm>
          <a:prstGeom prst="rect">
            <a:avLst/>
          </a:prstGeom>
          <a:solidFill>
            <a:schemeClr val="bg1">
              <a:lumMod val="85000"/>
            </a:schemeClr>
          </a:solidFill>
          <a:ln w="9525">
            <a:noFill/>
            <a:miter lim="800000"/>
            <a:headEnd/>
            <a:tailEnd/>
          </a:ln>
          <a:effectLst/>
        </p:spPr>
      </p:pic>
      <p:sp>
        <p:nvSpPr>
          <p:cNvPr id="4" name="Left Brace 3"/>
          <p:cNvSpPr/>
          <p:nvPr/>
        </p:nvSpPr>
        <p:spPr>
          <a:xfrm>
            <a:off x="7696200" y="3810000"/>
            <a:ext cx="228600" cy="10668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6019800" y="4038600"/>
            <a:ext cx="1524000" cy="523220"/>
          </a:xfrm>
          <a:prstGeom prst="rect">
            <a:avLst/>
          </a:prstGeom>
          <a:solidFill>
            <a:srgbClr val="FF0000"/>
          </a:solidFill>
          <a:ln w="38100">
            <a:solidFill>
              <a:srgbClr val="FF0000"/>
            </a:solidFill>
          </a:ln>
        </p:spPr>
        <p:txBody>
          <a:bodyPr wrap="square" rtlCol="0">
            <a:spAutoFit/>
          </a:bodyPr>
          <a:lstStyle/>
          <a:p>
            <a:r>
              <a:rPr lang="en-US" sz="2800" b="1" dirty="0" smtClean="0">
                <a:solidFill>
                  <a:schemeClr val="bg1"/>
                </a:solidFill>
              </a:rPr>
              <a:t>$2,948</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500"/>
                                        <p:tgtEl>
                                          <p:spTgt spid="133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b="1" dirty="0" smtClean="0"/>
              <a:t>Wal-Mart Invoice Paid by County</a:t>
            </a:r>
            <a:endParaRPr lang="en-US" sz="3200" b="1" dirty="0"/>
          </a:p>
        </p:txBody>
      </p:sp>
      <p:pic>
        <p:nvPicPr>
          <p:cNvPr id="3075" name="Picture 3"/>
          <p:cNvPicPr>
            <a:picLocks noGrp="1" noChangeAspect="1" noChangeArrowheads="1"/>
          </p:cNvPicPr>
          <p:nvPr>
            <p:ph idx="1"/>
          </p:nvPr>
        </p:nvPicPr>
        <p:blipFill>
          <a:blip r:embed="rId3" cstate="print"/>
          <a:srcRect l="34345" t="77129" r="12823" b="4263"/>
          <a:stretch>
            <a:fillRect/>
          </a:stretch>
        </p:blipFill>
        <p:spPr bwMode="auto">
          <a:xfrm>
            <a:off x="304801" y="1063711"/>
            <a:ext cx="8660218" cy="5032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2013 Acts</a:t>
            </a:r>
            <a:endParaRPr lang="en-US" dirty="0"/>
          </a:p>
        </p:txBody>
      </p:sp>
      <p:sp>
        <p:nvSpPr>
          <p:cNvPr id="4" name="Content Placeholder 3"/>
          <p:cNvSpPr>
            <a:spLocks noGrp="1"/>
          </p:cNvSpPr>
          <p:nvPr>
            <p:ph idx="1"/>
          </p:nvPr>
        </p:nvSpPr>
        <p:spPr/>
        <p:txBody>
          <a:bodyPr/>
          <a:lstStyle/>
          <a:p>
            <a:pPr algn="just"/>
            <a:r>
              <a:rPr lang="en-US" dirty="0" smtClean="0"/>
              <a:t>Act 217 – amends Local Government Joint Investment Trust Act.  Allows local governments to become parties to an already created trust by action taken by the depository board rather than the governing body.</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Kroger Invoice Paid by County</a:t>
            </a:r>
            <a:endParaRPr lang="en-US" sz="3600" b="1" dirty="0"/>
          </a:p>
        </p:txBody>
      </p:sp>
      <p:pic>
        <p:nvPicPr>
          <p:cNvPr id="5122" name="Picture 2"/>
          <p:cNvPicPr>
            <a:picLocks noGrp="1" noChangeAspect="1" noChangeArrowheads="1"/>
          </p:cNvPicPr>
          <p:nvPr>
            <p:ph idx="1"/>
          </p:nvPr>
        </p:nvPicPr>
        <p:blipFill>
          <a:blip r:embed="rId3" cstate="print"/>
          <a:srcRect l="45930" t="4705" r="15754" b="76487"/>
          <a:stretch>
            <a:fillRect/>
          </a:stretch>
        </p:blipFill>
        <p:spPr bwMode="auto">
          <a:xfrm>
            <a:off x="37322" y="1348902"/>
            <a:ext cx="9106678" cy="4747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Claim Approval by County Judge</a:t>
            </a:r>
            <a:endParaRPr lang="en-US" sz="4000" dirty="0"/>
          </a:p>
        </p:txBody>
      </p:sp>
      <p:pic>
        <p:nvPicPr>
          <p:cNvPr id="6146" name="Picture 2"/>
          <p:cNvPicPr>
            <a:picLocks noGrp="1" noChangeAspect="1" noChangeArrowheads="1"/>
          </p:cNvPicPr>
          <p:nvPr>
            <p:ph idx="1"/>
          </p:nvPr>
        </p:nvPicPr>
        <p:blipFill>
          <a:blip r:embed="rId3" cstate="print"/>
          <a:srcRect l="46635" t="2903" r="14212" b="15819"/>
          <a:stretch>
            <a:fillRect/>
          </a:stretch>
        </p:blipFill>
        <p:spPr bwMode="auto">
          <a:xfrm>
            <a:off x="1752600" y="2743200"/>
            <a:ext cx="1600200" cy="40005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12687" t="5306" r="47330" b="27605"/>
          <a:stretch>
            <a:fillRect/>
          </a:stretch>
        </p:blipFill>
        <p:spPr bwMode="auto">
          <a:xfrm>
            <a:off x="152400" y="1676400"/>
            <a:ext cx="1671339" cy="39624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46635" t="72228" r="19092" b="15819"/>
          <a:stretch>
            <a:fillRect/>
          </a:stretch>
        </p:blipFill>
        <p:spPr bwMode="auto">
          <a:xfrm>
            <a:off x="3505200" y="3886200"/>
            <a:ext cx="5261429" cy="2209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l="12687" t="62741" r="49109" b="27605"/>
          <a:stretch>
            <a:fillRect/>
          </a:stretch>
        </p:blipFill>
        <p:spPr bwMode="auto">
          <a:xfrm>
            <a:off x="3381221" y="1371600"/>
            <a:ext cx="5762779" cy="2057400"/>
          </a:xfrm>
          <a:prstGeom prst="rect">
            <a:avLst/>
          </a:prstGeom>
          <a:noFill/>
          <a:ln w="9525">
            <a:noFill/>
            <a:miter lim="800000"/>
            <a:headEnd/>
            <a:tailEnd/>
          </a:ln>
        </p:spPr>
      </p:pic>
      <p:sp>
        <p:nvSpPr>
          <p:cNvPr id="10" name="TextBox 9"/>
          <p:cNvSpPr txBox="1"/>
          <p:nvPr/>
        </p:nvSpPr>
        <p:spPr>
          <a:xfrm>
            <a:off x="2209800" y="2362200"/>
            <a:ext cx="533400" cy="400110"/>
          </a:xfrm>
          <a:prstGeom prst="rect">
            <a:avLst/>
          </a:prstGeom>
          <a:solidFill>
            <a:srgbClr val="FF0000"/>
          </a:solidFill>
        </p:spPr>
        <p:txBody>
          <a:bodyPr wrap="square" rtlCol="0">
            <a:spAutoFit/>
          </a:bodyPr>
          <a:lstStyle/>
          <a:p>
            <a:r>
              <a:rPr lang="en-US" sz="2000" b="1" dirty="0" smtClean="0">
                <a:solidFill>
                  <a:schemeClr val="bg1"/>
                </a:solidFill>
              </a:rPr>
              <a:t>No</a:t>
            </a:r>
            <a:endParaRPr lang="en-US" sz="2000" b="1" dirty="0">
              <a:solidFill>
                <a:schemeClr val="bg1"/>
              </a:solidFill>
            </a:endParaRPr>
          </a:p>
        </p:txBody>
      </p:sp>
      <p:sp>
        <p:nvSpPr>
          <p:cNvPr id="11" name="TextBox 10"/>
          <p:cNvSpPr txBox="1"/>
          <p:nvPr/>
        </p:nvSpPr>
        <p:spPr>
          <a:xfrm>
            <a:off x="457200" y="1371600"/>
            <a:ext cx="685800" cy="400110"/>
          </a:xfrm>
          <a:prstGeom prst="rect">
            <a:avLst/>
          </a:prstGeom>
          <a:solidFill>
            <a:srgbClr val="FF0000"/>
          </a:solidFill>
        </p:spPr>
        <p:txBody>
          <a:bodyPr wrap="square" rtlCol="0">
            <a:spAutoFit/>
          </a:bodyPr>
          <a:lstStyle/>
          <a:p>
            <a:r>
              <a:rPr lang="en-US" sz="2000" b="1" dirty="0" smtClean="0">
                <a:solidFill>
                  <a:schemeClr val="bg1"/>
                </a:solidFill>
              </a:rPr>
              <a:t>Yes</a:t>
            </a:r>
            <a:endParaRPr lang="en-US" sz="2000" b="1" dirty="0">
              <a:solidFill>
                <a:schemeClr val="bg1"/>
              </a:solidFill>
            </a:endParaRPr>
          </a:p>
        </p:txBody>
      </p:sp>
      <p:cxnSp>
        <p:nvCxnSpPr>
          <p:cNvPr id="13" name="Straight Arrow Connector 12"/>
          <p:cNvCxnSpPr/>
          <p:nvPr/>
        </p:nvCxnSpPr>
        <p:spPr>
          <a:xfrm flipV="1">
            <a:off x="1447800" y="2590800"/>
            <a:ext cx="4038600" cy="2590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276600" y="4724400"/>
            <a:ext cx="3657600" cy="152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Status</a:t>
            </a:r>
            <a:endParaRPr lang="en-US" b="1" dirty="0"/>
          </a:p>
        </p:txBody>
      </p:sp>
      <p:sp>
        <p:nvSpPr>
          <p:cNvPr id="3" name="Content Placeholder 2"/>
          <p:cNvSpPr>
            <a:spLocks noGrp="1"/>
          </p:cNvSpPr>
          <p:nvPr>
            <p:ph idx="1"/>
          </p:nvPr>
        </p:nvSpPr>
        <p:spPr>
          <a:xfrm>
            <a:off x="0" y="1371600"/>
            <a:ext cx="9144000" cy="4525963"/>
          </a:xfrm>
        </p:spPr>
        <p:txBody>
          <a:bodyPr/>
          <a:lstStyle/>
          <a:p>
            <a:pPr>
              <a:buClr>
                <a:schemeClr val="bg1"/>
              </a:buClr>
              <a:buNone/>
            </a:pPr>
            <a:endParaRPr lang="en-US" sz="1200" dirty="0" smtClean="0"/>
          </a:p>
          <a:p>
            <a:pPr algn="just">
              <a:buClr>
                <a:schemeClr val="bg1"/>
              </a:buClr>
            </a:pPr>
            <a:r>
              <a:rPr lang="en-US" sz="3000" dirty="0" smtClean="0"/>
              <a:t>Cathy </a:t>
            </a:r>
            <a:r>
              <a:rPr lang="en-US" sz="3000" dirty="0" smtClean="0"/>
              <a:t>Orman</a:t>
            </a:r>
            <a:r>
              <a:rPr lang="en-US" sz="3000" dirty="0" smtClean="0"/>
              <a:t>, County Clerk, resigned 6-30-2011</a:t>
            </a:r>
          </a:p>
          <a:p>
            <a:pPr algn="just">
              <a:buClr>
                <a:schemeClr val="bg1"/>
              </a:buClr>
            </a:pPr>
            <a:r>
              <a:rPr lang="en-US" sz="3000" dirty="0" smtClean="0"/>
              <a:t>On February 22, 2012, </a:t>
            </a:r>
            <a:r>
              <a:rPr lang="en-US" sz="3000" dirty="0" smtClean="0"/>
              <a:t>Orman</a:t>
            </a:r>
            <a:r>
              <a:rPr lang="en-US" sz="3000" dirty="0" smtClean="0"/>
              <a:t> pled guilty to theft of property and forgery in the second degree.</a:t>
            </a:r>
          </a:p>
          <a:p>
            <a:pPr algn="just">
              <a:buClr>
                <a:schemeClr val="bg1"/>
              </a:buClr>
            </a:pPr>
            <a:r>
              <a:rPr lang="en-US" sz="3000" dirty="0" smtClean="0"/>
              <a:t>Sentenced to 180 months probation, 200 hours community service, and pay $21,615 in fines and costs and audit expenses in monthly installments of $310 beginning March 23, 2012.</a:t>
            </a:r>
          </a:p>
          <a:p>
            <a:pPr algn="just">
              <a:buClr>
                <a:schemeClr val="bg1"/>
              </a:buClr>
            </a:pPr>
            <a:r>
              <a:rPr lang="en-US" sz="3000" dirty="0" smtClean="0"/>
              <a:t>Full restitution was paid prior to plea.</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ctrTitle"/>
          </p:nvPr>
        </p:nvSpPr>
        <p:spPr>
          <a:xfrm>
            <a:off x="685800" y="1143000"/>
            <a:ext cx="7772400" cy="1752600"/>
          </a:xfrm>
        </p:spPr>
        <p:txBody>
          <a:bodyPr/>
          <a:lstStyle/>
          <a:p>
            <a:pPr eaLnBrk="1" hangingPunct="1">
              <a:defRPr/>
            </a:pPr>
            <a:r>
              <a:rPr lang="en-US" sz="6000" dirty="0" smtClean="0"/>
              <a:t/>
            </a:r>
            <a:br>
              <a:rPr lang="en-US" sz="6000" dirty="0" smtClean="0"/>
            </a:br>
            <a:r>
              <a:rPr lang="en-US" sz="6000" dirty="0" smtClean="0"/>
              <a:t>Clay County</a:t>
            </a:r>
            <a:br>
              <a:rPr lang="en-US" sz="6000" dirty="0" smtClean="0"/>
            </a:br>
            <a:r>
              <a:rPr lang="en-US" sz="4500" dirty="0" smtClean="0"/>
              <a:t>Corning Branch Library</a:t>
            </a:r>
            <a:r>
              <a:rPr lang="en-US" sz="5000" dirty="0" smtClean="0"/>
              <a:t/>
            </a:r>
            <a:br>
              <a:rPr lang="en-US" sz="5000" dirty="0" smtClean="0"/>
            </a:br>
            <a:endParaRPr lang="en-US" sz="5000" dirty="0" smtClean="0"/>
          </a:p>
        </p:txBody>
      </p:sp>
      <p:sp>
        <p:nvSpPr>
          <p:cNvPr id="223236" name="Rectangle 4"/>
          <p:cNvSpPr>
            <a:spLocks noGrp="1" noChangeArrowheads="1"/>
          </p:cNvSpPr>
          <p:nvPr>
            <p:ph type="subTitle" idx="1"/>
          </p:nvPr>
        </p:nvSpPr>
        <p:spPr>
          <a:xfrm>
            <a:off x="381000" y="3200400"/>
            <a:ext cx="8305800" cy="1752600"/>
          </a:xfrm>
        </p:spPr>
        <p:txBody>
          <a:bodyPr/>
          <a:lstStyle/>
          <a:p>
            <a:pPr eaLnBrk="1" hangingPunct="1">
              <a:defRPr/>
            </a:pPr>
            <a:r>
              <a:rPr lang="en-US" sz="4000" dirty="0" smtClean="0"/>
              <a:t>Financial Audit Report</a:t>
            </a:r>
          </a:p>
          <a:p>
            <a:pPr eaLnBrk="1" hangingPunct="1">
              <a:defRPr/>
            </a:pPr>
            <a:endParaRPr lang="en-US" sz="3200" dirty="0" smtClean="0"/>
          </a:p>
          <a:p>
            <a:pPr eaLnBrk="1" hangingPunct="1">
              <a:defRPr/>
            </a:pPr>
            <a:r>
              <a:rPr lang="en-US" sz="2800" dirty="0" smtClean="0"/>
              <a:t>December 31, 2009</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Disbursements</a:t>
            </a:r>
            <a:br>
              <a:rPr lang="en-US" dirty="0" smtClean="0"/>
            </a:br>
            <a:r>
              <a:rPr lang="en-US" sz="2400" dirty="0" smtClean="0"/>
              <a:t>January 1, 2008 ~ December 31, 2010</a:t>
            </a:r>
            <a:endParaRPr lang="en-US" sz="2400" dirty="0"/>
          </a:p>
        </p:txBody>
      </p:sp>
      <p:sp>
        <p:nvSpPr>
          <p:cNvPr id="3" name="Content Placeholder 2"/>
          <p:cNvSpPr>
            <a:spLocks noGrp="1"/>
          </p:cNvSpPr>
          <p:nvPr>
            <p:ph idx="1"/>
          </p:nvPr>
        </p:nvSpPr>
        <p:spPr>
          <a:xfrm>
            <a:off x="457200" y="1798637"/>
            <a:ext cx="8229600" cy="4525963"/>
          </a:xfrm>
        </p:spPr>
        <p:txBody>
          <a:bodyPr/>
          <a:lstStyle/>
          <a:p>
            <a:pPr>
              <a:buClr>
                <a:schemeClr val="bg1"/>
              </a:buClr>
            </a:pPr>
            <a:r>
              <a:rPr lang="en-US" sz="4000" dirty="0" smtClean="0"/>
              <a:t>Corning Branch Library Director</a:t>
            </a:r>
          </a:p>
          <a:p>
            <a:pPr>
              <a:buClr>
                <a:schemeClr val="bg1"/>
              </a:buClr>
              <a:buNone/>
            </a:pPr>
            <a:endParaRPr lang="en-US" sz="2900" dirty="0" smtClean="0"/>
          </a:p>
          <a:p>
            <a:pPr lvl="1">
              <a:buClr>
                <a:schemeClr val="bg1"/>
              </a:buClr>
            </a:pPr>
            <a:r>
              <a:rPr lang="en-US" sz="3200" dirty="0" smtClean="0"/>
              <a:t>Unauthorized disbursements  $47,160</a:t>
            </a:r>
          </a:p>
          <a:p>
            <a:pPr lvl="1">
              <a:buClr>
                <a:schemeClr val="bg1"/>
              </a:buClr>
              <a:buNone/>
            </a:pPr>
            <a:endParaRPr lang="en-US" sz="2900" dirty="0" smtClean="0"/>
          </a:p>
          <a:p>
            <a:pPr lvl="1">
              <a:buClr>
                <a:schemeClr val="bg1"/>
              </a:buClr>
            </a:pPr>
            <a:r>
              <a:rPr lang="en-US" sz="3200" dirty="0" smtClean="0"/>
              <a:t>Used </a:t>
            </a:r>
            <a:r>
              <a:rPr lang="en-US" sz="3200" b="1" dirty="0" smtClean="0"/>
              <a:t>4 </a:t>
            </a:r>
            <a:r>
              <a:rPr lang="en-US" sz="3200" dirty="0" smtClean="0"/>
              <a:t>types of unauthorized disbursement schemes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229600" cy="1143000"/>
          </a:xfrm>
        </p:spPr>
        <p:txBody>
          <a:bodyPr/>
          <a:lstStyle/>
          <a:p>
            <a:r>
              <a:rPr lang="en-US" dirty="0" smtClean="0"/>
              <a:t>Improper Transactions</a:t>
            </a:r>
          </a:p>
        </p:txBody>
      </p:sp>
      <p:sp>
        <p:nvSpPr>
          <p:cNvPr id="5123" name="Content Placeholder 2"/>
          <p:cNvSpPr>
            <a:spLocks noGrp="1"/>
          </p:cNvSpPr>
          <p:nvPr>
            <p:ph idx="1"/>
          </p:nvPr>
        </p:nvSpPr>
        <p:spPr>
          <a:xfrm>
            <a:off x="228600" y="1524000"/>
            <a:ext cx="8305800" cy="4267200"/>
          </a:xfrm>
        </p:spPr>
        <p:txBody>
          <a:bodyPr/>
          <a:lstStyle/>
          <a:p>
            <a:pPr lvl="1">
              <a:buClr>
                <a:schemeClr val="bg1"/>
              </a:buClr>
            </a:pPr>
            <a:r>
              <a:rPr lang="en-US" sz="3100" dirty="0" smtClean="0"/>
              <a:t>Savings account withdrawals	  $  2,106</a:t>
            </a:r>
          </a:p>
          <a:p>
            <a:pPr>
              <a:buClr>
                <a:schemeClr val="bg1"/>
              </a:buClr>
              <a:buFontTx/>
              <a:buNone/>
            </a:pPr>
            <a:endParaRPr lang="en-US" sz="1400" dirty="0" smtClean="0"/>
          </a:p>
          <a:p>
            <a:pPr lvl="1">
              <a:buClr>
                <a:schemeClr val="bg1"/>
              </a:buClr>
            </a:pPr>
            <a:r>
              <a:rPr lang="en-US" sz="3200" dirty="0" smtClean="0"/>
              <a:t>Cash withheld from deposits        29,599</a:t>
            </a:r>
          </a:p>
          <a:p>
            <a:pPr>
              <a:buFontTx/>
              <a:buNone/>
            </a:pPr>
            <a:r>
              <a:rPr lang="en-US" sz="3200" dirty="0" smtClean="0"/>
              <a:t> 			2008		         $    500</a:t>
            </a:r>
          </a:p>
          <a:p>
            <a:pPr lvl="1">
              <a:buFontTx/>
              <a:buNone/>
            </a:pPr>
            <a:r>
              <a:rPr lang="en-US" sz="3200" dirty="0" smtClean="0"/>
              <a:t>		       2009			     5,204</a:t>
            </a:r>
          </a:p>
          <a:p>
            <a:pPr lvl="1">
              <a:buFontTx/>
              <a:buNone/>
            </a:pPr>
            <a:r>
              <a:rPr lang="en-US" sz="3200" dirty="0" smtClean="0"/>
              <a:t>	 	       2010		           23,895</a:t>
            </a:r>
          </a:p>
          <a:p>
            <a:pPr lvl="1">
              <a:buFontTx/>
              <a:buNone/>
            </a:pPr>
            <a:r>
              <a:rPr lang="en-US" sz="3200" dirty="0" smtClean="0"/>
              <a:t> </a:t>
            </a:r>
          </a:p>
          <a:p>
            <a:pPr>
              <a:buFontTx/>
              <a:buNone/>
            </a:pPr>
            <a:r>
              <a:rPr lang="en-US" sz="3200" dirty="0" smtClean="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Bank Deposit</a:t>
            </a:r>
          </a:p>
        </p:txBody>
      </p:sp>
      <p:pic>
        <p:nvPicPr>
          <p:cNvPr id="6147" name="Picture 2"/>
          <p:cNvPicPr>
            <a:picLocks noChangeAspect="1" noChangeArrowheads="1"/>
          </p:cNvPicPr>
          <p:nvPr/>
        </p:nvPicPr>
        <p:blipFill>
          <a:blip r:embed="rId3" cstate="print"/>
          <a:srcRect/>
          <a:stretch>
            <a:fillRect/>
          </a:stretch>
        </p:blipFill>
        <p:spPr bwMode="auto">
          <a:xfrm>
            <a:off x="838200" y="1447800"/>
            <a:ext cx="7575550" cy="2057400"/>
          </a:xfrm>
          <a:prstGeom prst="rect">
            <a:avLst/>
          </a:prstGeom>
          <a:noFill/>
          <a:ln w="9525">
            <a:noFill/>
            <a:miter lim="800000"/>
            <a:headEnd/>
            <a:tailEnd/>
          </a:ln>
        </p:spPr>
      </p:pic>
      <p:pic>
        <p:nvPicPr>
          <p:cNvPr id="6148" name="Picture 3"/>
          <p:cNvPicPr>
            <a:picLocks noChangeAspect="1" noChangeArrowheads="1"/>
          </p:cNvPicPr>
          <p:nvPr/>
        </p:nvPicPr>
        <p:blipFill>
          <a:blip r:embed="rId4" cstate="print"/>
          <a:srcRect/>
          <a:stretch>
            <a:fillRect/>
          </a:stretch>
        </p:blipFill>
        <p:spPr bwMode="auto">
          <a:xfrm>
            <a:off x="762000" y="3886200"/>
            <a:ext cx="7599363" cy="2786063"/>
          </a:xfrm>
          <a:prstGeom prst="rect">
            <a:avLst/>
          </a:prstGeom>
          <a:noFill/>
          <a:ln w="9525">
            <a:noFill/>
            <a:miter lim="800000"/>
            <a:headEnd/>
            <a:tailEnd/>
          </a:ln>
        </p:spPr>
      </p:pic>
      <p:sp>
        <p:nvSpPr>
          <p:cNvPr id="6" name="Rectangle 5"/>
          <p:cNvSpPr/>
          <p:nvPr/>
        </p:nvSpPr>
        <p:spPr>
          <a:xfrm>
            <a:off x="1371600" y="3048000"/>
            <a:ext cx="12954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5257800" y="6096000"/>
            <a:ext cx="1905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6400800" y="2819400"/>
            <a:ext cx="1752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400800" y="4572000"/>
            <a:ext cx="2286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124200" y="6248400"/>
            <a:ext cx="1905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Improper Transactions</a:t>
            </a:r>
          </a:p>
        </p:txBody>
      </p:sp>
      <p:sp>
        <p:nvSpPr>
          <p:cNvPr id="8195" name="Content Placeholder 2"/>
          <p:cNvSpPr>
            <a:spLocks noGrp="1"/>
          </p:cNvSpPr>
          <p:nvPr>
            <p:ph idx="1"/>
          </p:nvPr>
        </p:nvSpPr>
        <p:spPr>
          <a:xfrm>
            <a:off x="381000" y="1295400"/>
            <a:ext cx="8229600" cy="4525963"/>
          </a:xfrm>
        </p:spPr>
        <p:txBody>
          <a:bodyPr/>
          <a:lstStyle/>
          <a:p>
            <a:pPr>
              <a:buFontTx/>
              <a:buNone/>
            </a:pPr>
            <a:endParaRPr lang="en-US" sz="1200" dirty="0" smtClean="0"/>
          </a:p>
          <a:p>
            <a:pPr>
              <a:buClr>
                <a:schemeClr val="bg1"/>
              </a:buClr>
            </a:pPr>
            <a:r>
              <a:rPr lang="en-US" sz="3400" dirty="0" smtClean="0"/>
              <a:t>Issued checks to sister    =  $13,221</a:t>
            </a:r>
          </a:p>
          <a:p>
            <a:pPr>
              <a:buClr>
                <a:schemeClr val="bg1"/>
              </a:buClr>
            </a:pPr>
            <a:endParaRPr lang="en-US" sz="2000" dirty="0" smtClean="0"/>
          </a:p>
          <a:p>
            <a:pPr lvl="2">
              <a:buClr>
                <a:schemeClr val="bg1"/>
              </a:buClr>
            </a:pPr>
            <a:r>
              <a:rPr lang="en-US" sz="3400" dirty="0" smtClean="0"/>
              <a:t>2008        $   360</a:t>
            </a:r>
          </a:p>
          <a:p>
            <a:pPr lvl="2">
              <a:buClr>
                <a:schemeClr val="bg1"/>
              </a:buClr>
            </a:pPr>
            <a:r>
              <a:rPr lang="en-US" sz="3400" dirty="0" smtClean="0"/>
              <a:t>2009	     5,364</a:t>
            </a:r>
          </a:p>
          <a:p>
            <a:pPr lvl="2">
              <a:buClr>
                <a:schemeClr val="bg1"/>
              </a:buClr>
            </a:pPr>
            <a:r>
              <a:rPr lang="en-US" sz="3400" dirty="0" smtClean="0"/>
              <a:t>2010          7,497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Endorsements</a:t>
            </a:r>
          </a:p>
        </p:txBody>
      </p:sp>
      <p:pic>
        <p:nvPicPr>
          <p:cNvPr id="9219" name="Picture 3"/>
          <p:cNvPicPr>
            <a:picLocks noChangeAspect="1" noChangeArrowheads="1"/>
          </p:cNvPicPr>
          <p:nvPr/>
        </p:nvPicPr>
        <p:blipFill>
          <a:blip r:embed="rId3" cstate="print"/>
          <a:srcRect/>
          <a:stretch>
            <a:fillRect/>
          </a:stretch>
        </p:blipFill>
        <p:spPr bwMode="auto">
          <a:xfrm>
            <a:off x="459571" y="1447800"/>
            <a:ext cx="3807629" cy="1752600"/>
          </a:xfrm>
          <a:prstGeom prst="rect">
            <a:avLst/>
          </a:prstGeom>
          <a:noFill/>
          <a:ln w="9525">
            <a:noFill/>
            <a:miter lim="800000"/>
            <a:headEnd/>
            <a:tailEnd/>
          </a:ln>
        </p:spPr>
      </p:pic>
      <p:sp>
        <p:nvSpPr>
          <p:cNvPr id="7" name="Rectangle 6"/>
          <p:cNvSpPr/>
          <p:nvPr/>
        </p:nvSpPr>
        <p:spPr>
          <a:xfrm>
            <a:off x="2286000" y="2895600"/>
            <a:ext cx="1447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26" name="Picture 2"/>
          <p:cNvPicPr>
            <a:picLocks noChangeAspect="1" noChangeArrowheads="1"/>
          </p:cNvPicPr>
          <p:nvPr/>
        </p:nvPicPr>
        <p:blipFill>
          <a:blip r:embed="rId4" cstate="print"/>
          <a:srcRect l="34783" t="6992" b="9107"/>
          <a:stretch>
            <a:fillRect/>
          </a:stretch>
        </p:blipFill>
        <p:spPr bwMode="auto">
          <a:xfrm rot="16200000">
            <a:off x="1638302" y="3162298"/>
            <a:ext cx="1904999" cy="4572003"/>
          </a:xfrm>
          <a:prstGeom prst="rect">
            <a:avLst/>
          </a:prstGeom>
          <a:noFill/>
          <a:ln w="9525">
            <a:noFill/>
            <a:miter lim="800000"/>
            <a:headEnd/>
            <a:tailEnd/>
          </a:ln>
          <a:effectLst/>
        </p:spPr>
      </p:pic>
      <p:pic>
        <p:nvPicPr>
          <p:cNvPr id="8" name="Picture 3"/>
          <p:cNvPicPr>
            <a:picLocks noChangeAspect="1" noChangeArrowheads="1"/>
          </p:cNvPicPr>
          <p:nvPr/>
        </p:nvPicPr>
        <p:blipFill>
          <a:blip r:embed="rId5" cstate="print"/>
          <a:srcRect/>
          <a:stretch>
            <a:fillRect/>
          </a:stretch>
        </p:blipFill>
        <p:spPr bwMode="auto">
          <a:xfrm>
            <a:off x="4876800" y="1371600"/>
            <a:ext cx="4114800" cy="1828799"/>
          </a:xfrm>
          <a:prstGeom prst="rect">
            <a:avLst/>
          </a:prstGeom>
          <a:noFill/>
          <a:ln w="9525">
            <a:noFill/>
            <a:miter lim="800000"/>
            <a:headEnd/>
            <a:tailEnd/>
          </a:ln>
        </p:spPr>
      </p:pic>
      <p:sp>
        <p:nvSpPr>
          <p:cNvPr id="9" name="Rectangle 8"/>
          <p:cNvSpPr/>
          <p:nvPr/>
        </p:nvSpPr>
        <p:spPr>
          <a:xfrm>
            <a:off x="4572000" y="2971800"/>
            <a:ext cx="1371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019800" y="2819400"/>
            <a:ext cx="2133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6" cstate="print"/>
          <a:srcRect l="20886" t="9091"/>
          <a:stretch>
            <a:fillRect/>
          </a:stretch>
        </p:blipFill>
        <p:spPr bwMode="auto">
          <a:xfrm rot="16200000">
            <a:off x="6099047" y="3432047"/>
            <a:ext cx="1975106" cy="4114800"/>
          </a:xfrm>
          <a:prstGeom prst="rect">
            <a:avLst/>
          </a:prstGeom>
          <a:noFill/>
          <a:ln w="9525">
            <a:noFill/>
            <a:miter lim="800000"/>
            <a:headEnd/>
            <a:tailEnd/>
          </a:ln>
          <a:effectLst/>
        </p:spPr>
      </p:pic>
      <p:sp>
        <p:nvSpPr>
          <p:cNvPr id="12" name="TextBox 11"/>
          <p:cNvSpPr txBox="1"/>
          <p:nvPr/>
        </p:nvSpPr>
        <p:spPr>
          <a:xfrm>
            <a:off x="1447800" y="3810000"/>
            <a:ext cx="2286000" cy="523220"/>
          </a:xfrm>
          <a:prstGeom prst="rect">
            <a:avLst/>
          </a:prstGeom>
          <a:noFill/>
        </p:spPr>
        <p:txBody>
          <a:bodyPr wrap="square" rtlCol="0">
            <a:spAutoFit/>
          </a:bodyPr>
          <a:lstStyle/>
          <a:p>
            <a:pPr algn="ctr"/>
            <a:r>
              <a:rPr lang="en-US" sz="2800" dirty="0" smtClean="0">
                <a:solidFill>
                  <a:schemeClr val="bg1"/>
                </a:solidFill>
              </a:rPr>
              <a:t>Legitimate</a:t>
            </a:r>
            <a:endParaRPr lang="en-US" sz="2800" dirty="0">
              <a:solidFill>
                <a:schemeClr val="bg1"/>
              </a:solidFill>
            </a:endParaRPr>
          </a:p>
        </p:txBody>
      </p:sp>
      <p:sp>
        <p:nvSpPr>
          <p:cNvPr id="13" name="TextBox 12"/>
          <p:cNvSpPr txBox="1"/>
          <p:nvPr/>
        </p:nvSpPr>
        <p:spPr>
          <a:xfrm>
            <a:off x="5562600" y="3820180"/>
            <a:ext cx="2743200" cy="523220"/>
          </a:xfrm>
          <a:prstGeom prst="rect">
            <a:avLst/>
          </a:prstGeom>
          <a:noFill/>
        </p:spPr>
        <p:txBody>
          <a:bodyPr wrap="square" rtlCol="0">
            <a:spAutoFit/>
          </a:bodyPr>
          <a:lstStyle/>
          <a:p>
            <a:pPr algn="ctr"/>
            <a:r>
              <a:rPr lang="en-US" sz="2800" dirty="0" smtClean="0">
                <a:solidFill>
                  <a:schemeClr val="bg1"/>
                </a:solidFill>
              </a:rPr>
              <a:t>Forged</a:t>
            </a:r>
            <a:endParaRPr lang="en-US" sz="2800" dirty="0">
              <a:solidFill>
                <a:schemeClr val="bg1"/>
              </a:solidFill>
            </a:endParaRPr>
          </a:p>
        </p:txBody>
      </p:sp>
      <p:sp>
        <p:nvSpPr>
          <p:cNvPr id="14" name="Oval 13"/>
          <p:cNvSpPr/>
          <p:nvPr/>
        </p:nvSpPr>
        <p:spPr>
          <a:xfrm>
            <a:off x="5029200" y="4343400"/>
            <a:ext cx="37338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81000" y="4343400"/>
            <a:ext cx="43434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Documentation for Check</a:t>
            </a:r>
          </a:p>
        </p:txBody>
      </p:sp>
      <p:pic>
        <p:nvPicPr>
          <p:cNvPr id="12291" name="Picture 3"/>
          <p:cNvPicPr>
            <a:picLocks noChangeAspect="1" noChangeArrowheads="1"/>
          </p:cNvPicPr>
          <p:nvPr/>
        </p:nvPicPr>
        <p:blipFill>
          <a:blip r:embed="rId3" cstate="print"/>
          <a:srcRect/>
          <a:stretch>
            <a:fillRect/>
          </a:stretch>
        </p:blipFill>
        <p:spPr bwMode="auto">
          <a:xfrm>
            <a:off x="2286000" y="1547813"/>
            <a:ext cx="4648200" cy="3044825"/>
          </a:xfrm>
          <a:prstGeom prst="rect">
            <a:avLst/>
          </a:prstGeom>
          <a:noFill/>
          <a:ln w="9525">
            <a:noFill/>
            <a:miter lim="800000"/>
            <a:headEnd/>
            <a:tailEnd/>
          </a:ln>
        </p:spPr>
      </p:pic>
      <p:pic>
        <p:nvPicPr>
          <p:cNvPr id="12292" name="Picture 5"/>
          <p:cNvPicPr>
            <a:picLocks noChangeAspect="1" noChangeArrowheads="1"/>
          </p:cNvPicPr>
          <p:nvPr/>
        </p:nvPicPr>
        <p:blipFill>
          <a:blip r:embed="rId4" cstate="print"/>
          <a:srcRect/>
          <a:stretch>
            <a:fillRect/>
          </a:stretch>
        </p:blipFill>
        <p:spPr bwMode="auto">
          <a:xfrm>
            <a:off x="2286000" y="4572000"/>
            <a:ext cx="4648200" cy="2085975"/>
          </a:xfrm>
          <a:prstGeom prst="rect">
            <a:avLst/>
          </a:prstGeom>
          <a:noFill/>
          <a:ln w="9525">
            <a:noFill/>
            <a:miter lim="800000"/>
            <a:headEnd/>
            <a:tailEnd/>
          </a:ln>
        </p:spPr>
      </p:pic>
      <p:sp>
        <p:nvSpPr>
          <p:cNvPr id="5" name="Oval 4"/>
          <p:cNvSpPr/>
          <p:nvPr/>
        </p:nvSpPr>
        <p:spPr>
          <a:xfrm>
            <a:off x="2209800" y="4495800"/>
            <a:ext cx="3886200"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 Act 288 – to restrict the amount of credited service earned by a local elected public official to one for one unless additional contributions are provided.  Requires a 2.5% employee and employer contribution to get 2 for 1 credit.  (1-1-14)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638"/>
            <a:ext cx="8915400" cy="1143000"/>
          </a:xfrm>
        </p:spPr>
        <p:txBody>
          <a:bodyPr/>
          <a:lstStyle/>
          <a:p>
            <a:r>
              <a:rPr lang="en-US" dirty="0" smtClean="0"/>
              <a:t>Fictitious Reimbursements</a:t>
            </a:r>
          </a:p>
        </p:txBody>
      </p:sp>
      <p:sp>
        <p:nvSpPr>
          <p:cNvPr id="13315" name="Content Placeholder 2"/>
          <p:cNvSpPr>
            <a:spLocks noGrp="1"/>
          </p:cNvSpPr>
          <p:nvPr>
            <p:ph idx="1"/>
          </p:nvPr>
        </p:nvSpPr>
        <p:spPr>
          <a:xfrm>
            <a:off x="-533400" y="1600200"/>
            <a:ext cx="9677400" cy="4525963"/>
          </a:xfrm>
        </p:spPr>
        <p:txBody>
          <a:bodyPr/>
          <a:lstStyle/>
          <a:p>
            <a:pPr lvl="2">
              <a:buClr>
                <a:schemeClr val="bg1"/>
              </a:buClr>
              <a:buFontTx/>
              <a:buNone/>
            </a:pPr>
            <a:r>
              <a:rPr lang="en-US" dirty="0" smtClean="0"/>
              <a:t>Mileage Reimbursements = $2,234 </a:t>
            </a:r>
          </a:p>
          <a:p>
            <a:pPr lvl="2">
              <a:buClr>
                <a:schemeClr val="bg1"/>
              </a:buClr>
              <a:buFontTx/>
              <a:buNone/>
            </a:pPr>
            <a:endParaRPr lang="en-US" sz="2000" dirty="0" smtClean="0"/>
          </a:p>
          <a:p>
            <a:pPr lvl="4">
              <a:buClr>
                <a:schemeClr val="bg1"/>
              </a:buClr>
              <a:buFontTx/>
              <a:buNone/>
            </a:pPr>
            <a:r>
              <a:rPr lang="en-US" dirty="0" smtClean="0"/>
              <a:t>2009			$1,148</a:t>
            </a:r>
          </a:p>
          <a:p>
            <a:pPr lvl="4">
              <a:buClr>
                <a:schemeClr val="bg1"/>
              </a:buClr>
              <a:buFontTx/>
              <a:buNone/>
            </a:pPr>
            <a:r>
              <a:rPr lang="en-US" dirty="0" smtClean="0"/>
              <a:t>2010			  1,086</a:t>
            </a:r>
          </a:p>
          <a:p>
            <a:pPr>
              <a:buClr>
                <a:schemeClr val="bg1"/>
              </a:buClr>
              <a:buFontTx/>
              <a:buNone/>
            </a:pPr>
            <a:r>
              <a:rPr lang="en-US" dirty="0" smtClean="0"/>
              <a:t>		</a:t>
            </a:r>
          </a:p>
        </p:txBody>
      </p:sp>
      <p:cxnSp>
        <p:nvCxnSpPr>
          <p:cNvPr id="9" name="Straight Connector 8"/>
          <p:cNvCxnSpPr/>
          <p:nvPr/>
        </p:nvCxnSpPr>
        <p:spPr>
          <a:xfrm rot="5400000" flipH="1" flipV="1">
            <a:off x="5562600" y="5867400"/>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r>
              <a:rPr lang="en-US" dirty="0" smtClean="0"/>
              <a:t>Improper Transactions</a:t>
            </a:r>
          </a:p>
        </p:txBody>
      </p:sp>
      <p:sp>
        <p:nvSpPr>
          <p:cNvPr id="15363" name="Content Placeholder 2"/>
          <p:cNvSpPr>
            <a:spLocks noGrp="1"/>
          </p:cNvSpPr>
          <p:nvPr>
            <p:ph idx="1"/>
          </p:nvPr>
        </p:nvSpPr>
        <p:spPr>
          <a:xfrm>
            <a:off x="381000" y="1219200"/>
            <a:ext cx="8382000" cy="4525963"/>
          </a:xfrm>
        </p:spPr>
        <p:txBody>
          <a:bodyPr/>
          <a:lstStyle/>
          <a:p>
            <a:pPr>
              <a:buClr>
                <a:schemeClr val="bg1"/>
              </a:buClr>
            </a:pPr>
            <a:r>
              <a:rPr lang="en-US" sz="3000" dirty="0" smtClean="0"/>
              <a:t>Savings account withdrawals	     $  2,106</a:t>
            </a:r>
          </a:p>
          <a:p>
            <a:pPr>
              <a:buClr>
                <a:schemeClr val="bg1"/>
              </a:buClr>
              <a:buFontTx/>
              <a:buNone/>
            </a:pPr>
            <a:endParaRPr lang="en-US" sz="3000" dirty="0" smtClean="0"/>
          </a:p>
          <a:p>
            <a:pPr>
              <a:buClr>
                <a:schemeClr val="bg1"/>
              </a:buClr>
            </a:pPr>
            <a:r>
              <a:rPr lang="en-US" sz="3000" dirty="0" smtClean="0"/>
              <a:t>Cash withheld from deposits          29,599</a:t>
            </a:r>
          </a:p>
          <a:p>
            <a:pPr>
              <a:buClr>
                <a:schemeClr val="bg1"/>
              </a:buClr>
              <a:buFontTx/>
              <a:buNone/>
            </a:pPr>
            <a:endParaRPr lang="en-US" sz="3000" dirty="0" smtClean="0"/>
          </a:p>
          <a:p>
            <a:pPr>
              <a:buClr>
                <a:schemeClr val="bg1"/>
              </a:buClr>
            </a:pPr>
            <a:r>
              <a:rPr lang="en-US" sz="3000" dirty="0" smtClean="0"/>
              <a:t>Checks issued to sister                  13,221</a:t>
            </a:r>
          </a:p>
          <a:p>
            <a:pPr>
              <a:buClr>
                <a:schemeClr val="bg1"/>
              </a:buClr>
            </a:pPr>
            <a:endParaRPr lang="en-US" sz="3000" dirty="0" smtClean="0"/>
          </a:p>
          <a:p>
            <a:pPr>
              <a:buClr>
                <a:schemeClr val="bg1"/>
              </a:buClr>
            </a:pPr>
            <a:r>
              <a:rPr lang="en-US" sz="3000" dirty="0" smtClean="0"/>
              <a:t>Fictitious reimbursements               2,234</a:t>
            </a:r>
          </a:p>
          <a:p>
            <a:endParaRPr lang="en-US" sz="2000" dirty="0" smtClean="0"/>
          </a:p>
          <a:p>
            <a:pPr>
              <a:buFontTx/>
              <a:buNone/>
            </a:pPr>
            <a:r>
              <a:rPr lang="en-US" sz="3200" dirty="0" smtClean="0"/>
              <a:t>Total Improper Transactions =    </a:t>
            </a:r>
            <a:r>
              <a:rPr lang="en-US" sz="3200" b="1" dirty="0" smtClean="0"/>
              <a:t>$47,160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Status</a:t>
            </a:r>
          </a:p>
        </p:txBody>
      </p:sp>
      <p:sp>
        <p:nvSpPr>
          <p:cNvPr id="16387" name="Content Placeholder 2"/>
          <p:cNvSpPr>
            <a:spLocks noGrp="1"/>
          </p:cNvSpPr>
          <p:nvPr>
            <p:ph idx="1"/>
          </p:nvPr>
        </p:nvSpPr>
        <p:spPr>
          <a:xfrm>
            <a:off x="457200" y="1219200"/>
            <a:ext cx="8686800" cy="4906963"/>
          </a:xfrm>
        </p:spPr>
        <p:txBody>
          <a:bodyPr/>
          <a:lstStyle/>
          <a:p>
            <a:pPr>
              <a:buClr>
                <a:schemeClr val="bg1"/>
              </a:buClr>
            </a:pPr>
            <a:r>
              <a:rPr lang="en-US" sz="3400" dirty="0" smtClean="0"/>
              <a:t>Buchanan’s employment terminated  1/11/11</a:t>
            </a:r>
          </a:p>
          <a:p>
            <a:pPr>
              <a:buClr>
                <a:schemeClr val="bg1"/>
              </a:buClr>
              <a:buFontTx/>
              <a:buNone/>
            </a:pPr>
            <a:r>
              <a:rPr lang="en-US" sz="1200" dirty="0" smtClean="0"/>
              <a:t>           </a:t>
            </a:r>
          </a:p>
          <a:p>
            <a:pPr>
              <a:buClr>
                <a:schemeClr val="bg1"/>
              </a:buClr>
            </a:pPr>
            <a:r>
              <a:rPr lang="en-US" sz="3400" dirty="0" smtClean="0"/>
              <a:t>Charged with felony theft of property 1/14/11</a:t>
            </a:r>
          </a:p>
          <a:p>
            <a:pPr>
              <a:buClr>
                <a:schemeClr val="bg1"/>
              </a:buClr>
              <a:buNone/>
            </a:pPr>
            <a:endParaRPr lang="en-US" sz="1200" dirty="0" smtClean="0"/>
          </a:p>
          <a:p>
            <a:pPr>
              <a:buClr>
                <a:schemeClr val="bg1"/>
              </a:buClr>
            </a:pPr>
            <a:r>
              <a:rPr lang="en-US" sz="3400" dirty="0" smtClean="0"/>
              <a:t>Pled guilty 8/16/11</a:t>
            </a:r>
          </a:p>
          <a:p>
            <a:pPr>
              <a:buClr>
                <a:schemeClr val="bg1"/>
              </a:buClr>
              <a:buNone/>
            </a:pPr>
            <a:endParaRPr lang="en-US" sz="1200" dirty="0" smtClean="0"/>
          </a:p>
          <a:p>
            <a:pPr>
              <a:buClr>
                <a:schemeClr val="bg1"/>
              </a:buClr>
            </a:pPr>
            <a:r>
              <a:rPr lang="en-US" sz="3400" dirty="0" smtClean="0"/>
              <a:t>Sentenced to 30 days in county jail and 84 months probation</a:t>
            </a:r>
          </a:p>
          <a:p>
            <a:pPr>
              <a:buClr>
                <a:schemeClr val="bg1"/>
              </a:buClr>
            </a:pPr>
            <a:r>
              <a:rPr lang="en-US" sz="3400" dirty="0" smtClean="0"/>
              <a:t>Court-ordered restitution - $51,640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228600" y="990600"/>
            <a:ext cx="8686800" cy="4953000"/>
          </a:xfrm>
        </p:spPr>
        <p:txBody>
          <a:bodyPr lIns="0" rIns="0" anchor="ctr" anchorCtr="1"/>
          <a:lstStyle/>
          <a:p>
            <a:pPr eaLnBrk="1" hangingPunct="1">
              <a:defRPr/>
            </a:pPr>
            <a:r>
              <a:rPr lang="en-US" sz="5000" dirty="0" smtClean="0">
                <a:latin typeface="Arial" charset="0"/>
              </a:rPr>
              <a:t>Lafayette County</a:t>
            </a:r>
          </a:p>
          <a:p>
            <a:pPr eaLnBrk="1" hangingPunct="1">
              <a:defRPr/>
            </a:pPr>
            <a:endParaRPr lang="en-US" sz="2500" dirty="0" smtClean="0">
              <a:latin typeface="Arial" charset="0"/>
            </a:endParaRPr>
          </a:p>
          <a:p>
            <a:pPr eaLnBrk="1" hangingPunct="1">
              <a:defRPr/>
            </a:pPr>
            <a:r>
              <a:rPr lang="en-US" sz="4000" dirty="0" smtClean="0">
                <a:latin typeface="Arial" charset="0"/>
              </a:rPr>
              <a:t>Financial Audit Report</a:t>
            </a:r>
          </a:p>
          <a:p>
            <a:pPr eaLnBrk="1" hangingPunct="1">
              <a:defRPr/>
            </a:pPr>
            <a:endParaRPr lang="en-US" sz="2500" dirty="0" smtClean="0">
              <a:latin typeface="Arial" charset="0"/>
            </a:endParaRPr>
          </a:p>
          <a:p>
            <a:pPr eaLnBrk="1" hangingPunct="1">
              <a:defRPr/>
            </a:pPr>
            <a:r>
              <a:rPr lang="en-US" sz="2800" dirty="0" smtClean="0">
                <a:latin typeface="Arial" charset="0"/>
              </a:rPr>
              <a:t>For the Year Ended </a:t>
            </a:r>
          </a:p>
          <a:p>
            <a:pPr eaLnBrk="1" hangingPunct="1">
              <a:defRPr/>
            </a:pPr>
            <a:r>
              <a:rPr lang="en-US" sz="2800" dirty="0" smtClean="0">
                <a:latin typeface="Arial" charset="0"/>
              </a:rPr>
              <a:t>December 31, 2011</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800" b="1" dirty="0" smtClean="0"/>
              <a:t>Internal Control </a:t>
            </a:r>
            <a:br>
              <a:rPr lang="en-US" sz="3800" b="1" dirty="0" smtClean="0"/>
            </a:br>
            <a:r>
              <a:rPr lang="en-US" sz="3800" b="1" dirty="0" smtClean="0"/>
              <a:t>Over Financial Reporting</a:t>
            </a:r>
            <a:endParaRPr lang="en-US" sz="3800" b="1" dirty="0"/>
          </a:p>
        </p:txBody>
      </p:sp>
      <p:sp>
        <p:nvSpPr>
          <p:cNvPr id="3" name="Content Placeholder 2"/>
          <p:cNvSpPr>
            <a:spLocks noGrp="1"/>
          </p:cNvSpPr>
          <p:nvPr>
            <p:ph idx="1"/>
          </p:nvPr>
        </p:nvSpPr>
        <p:spPr>
          <a:xfrm>
            <a:off x="228600" y="1951037"/>
            <a:ext cx="8610600" cy="3763963"/>
          </a:xfrm>
        </p:spPr>
        <p:txBody>
          <a:bodyPr/>
          <a:lstStyle/>
          <a:p>
            <a:pPr eaLnBrk="1" hangingPunct="1">
              <a:spcBef>
                <a:spcPts val="1800"/>
              </a:spcBef>
              <a:spcAft>
                <a:spcPts val="600"/>
              </a:spcAft>
              <a:buClr>
                <a:schemeClr val="bg1"/>
              </a:buClr>
              <a:buFont typeface="Wingdings" pitchFamily="2" charset="2"/>
              <a:buChar char="Ø"/>
            </a:pPr>
            <a:r>
              <a:rPr lang="en-US" sz="3000" dirty="0" smtClean="0">
                <a:latin typeface="+mj-lt"/>
              </a:rPr>
              <a:t>Unaccounted for Funds in the </a:t>
            </a:r>
            <a:br>
              <a:rPr lang="en-US" sz="3000" dirty="0" smtClean="0">
                <a:latin typeface="+mj-lt"/>
              </a:rPr>
            </a:br>
            <a:r>
              <a:rPr lang="en-US" sz="3000" dirty="0" smtClean="0">
                <a:latin typeface="+mj-lt"/>
              </a:rPr>
              <a:t>Treasurer/Collector’s Office</a:t>
            </a:r>
          </a:p>
          <a:p>
            <a:pPr marL="622300" indent="-222250" eaLnBrk="1" hangingPunct="1">
              <a:spcBef>
                <a:spcPts val="600"/>
              </a:spcBef>
              <a:spcAft>
                <a:spcPts val="600"/>
              </a:spcAft>
              <a:buClr>
                <a:schemeClr val="bg1"/>
              </a:buClr>
            </a:pPr>
            <a:r>
              <a:rPr lang="en-US" sz="3000" b="1" dirty="0" smtClean="0">
                <a:latin typeface="+mj-lt"/>
              </a:rPr>
              <a:t>$162,275 </a:t>
            </a:r>
            <a:r>
              <a:rPr lang="en-US" sz="3000" dirty="0" smtClean="0">
                <a:latin typeface="+mj-lt"/>
              </a:rPr>
              <a:t>not deposited in Collector’s bank accounts (1/1/11 through 9/20/12) </a:t>
            </a:r>
            <a:br>
              <a:rPr lang="en-US" sz="3000" dirty="0" smtClean="0">
                <a:latin typeface="+mj-lt"/>
              </a:rPr>
            </a:br>
            <a:endParaRPr lang="en-US" sz="3000" dirty="0" smtClean="0">
              <a:latin typeface="+mj-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b="1" dirty="0" smtClean="0"/>
              <a:t>What We Found:</a:t>
            </a:r>
            <a:br>
              <a:rPr lang="en-US" sz="3600" b="1" dirty="0" smtClean="0"/>
            </a:br>
            <a:r>
              <a:rPr lang="en-US" sz="3600" b="1" dirty="0" smtClean="0"/>
              <a:t>Cash Shortages</a:t>
            </a:r>
            <a:endParaRPr lang="en-US" sz="3600" b="1" dirty="0"/>
          </a:p>
        </p:txBody>
      </p:sp>
      <p:sp>
        <p:nvSpPr>
          <p:cNvPr id="3" name="TextBox 2"/>
          <p:cNvSpPr txBox="1"/>
          <p:nvPr/>
        </p:nvSpPr>
        <p:spPr>
          <a:xfrm>
            <a:off x="304800" y="1371599"/>
            <a:ext cx="8839200" cy="5401479"/>
          </a:xfrm>
          <a:prstGeom prst="rect">
            <a:avLst/>
          </a:prstGeom>
          <a:noFill/>
        </p:spPr>
        <p:txBody>
          <a:bodyPr wrap="square" rtlCol="0">
            <a:spAutoFit/>
          </a:bodyPr>
          <a:lstStyle/>
          <a:p>
            <a:pPr marL="292100" indent="-292100">
              <a:buClr>
                <a:schemeClr val="bg1"/>
              </a:buClr>
              <a:buSzPct val="65000"/>
              <a:buFont typeface="Wingdings" pitchFamily="2" charset="2"/>
              <a:buChar char="Ø"/>
              <a:tabLst>
                <a:tab pos="233363" algn="l"/>
              </a:tabLst>
            </a:pPr>
            <a:r>
              <a:rPr lang="en-US" sz="3000" dirty="0" smtClean="0">
                <a:solidFill>
                  <a:schemeClr val="bg1"/>
                </a:solidFill>
              </a:rPr>
              <a:t>For 2011 </a:t>
            </a:r>
          </a:p>
          <a:p>
            <a:pPr marL="563563" indent="-271463">
              <a:spcBef>
                <a:spcPts val="600"/>
              </a:spcBef>
              <a:buClr>
                <a:schemeClr val="bg1"/>
              </a:buClr>
              <a:buSzPct val="65000"/>
              <a:buFont typeface="Arial" pitchFamily="34" charset="0"/>
              <a:buChar char="•"/>
              <a:tabLst>
                <a:tab pos="563563" algn="l"/>
              </a:tabLst>
            </a:pPr>
            <a:r>
              <a:rPr lang="en-US" sz="3000" dirty="0" smtClean="0">
                <a:solidFill>
                  <a:schemeClr val="bg1"/>
                </a:solidFill>
              </a:rPr>
              <a:t>Current tax account: </a:t>
            </a:r>
            <a:r>
              <a:rPr lang="en-US" sz="3000" b="1" dirty="0" smtClean="0">
                <a:solidFill>
                  <a:srgbClr val="FFC000"/>
                </a:solidFill>
              </a:rPr>
              <a:t>$24,380</a:t>
            </a:r>
          </a:p>
          <a:p>
            <a:pPr marL="563563" indent="-271463">
              <a:spcBef>
                <a:spcPts val="1800"/>
              </a:spcBef>
              <a:buClr>
                <a:schemeClr val="bg1"/>
              </a:buClr>
              <a:buSzPct val="65000"/>
              <a:buFont typeface="Arial" pitchFamily="34" charset="0"/>
              <a:buChar char="•"/>
              <a:tabLst>
                <a:tab pos="563563" algn="l"/>
              </a:tabLst>
            </a:pPr>
            <a:r>
              <a:rPr lang="en-US" sz="3000" dirty="0" smtClean="0">
                <a:solidFill>
                  <a:schemeClr val="bg1"/>
                </a:solidFill>
              </a:rPr>
              <a:t>Delinquent tax account: </a:t>
            </a:r>
            <a:r>
              <a:rPr lang="en-US" sz="3000" b="1" dirty="0" smtClean="0">
                <a:solidFill>
                  <a:srgbClr val="FFC000"/>
                </a:solidFill>
              </a:rPr>
              <a:t>$68,011</a:t>
            </a:r>
          </a:p>
          <a:p>
            <a:pPr marL="563563" indent="-271463">
              <a:spcBef>
                <a:spcPts val="600"/>
              </a:spcBef>
              <a:buClr>
                <a:schemeClr val="bg1"/>
              </a:buClr>
              <a:buSzPct val="65000"/>
              <a:buFont typeface="Arial" pitchFamily="34" charset="0"/>
              <a:buChar char="•"/>
              <a:tabLst>
                <a:tab pos="563563" algn="l"/>
              </a:tabLst>
            </a:pPr>
            <a:endParaRPr lang="en-US" sz="3000" dirty="0" smtClean="0">
              <a:solidFill>
                <a:schemeClr val="bg1"/>
              </a:solidFill>
            </a:endParaRPr>
          </a:p>
          <a:p>
            <a:pPr marL="292100" indent="-292100">
              <a:buClr>
                <a:schemeClr val="bg1"/>
              </a:buClr>
              <a:buSzPct val="65000"/>
              <a:buFont typeface="Wingdings" pitchFamily="2" charset="2"/>
              <a:buChar char="Ø"/>
              <a:tabLst>
                <a:tab pos="233363" algn="l"/>
              </a:tabLst>
            </a:pPr>
            <a:r>
              <a:rPr lang="en-US" sz="3000" dirty="0" smtClean="0">
                <a:solidFill>
                  <a:schemeClr val="bg1"/>
                </a:solidFill>
              </a:rPr>
              <a:t>As of 9/20/12</a:t>
            </a:r>
          </a:p>
          <a:p>
            <a:pPr marL="563563" indent="-271463">
              <a:spcBef>
                <a:spcPts val="600"/>
              </a:spcBef>
              <a:buClr>
                <a:schemeClr val="bg1"/>
              </a:buClr>
              <a:buSzPct val="65000"/>
              <a:buFont typeface="Arial" pitchFamily="34" charset="0"/>
              <a:buChar char="•"/>
              <a:tabLst>
                <a:tab pos="563563" algn="l"/>
              </a:tabLst>
            </a:pPr>
            <a:r>
              <a:rPr lang="en-US" sz="3000" dirty="0" smtClean="0">
                <a:solidFill>
                  <a:schemeClr val="bg1"/>
                </a:solidFill>
              </a:rPr>
              <a:t>Current tax account: </a:t>
            </a:r>
            <a:r>
              <a:rPr lang="en-US" sz="3000" b="1" dirty="0" smtClean="0">
                <a:solidFill>
                  <a:srgbClr val="FFC000"/>
                </a:solidFill>
              </a:rPr>
              <a:t>$13,584</a:t>
            </a:r>
          </a:p>
          <a:p>
            <a:pPr marL="563563" indent="-271463">
              <a:spcBef>
                <a:spcPts val="1800"/>
              </a:spcBef>
              <a:buClr>
                <a:schemeClr val="bg1"/>
              </a:buClr>
              <a:buSzPct val="65000"/>
              <a:buFont typeface="Arial" pitchFamily="34" charset="0"/>
              <a:buChar char="•"/>
              <a:tabLst>
                <a:tab pos="563563" algn="l"/>
              </a:tabLst>
            </a:pPr>
            <a:r>
              <a:rPr lang="en-US" sz="3000" dirty="0" smtClean="0">
                <a:solidFill>
                  <a:schemeClr val="bg1"/>
                </a:solidFill>
              </a:rPr>
              <a:t>Delinquent tax account: </a:t>
            </a:r>
            <a:r>
              <a:rPr lang="en-US" sz="3000" b="1" dirty="0" smtClean="0">
                <a:solidFill>
                  <a:srgbClr val="FFC000"/>
                </a:solidFill>
              </a:rPr>
              <a:t>$56,300</a:t>
            </a:r>
          </a:p>
          <a:p>
            <a:pPr algn="ctr">
              <a:spcBef>
                <a:spcPts val="1800"/>
              </a:spcBef>
              <a:buClr>
                <a:schemeClr val="bg1"/>
              </a:buClr>
              <a:buSzPct val="65000"/>
              <a:tabLst>
                <a:tab pos="58738" algn="l"/>
              </a:tabLst>
            </a:pPr>
            <a:r>
              <a:rPr lang="en-US" sz="3000" b="1" dirty="0" smtClean="0">
                <a:solidFill>
                  <a:srgbClr val="FFC000"/>
                </a:solidFill>
              </a:rPr>
              <a:t>Total cash shortages: $162,275</a:t>
            </a:r>
          </a:p>
          <a:p>
            <a:pPr algn="ctr">
              <a:spcBef>
                <a:spcPts val="1800"/>
              </a:spcBef>
              <a:buClr>
                <a:schemeClr val="bg1"/>
              </a:buClr>
              <a:buSzPct val="65000"/>
              <a:tabLst>
                <a:tab pos="58738" algn="l"/>
              </a:tabLst>
            </a:pPr>
            <a:endParaRPr lang="en-US" sz="3000" b="1" u="sng" dirty="0">
              <a:solidFill>
                <a:schemeClr val="bg1"/>
              </a:solidFill>
            </a:endParaRPr>
          </a:p>
        </p:txBody>
      </p:sp>
      <p:cxnSp>
        <p:nvCxnSpPr>
          <p:cNvPr id="5" name="Straight Connector 4"/>
          <p:cNvCxnSpPr/>
          <p:nvPr/>
        </p:nvCxnSpPr>
        <p:spPr>
          <a:xfrm>
            <a:off x="6019800" y="6019800"/>
            <a:ext cx="167640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19800" y="6096000"/>
            <a:ext cx="167640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What We Found:</a:t>
            </a:r>
            <a:br>
              <a:rPr lang="en-US" sz="3600" b="1" dirty="0" smtClean="0"/>
            </a:br>
            <a:r>
              <a:rPr lang="en-US" sz="3600" b="1" dirty="0" smtClean="0"/>
              <a:t>Checks Substituted for Cash</a:t>
            </a:r>
            <a:endParaRPr lang="en-US" sz="3600" b="1" dirty="0"/>
          </a:p>
        </p:txBody>
      </p:sp>
      <p:sp>
        <p:nvSpPr>
          <p:cNvPr id="4" name="TextBox 3"/>
          <p:cNvSpPr txBox="1"/>
          <p:nvPr/>
        </p:nvSpPr>
        <p:spPr>
          <a:xfrm>
            <a:off x="533400" y="1524000"/>
            <a:ext cx="8153400" cy="3862596"/>
          </a:xfrm>
          <a:prstGeom prst="rect">
            <a:avLst/>
          </a:prstGeom>
          <a:noFill/>
        </p:spPr>
        <p:txBody>
          <a:bodyPr wrap="square" rtlCol="0">
            <a:spAutoFit/>
          </a:bodyPr>
          <a:lstStyle/>
          <a:p>
            <a:pPr marL="292100" indent="-292100">
              <a:buClr>
                <a:schemeClr val="bg1"/>
              </a:buClr>
              <a:buSzPct val="65000"/>
              <a:buFont typeface="Wingdings" pitchFamily="2" charset="2"/>
              <a:buChar char="Ø"/>
              <a:tabLst>
                <a:tab pos="233363" algn="l"/>
              </a:tabLst>
            </a:pPr>
            <a:r>
              <a:rPr lang="en-US" sz="3000" dirty="0" smtClean="0">
                <a:solidFill>
                  <a:schemeClr val="bg1"/>
                </a:solidFill>
              </a:rPr>
              <a:t>Bank Deposits (1/1/12 through 9/20/12)</a:t>
            </a:r>
          </a:p>
          <a:p>
            <a:pPr marL="563563" indent="-271463">
              <a:spcBef>
                <a:spcPts val="600"/>
              </a:spcBef>
              <a:buClr>
                <a:schemeClr val="bg1"/>
              </a:buClr>
              <a:buSzPct val="65000"/>
              <a:buFont typeface="Arial" pitchFamily="34" charset="0"/>
              <a:buChar char="•"/>
              <a:tabLst>
                <a:tab pos="563563" algn="l"/>
              </a:tabLst>
            </a:pPr>
            <a:r>
              <a:rPr lang="en-US" sz="3000" dirty="0" smtClean="0">
                <a:solidFill>
                  <a:schemeClr val="bg1"/>
                </a:solidFill>
              </a:rPr>
              <a:t>$65,370 in tax payments for utility companies not receipted in current account</a:t>
            </a:r>
          </a:p>
          <a:p>
            <a:pPr marL="563563" indent="-271463">
              <a:spcBef>
                <a:spcPts val="1800"/>
              </a:spcBef>
              <a:buClr>
                <a:schemeClr val="bg1"/>
              </a:buClr>
              <a:buSzPct val="65000"/>
              <a:buFont typeface="Arial" pitchFamily="34" charset="0"/>
              <a:buChar char="•"/>
              <a:tabLst>
                <a:tab pos="563563" algn="l"/>
              </a:tabLst>
            </a:pPr>
            <a:r>
              <a:rPr lang="en-US" sz="3000" dirty="0" smtClean="0">
                <a:solidFill>
                  <a:schemeClr val="bg1"/>
                </a:solidFill>
              </a:rPr>
              <a:t>Checks substituted for cash and deposited in delinquent tax account to cover missing cash</a:t>
            </a:r>
          </a:p>
          <a:p>
            <a:pPr marL="563563" indent="-271463">
              <a:spcBef>
                <a:spcPts val="1800"/>
              </a:spcBef>
              <a:buClr>
                <a:schemeClr val="bg1"/>
              </a:buClr>
              <a:buSzPct val="65000"/>
              <a:buFont typeface="Arial" pitchFamily="34" charset="0"/>
              <a:buChar char="•"/>
              <a:tabLst>
                <a:tab pos="563563" algn="l"/>
              </a:tabLst>
            </a:pPr>
            <a:r>
              <a:rPr lang="en-US" sz="3000" dirty="0" smtClean="0">
                <a:solidFill>
                  <a:schemeClr val="bg1"/>
                </a:solidFill>
              </a:rPr>
              <a:t>Deposit slips altered to remove cash</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sz="3600" b="1" dirty="0" smtClean="0"/>
              <a:t>What We Found: Delinquent Tax List</a:t>
            </a:r>
            <a:endParaRPr lang="en-US" sz="3600" b="1" dirty="0"/>
          </a:p>
        </p:txBody>
      </p:sp>
      <p:pic>
        <p:nvPicPr>
          <p:cNvPr id="2050" name="Picture 2"/>
          <p:cNvPicPr>
            <a:picLocks noChangeAspect="1" noChangeArrowheads="1"/>
          </p:cNvPicPr>
          <p:nvPr/>
        </p:nvPicPr>
        <p:blipFill>
          <a:blip r:embed="rId3" cstate="print"/>
          <a:srcRect/>
          <a:stretch>
            <a:fillRect/>
          </a:stretch>
        </p:blipFill>
        <p:spPr bwMode="auto">
          <a:xfrm>
            <a:off x="685800" y="3962400"/>
            <a:ext cx="7931150" cy="25590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r="19611" b="9434"/>
          <a:stretch>
            <a:fillRect/>
          </a:stretch>
        </p:blipFill>
        <p:spPr bwMode="auto">
          <a:xfrm>
            <a:off x="1524000" y="1143000"/>
            <a:ext cx="5905500" cy="11430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2590800" y="2286000"/>
            <a:ext cx="4469296" cy="1447800"/>
          </a:xfrm>
          <a:prstGeom prst="rect">
            <a:avLst/>
          </a:prstGeom>
          <a:noFill/>
          <a:ln w="9525">
            <a:noFill/>
            <a:miter lim="800000"/>
            <a:headEnd/>
            <a:tailEnd/>
          </a:ln>
        </p:spPr>
      </p:pic>
      <p:sp>
        <p:nvSpPr>
          <p:cNvPr id="7" name="Rectangle 6"/>
          <p:cNvSpPr/>
          <p:nvPr/>
        </p:nvSpPr>
        <p:spPr>
          <a:xfrm>
            <a:off x="3048000" y="2286000"/>
            <a:ext cx="1295400" cy="5547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p:cNvSpPr/>
          <p:nvPr/>
        </p:nvSpPr>
        <p:spPr>
          <a:xfrm>
            <a:off x="3048000" y="3124200"/>
            <a:ext cx="1371600"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Oval 8"/>
          <p:cNvSpPr/>
          <p:nvPr/>
        </p:nvSpPr>
        <p:spPr>
          <a:xfrm>
            <a:off x="6400800" y="28194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3429000" y="3048000"/>
            <a:ext cx="3048000" cy="1905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47800" y="5943600"/>
            <a:ext cx="2057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Rectangle 14"/>
          <p:cNvSpPr/>
          <p:nvPr/>
        </p:nvSpPr>
        <p:spPr>
          <a:xfrm>
            <a:off x="5029200" y="5410200"/>
            <a:ext cx="685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Oval 15"/>
          <p:cNvSpPr/>
          <p:nvPr/>
        </p:nvSpPr>
        <p:spPr>
          <a:xfrm>
            <a:off x="2667000" y="2819400"/>
            <a:ext cx="1981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295400" y="4800600"/>
            <a:ext cx="2514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133600" y="6172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endCxn id="18" idx="7"/>
          </p:cNvCxnSpPr>
          <p:nvPr/>
        </p:nvCxnSpPr>
        <p:spPr>
          <a:xfrm flipH="1">
            <a:off x="2718967" y="3048000"/>
            <a:ext cx="3758035" cy="31688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par>
                                <p:cTn id="8" presetID="9"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dissolve">
                                      <p:cBhvr>
                                        <p:cTn id="10" dur="500"/>
                                        <p:tgtEl>
                                          <p:spTgt spid="205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dissolve">
                                      <p:cBhvr>
                                        <p:cTn id="28" dur="500"/>
                                        <p:tgtEl>
                                          <p:spTgt spid="205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22" presetClass="entr" presetSubtype="1"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par>
                                <p:cTn id="42" presetID="22" presetClass="entr" presetSubtype="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animBg="1"/>
      <p:bldP spid="15" grpId="0" animBg="1"/>
      <p:bldP spid="16" grpId="0" animBg="1"/>
      <p:bldP spid="17" grpId="0" animBg="1"/>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792162"/>
          </a:xfrm>
        </p:spPr>
        <p:txBody>
          <a:bodyPr/>
          <a:lstStyle/>
          <a:p>
            <a:r>
              <a:rPr lang="en-US" sz="3600" b="1" dirty="0" smtClean="0"/>
              <a:t>What We Found: Altered Deposit Slips</a:t>
            </a:r>
            <a:endParaRPr lang="en-US" sz="3600" b="1" dirty="0"/>
          </a:p>
        </p:txBody>
      </p:sp>
      <p:pic>
        <p:nvPicPr>
          <p:cNvPr id="1026" name="Picture 2"/>
          <p:cNvPicPr>
            <a:picLocks noChangeAspect="1" noChangeArrowheads="1"/>
          </p:cNvPicPr>
          <p:nvPr/>
        </p:nvPicPr>
        <p:blipFill>
          <a:blip r:embed="rId3" cstate="print"/>
          <a:srcRect/>
          <a:stretch>
            <a:fillRect/>
          </a:stretch>
        </p:blipFill>
        <p:spPr bwMode="auto">
          <a:xfrm>
            <a:off x="685800" y="838200"/>
            <a:ext cx="2368550" cy="55181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10829" t="4841" r="7953"/>
          <a:stretch>
            <a:fillRect/>
          </a:stretch>
        </p:blipFill>
        <p:spPr bwMode="auto">
          <a:xfrm>
            <a:off x="4800600" y="1752600"/>
            <a:ext cx="2438400" cy="4793457"/>
          </a:xfrm>
          <a:prstGeom prst="rect">
            <a:avLst/>
          </a:prstGeom>
          <a:noFill/>
          <a:ln w="9525">
            <a:noFill/>
            <a:miter lim="800000"/>
            <a:headEnd/>
            <a:tailEnd/>
          </a:ln>
        </p:spPr>
      </p:pic>
      <p:sp>
        <p:nvSpPr>
          <p:cNvPr id="7" name="Rectangle 6"/>
          <p:cNvSpPr/>
          <p:nvPr/>
        </p:nvSpPr>
        <p:spPr>
          <a:xfrm>
            <a:off x="685800" y="2362200"/>
            <a:ext cx="304800" cy="205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685800" y="457200"/>
            <a:ext cx="2362200" cy="369332"/>
          </a:xfrm>
          <a:prstGeom prst="rect">
            <a:avLst/>
          </a:prstGeom>
          <a:noFill/>
        </p:spPr>
        <p:txBody>
          <a:bodyPr wrap="square" rtlCol="0">
            <a:spAutoFit/>
          </a:bodyPr>
          <a:lstStyle/>
          <a:p>
            <a:pPr algn="ctr"/>
            <a:r>
              <a:rPr lang="en-US" b="1" dirty="0" smtClean="0">
                <a:solidFill>
                  <a:schemeClr val="bg1"/>
                </a:solidFill>
              </a:rPr>
              <a:t>Original</a:t>
            </a:r>
            <a:endParaRPr lang="en-US" b="1" dirty="0">
              <a:solidFill>
                <a:schemeClr val="bg1"/>
              </a:solidFill>
            </a:endParaRPr>
          </a:p>
        </p:txBody>
      </p:sp>
      <p:sp>
        <p:nvSpPr>
          <p:cNvPr id="10" name="TextBox 9"/>
          <p:cNvSpPr txBox="1"/>
          <p:nvPr/>
        </p:nvSpPr>
        <p:spPr>
          <a:xfrm>
            <a:off x="4800600" y="1371600"/>
            <a:ext cx="2438400" cy="369332"/>
          </a:xfrm>
          <a:prstGeom prst="rect">
            <a:avLst/>
          </a:prstGeom>
          <a:noFill/>
        </p:spPr>
        <p:txBody>
          <a:bodyPr wrap="square" rtlCol="0">
            <a:spAutoFit/>
          </a:bodyPr>
          <a:lstStyle/>
          <a:p>
            <a:pPr algn="ctr"/>
            <a:r>
              <a:rPr lang="en-US" dirty="0" smtClean="0">
                <a:solidFill>
                  <a:schemeClr val="bg1"/>
                </a:solidFill>
              </a:rPr>
              <a:t>Bank Image</a:t>
            </a:r>
            <a:endParaRPr lang="en-US" dirty="0">
              <a:solidFill>
                <a:schemeClr val="bg1"/>
              </a:solidFill>
            </a:endParaRPr>
          </a:p>
        </p:txBody>
      </p:sp>
      <p:sp>
        <p:nvSpPr>
          <p:cNvPr id="11" name="TextBox 10"/>
          <p:cNvSpPr txBox="1"/>
          <p:nvPr/>
        </p:nvSpPr>
        <p:spPr>
          <a:xfrm>
            <a:off x="3352800" y="1143000"/>
            <a:ext cx="990600" cy="369332"/>
          </a:xfrm>
          <a:prstGeom prst="rect">
            <a:avLst/>
          </a:prstGeom>
          <a:noFill/>
        </p:spPr>
        <p:txBody>
          <a:bodyPr wrap="square" rtlCol="0">
            <a:spAutoFit/>
          </a:bodyPr>
          <a:lstStyle/>
          <a:p>
            <a:r>
              <a:rPr lang="en-US" b="1" dirty="0" smtClean="0">
                <a:solidFill>
                  <a:srgbClr val="FF0000"/>
                </a:solidFill>
              </a:rPr>
              <a:t>Cash</a:t>
            </a:r>
            <a:endParaRPr lang="en-US" b="1" dirty="0">
              <a:solidFill>
                <a:srgbClr val="FF0000"/>
              </a:solidFill>
            </a:endParaRPr>
          </a:p>
        </p:txBody>
      </p:sp>
      <p:cxnSp>
        <p:nvCxnSpPr>
          <p:cNvPr id="13" name="Straight Arrow Connector 12"/>
          <p:cNvCxnSpPr/>
          <p:nvPr/>
        </p:nvCxnSpPr>
        <p:spPr>
          <a:xfrm flipH="1">
            <a:off x="3048000" y="1295400"/>
            <a:ext cx="3810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6600" y="1600200"/>
            <a:ext cx="1143000" cy="369332"/>
          </a:xfrm>
          <a:prstGeom prst="rect">
            <a:avLst/>
          </a:prstGeom>
          <a:noFill/>
        </p:spPr>
        <p:txBody>
          <a:bodyPr wrap="square" rtlCol="0">
            <a:spAutoFit/>
          </a:bodyPr>
          <a:lstStyle/>
          <a:p>
            <a:r>
              <a:rPr lang="en-US" b="1" dirty="0" smtClean="0">
                <a:solidFill>
                  <a:srgbClr val="FF0000"/>
                </a:solidFill>
              </a:rPr>
              <a:t>Checks</a:t>
            </a:r>
            <a:endParaRPr lang="en-US" b="1" dirty="0">
              <a:solidFill>
                <a:srgbClr val="FF0000"/>
              </a:solidFill>
            </a:endParaRPr>
          </a:p>
        </p:txBody>
      </p:sp>
      <p:cxnSp>
        <p:nvCxnSpPr>
          <p:cNvPr id="17" name="Straight Arrow Connector 16"/>
          <p:cNvCxnSpPr/>
          <p:nvPr/>
        </p:nvCxnSpPr>
        <p:spPr>
          <a:xfrm flipH="1">
            <a:off x="2895600" y="1828800"/>
            <a:ext cx="4572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76600" y="5029200"/>
            <a:ext cx="838200" cy="369332"/>
          </a:xfrm>
          <a:prstGeom prst="rect">
            <a:avLst/>
          </a:prstGeom>
          <a:noFill/>
        </p:spPr>
        <p:txBody>
          <a:bodyPr wrap="square" rtlCol="0">
            <a:spAutoFit/>
          </a:bodyPr>
          <a:lstStyle/>
          <a:p>
            <a:r>
              <a:rPr lang="en-US" b="1" dirty="0" smtClean="0">
                <a:solidFill>
                  <a:srgbClr val="FF0000"/>
                </a:solidFill>
              </a:rPr>
              <a:t>Total</a:t>
            </a:r>
            <a:endParaRPr lang="en-US" b="1" dirty="0">
              <a:solidFill>
                <a:srgbClr val="FF0000"/>
              </a:solidFill>
            </a:endParaRPr>
          </a:p>
        </p:txBody>
      </p:sp>
      <p:cxnSp>
        <p:nvCxnSpPr>
          <p:cNvPr id="25" name="Straight Arrow Connector 24"/>
          <p:cNvCxnSpPr/>
          <p:nvPr/>
        </p:nvCxnSpPr>
        <p:spPr>
          <a:xfrm flipH="1">
            <a:off x="2895600" y="5181600"/>
            <a:ext cx="4572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981200" y="11430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4800600" y="1981200"/>
            <a:ext cx="228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7" name="TextBox 36"/>
          <p:cNvSpPr txBox="1"/>
          <p:nvPr/>
        </p:nvSpPr>
        <p:spPr>
          <a:xfrm>
            <a:off x="7467600" y="1828800"/>
            <a:ext cx="1295400" cy="646331"/>
          </a:xfrm>
          <a:prstGeom prst="rect">
            <a:avLst/>
          </a:prstGeom>
          <a:noFill/>
        </p:spPr>
        <p:txBody>
          <a:bodyPr wrap="square" rtlCol="0">
            <a:spAutoFit/>
          </a:bodyPr>
          <a:lstStyle/>
          <a:p>
            <a:r>
              <a:rPr lang="en-US" b="1" dirty="0" smtClean="0">
                <a:solidFill>
                  <a:srgbClr val="FF0000"/>
                </a:solidFill>
              </a:rPr>
              <a:t>Cash Removed </a:t>
            </a:r>
            <a:endParaRPr lang="en-US" b="1" dirty="0">
              <a:solidFill>
                <a:srgbClr val="FF0000"/>
              </a:solidFill>
            </a:endParaRPr>
          </a:p>
        </p:txBody>
      </p:sp>
      <p:cxnSp>
        <p:nvCxnSpPr>
          <p:cNvPr id="38" name="Straight Arrow Connector 37"/>
          <p:cNvCxnSpPr/>
          <p:nvPr/>
        </p:nvCxnSpPr>
        <p:spPr>
          <a:xfrm flipH="1">
            <a:off x="7086600" y="2133601"/>
            <a:ext cx="4572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096000" y="1981201"/>
            <a:ext cx="990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7315200" y="2438401"/>
            <a:ext cx="1143000" cy="369332"/>
          </a:xfrm>
          <a:prstGeom prst="rect">
            <a:avLst/>
          </a:prstGeom>
          <a:noFill/>
        </p:spPr>
        <p:txBody>
          <a:bodyPr wrap="square" rtlCol="0">
            <a:spAutoFit/>
          </a:bodyPr>
          <a:lstStyle/>
          <a:p>
            <a:r>
              <a:rPr lang="en-US" b="1" dirty="0" smtClean="0">
                <a:solidFill>
                  <a:srgbClr val="FF0000"/>
                </a:solidFill>
              </a:rPr>
              <a:t>Checks</a:t>
            </a:r>
            <a:endParaRPr lang="en-US" b="1" dirty="0">
              <a:solidFill>
                <a:srgbClr val="FF0000"/>
              </a:solidFill>
            </a:endParaRPr>
          </a:p>
        </p:txBody>
      </p:sp>
      <p:cxnSp>
        <p:nvCxnSpPr>
          <p:cNvPr id="43" name="Straight Arrow Connector 42"/>
          <p:cNvCxnSpPr/>
          <p:nvPr/>
        </p:nvCxnSpPr>
        <p:spPr>
          <a:xfrm flipH="1">
            <a:off x="6934200" y="2667001"/>
            <a:ext cx="4572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391400" y="5029201"/>
            <a:ext cx="990600" cy="646331"/>
          </a:xfrm>
          <a:prstGeom prst="rect">
            <a:avLst/>
          </a:prstGeom>
          <a:noFill/>
        </p:spPr>
        <p:txBody>
          <a:bodyPr wrap="square" rtlCol="0">
            <a:spAutoFit/>
          </a:bodyPr>
          <a:lstStyle/>
          <a:p>
            <a:r>
              <a:rPr lang="en-US" b="1" dirty="0" smtClean="0">
                <a:solidFill>
                  <a:srgbClr val="FF0000"/>
                </a:solidFill>
              </a:rPr>
              <a:t>Total Altered </a:t>
            </a:r>
            <a:endParaRPr lang="en-US" b="1" dirty="0">
              <a:solidFill>
                <a:srgbClr val="FF0000"/>
              </a:solidFill>
            </a:endParaRPr>
          </a:p>
        </p:txBody>
      </p:sp>
      <p:cxnSp>
        <p:nvCxnSpPr>
          <p:cNvPr id="45" name="Straight Arrow Connector 44"/>
          <p:cNvCxnSpPr/>
          <p:nvPr/>
        </p:nvCxnSpPr>
        <p:spPr>
          <a:xfrm flipH="1">
            <a:off x="7010400" y="5257801"/>
            <a:ext cx="4572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181600" y="3124200"/>
            <a:ext cx="228600"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par>
                                <p:cTn id="29" presetID="9"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dissolve">
                                      <p:cBhvr>
                                        <p:cTn id="40" dur="500"/>
                                        <p:tgtEl>
                                          <p:spTgt spid="102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dissolve">
                                      <p:cBhvr>
                                        <p:cTn id="46" dur="500"/>
                                        <p:tgtEl>
                                          <p:spTgt spid="3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dissolve">
                                      <p:cBhvr>
                                        <p:cTn id="49" dur="500"/>
                                        <p:tgtEl>
                                          <p:spTgt spid="37"/>
                                        </p:tgtEl>
                                      </p:cBhvr>
                                    </p:animEffect>
                                  </p:childTnLst>
                                </p:cTn>
                              </p:par>
                              <p:par>
                                <p:cTn id="50" presetID="9"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dissolve">
                                      <p:cBhvr>
                                        <p:cTn id="52" dur="500"/>
                                        <p:tgtEl>
                                          <p:spTgt spid="3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dissolve">
                                      <p:cBhvr>
                                        <p:cTn id="55" dur="500"/>
                                        <p:tgtEl>
                                          <p:spTgt spid="42"/>
                                        </p:tgtEl>
                                      </p:cBhvr>
                                    </p:animEffect>
                                  </p:childTnLst>
                                </p:cTn>
                              </p:par>
                              <p:par>
                                <p:cTn id="56" presetID="9" presetClass="entr" presetSubtype="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dissolve">
                                      <p:cBhvr>
                                        <p:cTn id="58" dur="500"/>
                                        <p:tgtEl>
                                          <p:spTgt spid="43"/>
                                        </p:tgtEl>
                                      </p:cBhvr>
                                    </p:animEffect>
                                  </p:childTnLst>
                                </p:cTn>
                              </p:par>
                              <p:par>
                                <p:cTn id="59" presetID="9"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dissolve">
                                      <p:cBhvr>
                                        <p:cTn id="61" dur="500"/>
                                        <p:tgtEl>
                                          <p:spTgt spid="4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dissolve">
                                      <p:cBhvr>
                                        <p:cTn id="64" dur="500"/>
                                        <p:tgtEl>
                                          <p:spTgt spid="44"/>
                                        </p:tgtEl>
                                      </p:cBhvr>
                                    </p:animEffect>
                                  </p:childTnLst>
                                </p:cTn>
                              </p:par>
                              <p:par>
                                <p:cTn id="65" presetID="9" presetClass="entr" presetSubtype="0"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dissolve">
                                      <p:cBhvr>
                                        <p:cTn id="67" dur="500"/>
                                        <p:tgtEl>
                                          <p:spTgt spid="45"/>
                                        </p:tgtEl>
                                      </p:cBhvr>
                                    </p:animEffec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dissolv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6" grpId="0"/>
      <p:bldP spid="24" grpId="0"/>
      <p:bldP spid="34" grpId="0" animBg="1"/>
      <p:bldP spid="36" grpId="0" animBg="1"/>
      <p:bldP spid="37" grpId="0"/>
      <p:bldP spid="39" grpId="0" animBg="1"/>
      <p:bldP spid="42" grpId="0"/>
      <p:bldP spid="44" grpId="0"/>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chemeClr val="bg1"/>
              </a:buClr>
            </a:pPr>
            <a:r>
              <a:rPr lang="en-US" dirty="0" smtClean="0">
                <a:latin typeface="+mj-lt"/>
              </a:rPr>
              <a:t>Treasurer/Collector was one individual</a:t>
            </a:r>
          </a:p>
          <a:p>
            <a:pPr>
              <a:buClr>
                <a:schemeClr val="bg1"/>
              </a:buClr>
            </a:pPr>
            <a:r>
              <a:rPr lang="en-US" dirty="0" smtClean="0">
                <a:latin typeface="+mj-lt"/>
              </a:rPr>
              <a:t>Delinquent tax settlements to taxing units were made using other funds in the Treasurer’s control</a:t>
            </a:r>
          </a:p>
          <a:p>
            <a:pPr>
              <a:buClr>
                <a:schemeClr val="bg1"/>
              </a:buClr>
            </a:pPr>
            <a:endParaRPr lang="en-US" dirty="0" smtClean="0"/>
          </a:p>
        </p:txBody>
      </p:sp>
      <p:sp>
        <p:nvSpPr>
          <p:cNvPr id="4" name="Title 1"/>
          <p:cNvSpPr>
            <a:spLocks noGrp="1"/>
          </p:cNvSpPr>
          <p:nvPr>
            <p:ph type="title"/>
          </p:nvPr>
        </p:nvSpPr>
        <p:spPr>
          <a:xfrm>
            <a:off x="304800" y="274638"/>
            <a:ext cx="8686800" cy="1143000"/>
          </a:xfrm>
        </p:spPr>
        <p:txBody>
          <a:bodyPr/>
          <a:lstStyle/>
          <a:p>
            <a:r>
              <a:rPr lang="en-US" sz="3600" b="1" dirty="0" smtClean="0"/>
              <a:t>Why the Shortage Was Not Detected</a:t>
            </a:r>
            <a:endParaRPr 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Act 312 – to amend Arkansas law concerning the use of public funds to support or oppose ballot measures.  It is unlawful for a public servant or a governmental body to expend or permit the expenditure of public funds to support or oppose a ballot measure.</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sz="3600" b="1" dirty="0" smtClean="0"/>
              <a:t>Summary:</a:t>
            </a:r>
            <a:br>
              <a:rPr lang="en-US" sz="3600" b="1" dirty="0" smtClean="0"/>
            </a:br>
            <a:r>
              <a:rPr lang="en-US" sz="3600" b="1" dirty="0" smtClean="0"/>
              <a:t>Treasurer/Collector</a:t>
            </a:r>
            <a:endParaRPr lang="en-US" sz="3600" b="1" dirty="0"/>
          </a:p>
        </p:txBody>
      </p:sp>
      <p:sp>
        <p:nvSpPr>
          <p:cNvPr id="5" name="Content Placeholder 4"/>
          <p:cNvSpPr>
            <a:spLocks noGrp="1"/>
          </p:cNvSpPr>
          <p:nvPr>
            <p:ph idx="1"/>
          </p:nvPr>
        </p:nvSpPr>
        <p:spPr>
          <a:xfrm>
            <a:off x="457200" y="1600200"/>
            <a:ext cx="8229600" cy="4724400"/>
          </a:xfrm>
        </p:spPr>
        <p:txBody>
          <a:bodyPr/>
          <a:lstStyle/>
          <a:p>
            <a:pPr>
              <a:spcBef>
                <a:spcPts val="0"/>
              </a:spcBef>
              <a:spcAft>
                <a:spcPts val="1200"/>
              </a:spcAft>
              <a:buClr>
                <a:schemeClr val="bg1"/>
              </a:buClr>
            </a:pPr>
            <a:r>
              <a:rPr lang="en-US" sz="3000" dirty="0" smtClean="0">
                <a:latin typeface="+mj-lt"/>
              </a:rPr>
              <a:t>Substituted checks for cash </a:t>
            </a:r>
          </a:p>
          <a:p>
            <a:pPr>
              <a:spcBef>
                <a:spcPts val="0"/>
              </a:spcBef>
              <a:spcAft>
                <a:spcPts val="1200"/>
              </a:spcAft>
              <a:buClr>
                <a:schemeClr val="bg1"/>
              </a:buClr>
            </a:pPr>
            <a:r>
              <a:rPr lang="en-US" sz="3000" dirty="0" smtClean="0">
                <a:latin typeface="+mj-lt"/>
              </a:rPr>
              <a:t>Deposited checks in delinquent account to hide that cash was not deposited</a:t>
            </a:r>
          </a:p>
          <a:p>
            <a:pPr>
              <a:spcBef>
                <a:spcPts val="0"/>
              </a:spcBef>
              <a:spcAft>
                <a:spcPts val="1200"/>
              </a:spcAft>
              <a:buClr>
                <a:schemeClr val="bg1"/>
              </a:buClr>
            </a:pPr>
            <a:r>
              <a:rPr lang="en-US" sz="3000" dirty="0" smtClean="0">
                <a:latin typeface="+mj-lt"/>
              </a:rPr>
              <a:t>Altered deposits and deposit slips to remove cash</a:t>
            </a:r>
          </a:p>
          <a:p>
            <a:pPr>
              <a:spcBef>
                <a:spcPts val="0"/>
              </a:spcBef>
              <a:spcAft>
                <a:spcPts val="1200"/>
              </a:spcAft>
              <a:buClr>
                <a:schemeClr val="bg1"/>
              </a:buClr>
            </a:pPr>
            <a:r>
              <a:rPr lang="en-US" sz="3000" dirty="0" smtClean="0">
                <a:latin typeface="+mj-lt"/>
              </a:rPr>
              <a:t>Did not receipt tax payments for utility companies in current account</a:t>
            </a:r>
          </a:p>
          <a:p>
            <a:pPr>
              <a:spcBef>
                <a:spcPts val="0"/>
              </a:spcBef>
              <a:spcAft>
                <a:spcPts val="1200"/>
              </a:spcAft>
              <a:buClr>
                <a:schemeClr val="bg1"/>
              </a:buClr>
            </a:pPr>
            <a:r>
              <a:rPr lang="en-US" sz="3000" dirty="0" smtClean="0">
                <a:latin typeface="+mj-lt"/>
              </a:rPr>
              <a:t>Removed utility companies from delinquent tax list before publication</a:t>
            </a:r>
            <a:endParaRPr lang="en-US" sz="3000" dirty="0">
              <a:latin typeface="+mj-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800" b="1" dirty="0" smtClean="0"/>
              <a:t>Internal Control </a:t>
            </a:r>
            <a:br>
              <a:rPr lang="en-US" sz="3800" b="1" dirty="0" smtClean="0"/>
            </a:br>
            <a:r>
              <a:rPr lang="en-US" sz="3800" b="1" dirty="0" smtClean="0"/>
              <a:t>Over Financial Reporting</a:t>
            </a:r>
            <a:endParaRPr lang="en-US" sz="3800" b="1" dirty="0"/>
          </a:p>
        </p:txBody>
      </p:sp>
      <p:sp>
        <p:nvSpPr>
          <p:cNvPr id="3" name="Content Placeholder 2"/>
          <p:cNvSpPr>
            <a:spLocks noGrp="1"/>
          </p:cNvSpPr>
          <p:nvPr>
            <p:ph idx="1"/>
          </p:nvPr>
        </p:nvSpPr>
        <p:spPr>
          <a:xfrm>
            <a:off x="228600" y="1905000"/>
            <a:ext cx="8610600" cy="4419600"/>
          </a:xfrm>
        </p:spPr>
        <p:txBody>
          <a:bodyPr/>
          <a:lstStyle/>
          <a:p>
            <a:pPr eaLnBrk="1" hangingPunct="1">
              <a:spcBef>
                <a:spcPts val="1800"/>
              </a:spcBef>
              <a:spcAft>
                <a:spcPts val="600"/>
              </a:spcAft>
              <a:buClr>
                <a:schemeClr val="tx1">
                  <a:lumMod val="50000"/>
                  <a:lumOff val="50000"/>
                </a:schemeClr>
              </a:buClr>
              <a:buFont typeface="Wingdings" pitchFamily="2" charset="2"/>
              <a:buChar char="Ø"/>
            </a:pPr>
            <a:r>
              <a:rPr lang="en-US" sz="3000" dirty="0" smtClean="0">
                <a:solidFill>
                  <a:schemeClr val="tx1">
                    <a:lumMod val="50000"/>
                    <a:lumOff val="50000"/>
                  </a:schemeClr>
                </a:solidFill>
                <a:latin typeface="+mj-lt"/>
              </a:rPr>
              <a:t>Unaccounted for Funds in the Treasurer/Tax Collector’s Office</a:t>
            </a:r>
          </a:p>
          <a:p>
            <a:pPr marL="747713" indent="-347663" eaLnBrk="1" hangingPunct="1">
              <a:spcBef>
                <a:spcPts val="600"/>
              </a:spcBef>
              <a:spcAft>
                <a:spcPts val="1800"/>
              </a:spcAft>
              <a:buClr>
                <a:schemeClr val="tx1">
                  <a:lumMod val="50000"/>
                  <a:lumOff val="50000"/>
                </a:schemeClr>
              </a:buClr>
            </a:pPr>
            <a:r>
              <a:rPr lang="en-US" sz="3000" b="1" dirty="0" smtClean="0">
                <a:solidFill>
                  <a:schemeClr val="tx1">
                    <a:lumMod val="50000"/>
                    <a:lumOff val="50000"/>
                  </a:schemeClr>
                </a:solidFill>
                <a:latin typeface="+mj-lt"/>
              </a:rPr>
              <a:t>$162,275 </a:t>
            </a:r>
            <a:r>
              <a:rPr lang="en-US" sz="3000" dirty="0" smtClean="0">
                <a:solidFill>
                  <a:schemeClr val="tx1">
                    <a:lumMod val="50000"/>
                    <a:lumOff val="50000"/>
                  </a:schemeClr>
                </a:solidFill>
                <a:latin typeface="+mj-lt"/>
              </a:rPr>
              <a:t>not deposited in Tax Collector’s bank accounts (1/1/11 through 9/20/12)</a:t>
            </a:r>
          </a:p>
          <a:p>
            <a:pPr marL="403225" indent="-403225" eaLnBrk="1" hangingPunct="1">
              <a:spcBef>
                <a:spcPts val="600"/>
              </a:spcBef>
              <a:spcAft>
                <a:spcPts val="600"/>
              </a:spcAft>
              <a:buClr>
                <a:schemeClr val="bg1"/>
              </a:buClr>
              <a:buFont typeface="Wingdings" pitchFamily="2" charset="2"/>
              <a:buChar char="Ø"/>
            </a:pPr>
            <a:r>
              <a:rPr lang="en-US" sz="3000" dirty="0" smtClean="0">
                <a:latin typeface="+mj-lt"/>
              </a:rPr>
              <a:t>Unaccounted for Funds in the Sheriff’s Office</a:t>
            </a:r>
            <a:endParaRPr lang="en-US" sz="3000" dirty="0" smtClean="0">
              <a:solidFill>
                <a:schemeClr val="tx1">
                  <a:lumMod val="50000"/>
                  <a:lumOff val="50000"/>
                </a:schemeClr>
              </a:solidFill>
              <a:latin typeface="+mj-lt"/>
            </a:endParaRPr>
          </a:p>
          <a:p>
            <a:pPr marL="747713" indent="-347663" eaLnBrk="1" hangingPunct="1">
              <a:spcBef>
                <a:spcPts val="600"/>
              </a:spcBef>
              <a:spcAft>
                <a:spcPts val="600"/>
              </a:spcAft>
              <a:buClr>
                <a:schemeClr val="bg1"/>
              </a:buClr>
            </a:pPr>
            <a:r>
              <a:rPr lang="en-US" sz="3000" dirty="0" smtClean="0">
                <a:latin typeface="+mj-lt"/>
              </a:rPr>
              <a:t>$905 not deposited in Sheriff’s Office accounts (1/1/11 through 7/3/12)</a:t>
            </a:r>
            <a:br>
              <a:rPr lang="en-US" sz="3000" dirty="0" smtClean="0">
                <a:latin typeface="+mj-lt"/>
              </a:rPr>
            </a:br>
            <a:endParaRPr lang="en-US" sz="3000"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Unauthorized Disbursements</a:t>
            </a:r>
            <a:endParaRPr lang="en-US" b="1" dirty="0"/>
          </a:p>
        </p:txBody>
      </p:sp>
      <p:sp>
        <p:nvSpPr>
          <p:cNvPr id="3" name="Content Placeholder 2"/>
          <p:cNvSpPr>
            <a:spLocks noGrp="1"/>
          </p:cNvSpPr>
          <p:nvPr>
            <p:ph idx="1"/>
          </p:nvPr>
        </p:nvSpPr>
        <p:spPr/>
        <p:txBody>
          <a:bodyPr/>
          <a:lstStyle/>
          <a:p>
            <a:pPr>
              <a:buClr>
                <a:schemeClr val="bg1"/>
              </a:buClr>
              <a:buFont typeface="Wingdings" pitchFamily="2" charset="2"/>
              <a:buChar char="Ø"/>
            </a:pPr>
            <a:r>
              <a:rPr lang="en-US" sz="3000" dirty="0" smtClean="0">
                <a:latin typeface="+mj-lt"/>
              </a:rPr>
              <a:t>$255 improperly disbursed to elected officials and a vendor (1/1/11 through 7/3/12)</a:t>
            </a:r>
          </a:p>
          <a:p>
            <a:pPr marL="563563" indent="-212725">
              <a:buClr>
                <a:schemeClr val="bg1"/>
              </a:buClr>
              <a:buFont typeface="Arial" pitchFamily="34" charset="0"/>
              <a:buChar char="•"/>
            </a:pPr>
            <a:r>
              <a:rPr lang="en-US" sz="3000" dirty="0" smtClean="0">
                <a:latin typeface="+mj-lt"/>
              </a:rPr>
              <a:t>$135 to Assessor for nonbusiness travel expenses</a:t>
            </a:r>
          </a:p>
          <a:p>
            <a:pPr marL="563563" indent="-212725">
              <a:spcBef>
                <a:spcPts val="1800"/>
              </a:spcBef>
              <a:buClr>
                <a:schemeClr val="bg1"/>
              </a:buClr>
              <a:buFont typeface="Arial" pitchFamily="34" charset="0"/>
              <a:buChar char="•"/>
            </a:pPr>
            <a:r>
              <a:rPr lang="en-US" sz="3000" dirty="0" smtClean="0">
                <a:latin typeface="+mj-lt"/>
              </a:rPr>
              <a:t>$54 to Sheriff for fabricated invoice</a:t>
            </a:r>
          </a:p>
          <a:p>
            <a:pPr marL="563563" indent="-212725">
              <a:spcBef>
                <a:spcPts val="1800"/>
              </a:spcBef>
              <a:buClr>
                <a:schemeClr val="bg1"/>
              </a:buClr>
              <a:buFont typeface="Arial" pitchFamily="34" charset="0"/>
              <a:buChar char="•"/>
            </a:pPr>
            <a:r>
              <a:rPr lang="en-US" sz="3000" dirty="0" smtClean="0">
                <a:latin typeface="+mj-lt"/>
              </a:rPr>
              <a:t>$66 in nonbusiness travel expenses and meal charges exceeding maximum to Treasurer/Collector</a:t>
            </a:r>
          </a:p>
          <a:p>
            <a:pPr marL="563563" indent="-212725">
              <a:buClr>
                <a:schemeClr val="bg1"/>
              </a:buClr>
              <a:buFont typeface="Arial" pitchFamily="34" charset="0"/>
              <a:buChar char="•"/>
            </a:pPr>
            <a:endParaRPr lang="en-US" sz="3000" dirty="0" smtClean="0">
              <a:latin typeface="+mj-lt"/>
            </a:endParaRPr>
          </a:p>
          <a:p>
            <a:pPr marL="563563" indent="-212725">
              <a:buClr>
                <a:schemeClr val="bg1"/>
              </a:buClr>
              <a:buFont typeface="Arial" pitchFamily="34" charset="0"/>
              <a:buChar char="•"/>
            </a:pPr>
            <a:endParaRPr lang="en-US" sz="3000" dirty="0">
              <a:latin typeface="+mj-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Travel Issues</a:t>
            </a:r>
            <a:endParaRPr lang="en-US" b="1" dirty="0"/>
          </a:p>
        </p:txBody>
      </p:sp>
      <p:sp>
        <p:nvSpPr>
          <p:cNvPr id="3" name="Content Placeholder 2"/>
          <p:cNvSpPr>
            <a:spLocks noGrp="1"/>
          </p:cNvSpPr>
          <p:nvPr>
            <p:ph idx="1"/>
          </p:nvPr>
        </p:nvSpPr>
        <p:spPr/>
        <p:txBody>
          <a:bodyPr/>
          <a:lstStyle/>
          <a:p>
            <a:pPr>
              <a:buClr>
                <a:schemeClr val="bg1"/>
              </a:buClr>
            </a:pPr>
            <a:r>
              <a:rPr lang="en-US" sz="3000" dirty="0" smtClean="0">
                <a:latin typeface="+mj-lt"/>
              </a:rPr>
              <a:t>Sheriff’s Office Bookkeeper reimbursed for fuel purchases instead of mileage</a:t>
            </a:r>
          </a:p>
          <a:p>
            <a:pPr>
              <a:spcBef>
                <a:spcPts val="1800"/>
              </a:spcBef>
              <a:buClr>
                <a:schemeClr val="bg1"/>
              </a:buClr>
            </a:pPr>
            <a:r>
              <a:rPr lang="en-US" sz="3000" dirty="0" smtClean="0">
                <a:latin typeface="+mj-lt"/>
              </a:rPr>
              <a:t>Employee reimbursed $124 for multiple trips to the bank in the same day</a:t>
            </a:r>
          </a:p>
          <a:p>
            <a:pPr>
              <a:spcBef>
                <a:spcPts val="1800"/>
              </a:spcBef>
              <a:buClr>
                <a:schemeClr val="bg1"/>
              </a:buClr>
            </a:pPr>
            <a:r>
              <a:rPr lang="en-US" sz="3000" dirty="0" smtClean="0">
                <a:latin typeface="+mj-lt"/>
              </a:rPr>
              <a:t>Travel expenses submitted without business purpose documentation attached</a:t>
            </a:r>
          </a:p>
          <a:p>
            <a:pPr>
              <a:buClr>
                <a:schemeClr val="bg1"/>
              </a:buClr>
            </a:pPr>
            <a:endParaRPr lang="en-US" sz="3000" dirty="0">
              <a:latin typeface="+mj-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Improper Disbursements</a:t>
            </a:r>
            <a:endParaRPr lang="en-US" b="1" dirty="0"/>
          </a:p>
        </p:txBody>
      </p:sp>
      <p:sp>
        <p:nvSpPr>
          <p:cNvPr id="3" name="Content Placeholder 2"/>
          <p:cNvSpPr>
            <a:spLocks noGrp="1"/>
          </p:cNvSpPr>
          <p:nvPr>
            <p:ph idx="1"/>
          </p:nvPr>
        </p:nvSpPr>
        <p:spPr/>
        <p:txBody>
          <a:bodyPr/>
          <a:lstStyle/>
          <a:p>
            <a:pPr>
              <a:buClr>
                <a:schemeClr val="bg1"/>
              </a:buClr>
            </a:pPr>
            <a:r>
              <a:rPr lang="en-US" sz="3000" dirty="0" smtClean="0">
                <a:latin typeface="+mj-lt"/>
              </a:rPr>
              <a:t>$1,902 paid to businesses and individuals without adequate documentation</a:t>
            </a:r>
          </a:p>
          <a:p>
            <a:pPr>
              <a:spcBef>
                <a:spcPts val="1800"/>
              </a:spcBef>
              <a:buClr>
                <a:schemeClr val="bg1"/>
              </a:buClr>
            </a:pPr>
            <a:r>
              <a:rPr lang="en-US" sz="3000" dirty="0" smtClean="0">
                <a:latin typeface="+mj-lt"/>
              </a:rPr>
              <a:t>$5,234 paid by Sheriff’s Office for personnel clothing not included on employees’ IRS Form W-2</a:t>
            </a:r>
          </a:p>
          <a:p>
            <a:pPr>
              <a:spcBef>
                <a:spcPts val="1800"/>
              </a:spcBef>
              <a:buClr>
                <a:schemeClr val="bg1"/>
              </a:buClr>
            </a:pPr>
            <a:r>
              <a:rPr lang="en-US" sz="3000" dirty="0" smtClean="0">
                <a:latin typeface="+mj-lt"/>
              </a:rPr>
              <a:t>Treasurer/Collector involved in purchasing process for Sheriff’s Office</a:t>
            </a:r>
          </a:p>
          <a:p>
            <a:pPr>
              <a:spcBef>
                <a:spcPts val="1800"/>
              </a:spcBef>
              <a:buClr>
                <a:schemeClr val="bg1"/>
              </a:buClr>
            </a:pPr>
            <a:r>
              <a:rPr lang="en-US" sz="3000" dirty="0" smtClean="0">
                <a:latin typeface="+mj-lt"/>
              </a:rPr>
              <a:t>$562 in overpayments to vendors</a:t>
            </a:r>
            <a:endParaRPr lang="en-US" sz="3000" dirty="0">
              <a:latin typeface="+mj-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Status</a:t>
            </a:r>
            <a:endParaRPr lang="en-US" b="1" dirty="0"/>
          </a:p>
        </p:txBody>
      </p:sp>
      <p:sp>
        <p:nvSpPr>
          <p:cNvPr id="3" name="Content Placeholder 2"/>
          <p:cNvSpPr>
            <a:spLocks noGrp="1"/>
          </p:cNvSpPr>
          <p:nvPr>
            <p:ph idx="1"/>
          </p:nvPr>
        </p:nvSpPr>
        <p:spPr>
          <a:xfrm>
            <a:off x="381000" y="1371600"/>
            <a:ext cx="8458200" cy="4525963"/>
          </a:xfrm>
        </p:spPr>
        <p:txBody>
          <a:bodyPr/>
          <a:lstStyle/>
          <a:p>
            <a:pPr marL="347663" indent="-347663">
              <a:buClr>
                <a:schemeClr val="bg1"/>
              </a:buClr>
              <a:buFont typeface="Wingdings" pitchFamily="2" charset="2"/>
              <a:buChar char="Ø"/>
            </a:pPr>
            <a:endParaRPr lang="en-US" sz="3000" dirty="0" smtClean="0">
              <a:latin typeface="+mj-lt"/>
            </a:endParaRPr>
          </a:p>
          <a:p>
            <a:pPr marL="347663" indent="-347663">
              <a:buClr>
                <a:schemeClr val="bg1"/>
              </a:buClr>
              <a:buFont typeface="Wingdings" pitchFamily="2" charset="2"/>
              <a:buChar char="Ø"/>
            </a:pPr>
            <a:endParaRPr lang="en-US" sz="1200" dirty="0" smtClean="0">
              <a:latin typeface="+mj-lt"/>
            </a:endParaRPr>
          </a:p>
          <a:p>
            <a:pPr marL="347663" indent="-347663">
              <a:buClr>
                <a:schemeClr val="bg1"/>
              </a:buClr>
              <a:buFont typeface="Wingdings" pitchFamily="2" charset="2"/>
              <a:buChar char="Ø"/>
            </a:pPr>
            <a:r>
              <a:rPr lang="en-US" sz="3000" dirty="0" smtClean="0">
                <a:latin typeface="+mj-lt"/>
              </a:rPr>
              <a:t>Referred to PA - 8</a:t>
            </a:r>
            <a:r>
              <a:rPr lang="en-US" sz="3000" baseline="30000" dirty="0" smtClean="0">
                <a:latin typeface="+mj-lt"/>
              </a:rPr>
              <a:t>th</a:t>
            </a:r>
            <a:r>
              <a:rPr lang="en-US" sz="3000" dirty="0" smtClean="0">
                <a:latin typeface="+mj-lt"/>
              </a:rPr>
              <a:t> South JD </a:t>
            </a:r>
          </a:p>
          <a:p>
            <a:pPr marL="623888" lvl="1" indent="-276225">
              <a:buClr>
                <a:schemeClr val="bg1"/>
              </a:buClr>
              <a:buFont typeface="Arial" pitchFamily="34" charset="0"/>
              <a:buChar char="•"/>
            </a:pPr>
            <a:r>
              <a:rPr lang="en-US" sz="3000" dirty="0" smtClean="0">
                <a:latin typeface="+mj-lt"/>
              </a:rPr>
              <a:t>Recused</a:t>
            </a:r>
          </a:p>
          <a:p>
            <a:pPr marL="623888" lvl="1" indent="-223838">
              <a:buClr>
                <a:schemeClr val="bg1"/>
              </a:buClr>
              <a:buNone/>
            </a:pPr>
            <a:endParaRPr lang="en-US" sz="1200" dirty="0" smtClean="0">
              <a:latin typeface="+mj-lt"/>
            </a:endParaRPr>
          </a:p>
          <a:p>
            <a:pPr marL="288925" indent="-288925">
              <a:buClr>
                <a:schemeClr val="bg1"/>
              </a:buClr>
              <a:buFont typeface="Wingdings" pitchFamily="2" charset="2"/>
              <a:buChar char="Ø"/>
            </a:pPr>
            <a:r>
              <a:rPr lang="en-US" sz="3000" dirty="0" smtClean="0">
                <a:latin typeface="+mj-lt"/>
              </a:rPr>
              <a:t>Special Appointed Prosecutor – PA 13</a:t>
            </a:r>
            <a:r>
              <a:rPr lang="en-US" sz="3000" baseline="30000" dirty="0" smtClean="0">
                <a:latin typeface="+mj-lt"/>
              </a:rPr>
              <a:t>th</a:t>
            </a:r>
            <a:r>
              <a:rPr lang="en-US" sz="3000" dirty="0" smtClean="0">
                <a:latin typeface="+mj-lt"/>
              </a:rPr>
              <a:t> JD </a:t>
            </a:r>
          </a:p>
          <a:p>
            <a:pPr marL="623888" lvl="1" indent="-276225">
              <a:buClr>
                <a:schemeClr val="bg1"/>
              </a:buClr>
            </a:pPr>
            <a:r>
              <a:rPr lang="en-US" sz="3000" dirty="0" smtClean="0">
                <a:latin typeface="+mj-lt"/>
                <a:ea typeface="+mn-ea"/>
                <a:cs typeface="+mn-cs"/>
              </a:rPr>
              <a:t>Referred to FBI</a:t>
            </a:r>
          </a:p>
          <a:p>
            <a:pPr marL="223838" indent="-223838">
              <a:buClr>
                <a:schemeClr val="bg1"/>
              </a:buClr>
              <a:buNone/>
            </a:pPr>
            <a:endParaRPr lang="en-US" sz="1200" dirty="0" smtClean="0">
              <a:latin typeface="+mj-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587375"/>
            <a:ext cx="7772400" cy="1470025"/>
          </a:xfrm>
        </p:spPr>
        <p:txBody>
          <a:bodyPr>
            <a:normAutofit fontScale="90000"/>
          </a:bodyPr>
          <a:lstStyle/>
          <a:p>
            <a:r>
              <a:rPr lang="en-US" dirty="0" smtClean="0">
                <a:latin typeface="Arial" pitchFamily="34" charset="0"/>
                <a:cs typeface="Arial" pitchFamily="34" charset="0"/>
              </a:rPr>
              <a:t>Questions</a:t>
            </a:r>
            <a:br>
              <a:rPr lang="en-US" dirty="0" smtClean="0">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endParaRPr lang="en-US" dirty="0">
              <a:latin typeface="Arial" pitchFamily="34" charset="0"/>
              <a:cs typeface="Arial" pitchFamily="34" charset="0"/>
            </a:endParaRPr>
          </a:p>
        </p:txBody>
      </p:sp>
      <p:pic>
        <p:nvPicPr>
          <p:cNvPr id="5" name="Picture 4" descr="stickman.jpg"/>
          <p:cNvPicPr>
            <a:picLocks noChangeAspect="1"/>
          </p:cNvPicPr>
          <p:nvPr/>
        </p:nvPicPr>
        <p:blipFill>
          <a:blip r:embed="rId3" cstate="print"/>
          <a:stretch>
            <a:fillRect/>
          </a:stretch>
        </p:blipFill>
        <p:spPr>
          <a:xfrm>
            <a:off x="3733800" y="3276600"/>
            <a:ext cx="1647825" cy="2814485"/>
          </a:xfrm>
          <a:prstGeom prst="rect">
            <a:avLst/>
          </a:prstGeom>
        </p:spPr>
      </p:pic>
      <p:pic>
        <p:nvPicPr>
          <p:cNvPr id="6" name="Picture 5" descr="imagesCAW381RK.jpg"/>
          <p:cNvPicPr>
            <a:picLocks noChangeAspect="1"/>
          </p:cNvPicPr>
          <p:nvPr/>
        </p:nvPicPr>
        <p:blipFill>
          <a:blip r:embed="rId4" cstate="print"/>
          <a:srcRect b="18182"/>
          <a:stretch>
            <a:fillRect/>
          </a:stretch>
        </p:blipFill>
        <p:spPr>
          <a:xfrm>
            <a:off x="4114800" y="2438400"/>
            <a:ext cx="838200" cy="685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Act 318 – to allow school districts that have been consolidated to sell, preserve, lease, or donate real property that is no longer utilized by the school districts.  May donate real property to a city or county for limited purposes.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Acts</a:t>
            </a:r>
            <a:endParaRPr lang="en-US" dirty="0"/>
          </a:p>
        </p:txBody>
      </p:sp>
      <p:sp>
        <p:nvSpPr>
          <p:cNvPr id="3" name="Content Placeholder 2"/>
          <p:cNvSpPr>
            <a:spLocks noGrp="1"/>
          </p:cNvSpPr>
          <p:nvPr>
            <p:ph idx="1"/>
          </p:nvPr>
        </p:nvSpPr>
        <p:spPr/>
        <p:txBody>
          <a:bodyPr/>
          <a:lstStyle/>
          <a:p>
            <a:pPr algn="just"/>
            <a:r>
              <a:rPr lang="en-US" dirty="0" smtClean="0"/>
              <a:t>Act 405 – to amend the law concerning certain county and municipal public finance matters.  Deletes the requirement for security for investment of public funds; defines the form of deposits that require security; and </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1944</TotalTime>
  <Words>1847</Words>
  <Application>Microsoft Office PowerPoint</Application>
  <PresentationFormat>On-screen Show (4:3)</PresentationFormat>
  <Paragraphs>439</Paragraphs>
  <Slides>76</Slides>
  <Notes>69</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Default Design</vt:lpstr>
      <vt:lpstr>2013 Acts</vt:lpstr>
      <vt:lpstr>2013 Acts</vt:lpstr>
      <vt:lpstr>  2013 Acts</vt:lpstr>
      <vt:lpstr> 2013 Acts</vt:lpstr>
      <vt:lpstr> 2013 Acts</vt:lpstr>
      <vt:lpstr>2013 Acts</vt:lpstr>
      <vt:lpstr>2013 Acts</vt:lpstr>
      <vt:lpstr>2013 Acts</vt:lpstr>
      <vt:lpstr>2013 Acts</vt:lpstr>
      <vt:lpstr>2013 Acts</vt:lpstr>
      <vt:lpstr>2013 Acts</vt:lpstr>
      <vt:lpstr>2013 Acts</vt:lpstr>
      <vt:lpstr>2013 Acts</vt:lpstr>
      <vt:lpstr>2013 Acts</vt:lpstr>
      <vt:lpstr>2013 Acts</vt:lpstr>
      <vt:lpstr>2013 Acts</vt:lpstr>
      <vt:lpstr>2013 Acts</vt:lpstr>
      <vt:lpstr>2013 Acts</vt:lpstr>
      <vt:lpstr>2013 Acts</vt:lpstr>
      <vt:lpstr>2013 Acts</vt:lpstr>
      <vt:lpstr>Ethics, Unauthorized Disbursements, and Unaccounted for Funds</vt:lpstr>
      <vt:lpstr>Slide 22</vt:lpstr>
      <vt:lpstr>City of Parkin  </vt:lpstr>
      <vt:lpstr>Misappropriation of Court Funds January 1, 2009 ~ October 19, 2011</vt:lpstr>
      <vt:lpstr>How Was This Discovered?</vt:lpstr>
      <vt:lpstr>What Did We Do?</vt:lpstr>
      <vt:lpstr>What Did We Find?</vt:lpstr>
      <vt:lpstr>Example of Money Order Deposited Not Receipted</vt:lpstr>
      <vt:lpstr>What Did We Find? Altered Court Docket</vt:lpstr>
      <vt:lpstr>Example of Money Order Deposited Not Receipted</vt:lpstr>
      <vt:lpstr>What Did We Find? Altered Ticket</vt:lpstr>
      <vt:lpstr>Status</vt:lpstr>
      <vt:lpstr> City of Forrest City – 2010 </vt:lpstr>
      <vt:lpstr>City of Forrest City – 2010</vt:lpstr>
      <vt:lpstr> City of West Memphis – 2011 </vt:lpstr>
      <vt:lpstr> City of Crawfordsville – 2011 </vt:lpstr>
      <vt:lpstr> Town of Weldon – 2012     Pop. 75 </vt:lpstr>
      <vt:lpstr>Slide 38</vt:lpstr>
      <vt:lpstr>Internal Control  Over Financial Reporting</vt:lpstr>
      <vt:lpstr>What Tipped Us Off Payroll Test-Altered Paycheck Stub</vt:lpstr>
      <vt:lpstr> County Clerk’s Altered Paycheck Stub</vt:lpstr>
      <vt:lpstr>What We Did Compared Payroll Journal to W-2s</vt:lpstr>
      <vt:lpstr>What We Found Incorrect Form W-2s </vt:lpstr>
      <vt:lpstr>What We Did Compared Payroll Journal to W-2s For All Employees</vt:lpstr>
      <vt:lpstr>What We Found Incorrect Form W-2s </vt:lpstr>
      <vt:lpstr>Summary Federal and State  Payroll Tax Withholdings</vt:lpstr>
      <vt:lpstr>Internal Control  Over Financial Reporting</vt:lpstr>
      <vt:lpstr>Improper Disbursements</vt:lpstr>
      <vt:lpstr>Wal-Mart Invoice Paid by County</vt:lpstr>
      <vt:lpstr>Kroger Invoice Paid by County</vt:lpstr>
      <vt:lpstr>Claim Approval by County Judge</vt:lpstr>
      <vt:lpstr>Status</vt:lpstr>
      <vt:lpstr> Clay County Corning Branch Library </vt:lpstr>
      <vt:lpstr>Unauthorized Disbursements January 1, 2008 ~ December 31, 2010</vt:lpstr>
      <vt:lpstr>Improper Transactions</vt:lpstr>
      <vt:lpstr>Bank Deposit</vt:lpstr>
      <vt:lpstr>Improper Transactions</vt:lpstr>
      <vt:lpstr>Endorsements</vt:lpstr>
      <vt:lpstr>Documentation for Check</vt:lpstr>
      <vt:lpstr>Fictitious Reimbursements</vt:lpstr>
      <vt:lpstr>Improper Transactions</vt:lpstr>
      <vt:lpstr>Status</vt:lpstr>
      <vt:lpstr>Slide 63</vt:lpstr>
      <vt:lpstr>Internal Control  Over Financial Reporting</vt:lpstr>
      <vt:lpstr>What We Found: Cash Shortages</vt:lpstr>
      <vt:lpstr>What We Found: Checks Substituted for Cash</vt:lpstr>
      <vt:lpstr>What We Found: Delinquent Tax List</vt:lpstr>
      <vt:lpstr>What We Found: Altered Deposit Slips</vt:lpstr>
      <vt:lpstr>Why the Shortage Was Not Detected</vt:lpstr>
      <vt:lpstr>Summary: Treasurer/Collector</vt:lpstr>
      <vt:lpstr>Internal Control  Over Financial Reporting</vt:lpstr>
      <vt:lpstr>Unauthorized Disbursements</vt:lpstr>
      <vt:lpstr>Other Travel Issues</vt:lpstr>
      <vt:lpstr>Other Improper Disbursements</vt:lpstr>
      <vt:lpstr>Status</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Institutions</dc:title>
  <dc:creator>Larry Hunter</dc:creator>
  <cp:lastModifiedBy>Windows User</cp:lastModifiedBy>
  <cp:revision>215</cp:revision>
  <dcterms:created xsi:type="dcterms:W3CDTF">2009-11-02T19:24:19Z</dcterms:created>
  <dcterms:modified xsi:type="dcterms:W3CDTF">2013-06-27T13:16:38Z</dcterms:modified>
</cp:coreProperties>
</file>