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2AEDCC-8BF0-4918-BBF0-5AEE96FB3FB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AEDCC-8BF0-4918-BBF0-5AEE96FB3FB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AEDCC-8BF0-4918-BBF0-5AEE96FB3FB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A2AEDCC-8BF0-4918-BBF0-5AEE96FB3FB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AEDCC-8BF0-4918-BBF0-5AEE96FB3FB4}" type="datetimeFigureOut">
              <a:rPr lang="en-US" smtClean="0"/>
              <a:t>7/5/2013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AEDCC-8BF0-4918-BBF0-5AEE96FB3FB4}" type="datetimeFigureOut">
              <a:rPr lang="en-US" smtClean="0"/>
              <a:t>7/5/2013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2AEDCC-8BF0-4918-BBF0-5AEE96FB3FB4}" type="datetimeFigureOut">
              <a:rPr lang="en-US" smtClean="0"/>
              <a:t>7/5/2013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AEDCC-8BF0-4918-BBF0-5AEE96FB3FB4}" type="datetimeFigureOut">
              <a:rPr lang="en-US" smtClean="0"/>
              <a:t>7/5/2013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AEDCC-8BF0-4918-BBF0-5AEE96FB3FB4}" type="datetimeFigureOut">
              <a:rPr lang="en-US" smtClean="0"/>
              <a:t>7/5/2013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AEDCC-8BF0-4918-BBF0-5AEE96FB3FB4}" type="datetimeFigureOut">
              <a:rPr lang="en-US" smtClean="0"/>
              <a:t>7/5/2013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3AFDA-8B06-47F8-9452-E2F700AC74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AEDCC-8BF0-4918-BBF0-5AEE96FB3FB4}" type="datetimeFigureOut">
              <a:rPr lang="en-US" smtClean="0"/>
              <a:t>7/5/2013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3AFDA-8B06-47F8-9452-E2F700AC7428}"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A2AEDCC-8BF0-4918-BBF0-5AEE96FB3FB4}" type="datetimeFigureOut">
              <a:rPr lang="en-US" smtClean="0"/>
              <a:t>7/5/2013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383AFDA-8B06-47F8-9452-E2F700AC7428}"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AML Accounting Handbook Take Force Update 2013</a:t>
            </a:r>
            <a:endParaRPr lang="en-US" dirty="0"/>
          </a:p>
        </p:txBody>
      </p:sp>
      <p:sp>
        <p:nvSpPr>
          <p:cNvPr id="3" name="Subtitle 2"/>
          <p:cNvSpPr>
            <a:spLocks noGrp="1"/>
          </p:cNvSpPr>
          <p:nvPr>
            <p:ph type="subTitle" idx="1"/>
          </p:nvPr>
        </p:nvSpPr>
        <p:spPr/>
        <p:txBody>
          <a:bodyPr/>
          <a:lstStyle/>
          <a:p>
            <a:r>
              <a:rPr lang="en-US" dirty="0" smtClean="0"/>
              <a:t>13 people on the Task Force, 50 pages later….</a:t>
            </a:r>
            <a:r>
              <a:rPr lang="en-US" dirty="0" smtClean="0">
                <a:sym typeface="Wingdings" pitchFamily="2" charset="2"/>
              </a:rPr>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1299"/>
            <a:ext cx="8839200" cy="153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044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items in the Manual</a:t>
            </a:r>
            <a:endParaRPr lang="en-US" dirty="0"/>
          </a:p>
        </p:txBody>
      </p:sp>
      <p:sp>
        <p:nvSpPr>
          <p:cNvPr id="3" name="Content Placeholder 2"/>
          <p:cNvSpPr>
            <a:spLocks noGrp="1"/>
          </p:cNvSpPr>
          <p:nvPr>
            <p:ph idx="1"/>
          </p:nvPr>
        </p:nvSpPr>
        <p:spPr/>
        <p:txBody>
          <a:bodyPr/>
          <a:lstStyle/>
          <a:p>
            <a:r>
              <a:rPr lang="en-US" dirty="0" smtClean="0"/>
              <a:t>Glossary of Terms</a:t>
            </a:r>
          </a:p>
          <a:p>
            <a:r>
              <a:rPr lang="en-US" dirty="0" smtClean="0"/>
              <a:t>Resource List</a:t>
            </a:r>
          </a:p>
          <a:p>
            <a:r>
              <a:rPr lang="en-US" dirty="0" smtClean="0"/>
              <a:t>Sample Municipal Calendar of Events/Deadlines</a:t>
            </a:r>
          </a:p>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4384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207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Lastly Appendices</a:t>
            </a:r>
            <a:endParaRPr lang="en-US" dirty="0"/>
          </a:p>
        </p:txBody>
      </p:sp>
      <p:sp>
        <p:nvSpPr>
          <p:cNvPr id="3" name="Content Placeholder 2"/>
          <p:cNvSpPr>
            <a:spLocks noGrp="1"/>
          </p:cNvSpPr>
          <p:nvPr>
            <p:ph idx="1"/>
          </p:nvPr>
        </p:nvSpPr>
        <p:spPr>
          <a:xfrm>
            <a:off x="1009443" y="1807361"/>
            <a:ext cx="4490605" cy="4051437"/>
          </a:xfrm>
        </p:spPr>
        <p:txBody>
          <a:bodyPr/>
          <a:lstStyle/>
          <a:p>
            <a:r>
              <a:rPr lang="en-US" dirty="0" smtClean="0"/>
              <a:t>Sample Cash Receipts and Disbursements Journals</a:t>
            </a:r>
          </a:p>
          <a:p>
            <a:r>
              <a:rPr lang="en-US" dirty="0" smtClean="0"/>
              <a:t>Sample Chart of Accounts</a:t>
            </a:r>
          </a:p>
          <a:p>
            <a:r>
              <a:rPr lang="en-US" dirty="0" smtClean="0"/>
              <a:t>Sample Fixed Asset Listing</a:t>
            </a:r>
          </a:p>
          <a:p>
            <a:r>
              <a:rPr lang="en-US" dirty="0" smtClean="0"/>
              <a:t>Sample Due Diligence Letter on Outstanding Checks</a:t>
            </a:r>
          </a:p>
          <a:p>
            <a:r>
              <a:rPr lang="en-US" dirty="0" smtClean="0"/>
              <a:t>Sample Annual Revenue Bond Report</a:t>
            </a:r>
          </a:p>
          <a:p>
            <a:r>
              <a:rPr lang="en-US" dirty="0" smtClean="0"/>
              <a:t>Town and Country Article on Securing Bank Deposits</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838200"/>
            <a:ext cx="2822524" cy="284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555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Any Questions?   </a:t>
            </a:r>
            <a:r>
              <a:rPr lang="en-US" smtClean="0"/>
              <a:t>???</a:t>
            </a:r>
            <a:endParaRPr lang="en-US" dirty="0"/>
          </a:p>
        </p:txBody>
      </p:sp>
      <p:pic>
        <p:nvPicPr>
          <p:cNvPr id="11266" name="Picture 2" descr="C:\Users\chs062\AppData\Local\Microsoft\Windows\Temporary Internet Files\Content.IE5\200K8BUN\MP90039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8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1"/>
            <a:ext cx="7125113" cy="609600"/>
          </a:xfrm>
        </p:spPr>
        <p:txBody>
          <a:bodyPr/>
          <a:lstStyle/>
          <a:p>
            <a:r>
              <a:rPr lang="en-US" dirty="0" smtClean="0"/>
              <a:t>Take Force Members</a:t>
            </a:r>
            <a:endParaRPr lang="en-US" dirty="0"/>
          </a:p>
        </p:txBody>
      </p:sp>
      <p:sp>
        <p:nvSpPr>
          <p:cNvPr id="3" name="Content Placeholder 2"/>
          <p:cNvSpPr>
            <a:spLocks noGrp="1"/>
          </p:cNvSpPr>
          <p:nvPr>
            <p:ph idx="1"/>
          </p:nvPr>
        </p:nvSpPr>
        <p:spPr>
          <a:xfrm>
            <a:off x="228600" y="838200"/>
            <a:ext cx="8610599" cy="5867399"/>
          </a:xfrm>
        </p:spPr>
        <p:txBody>
          <a:bodyPr>
            <a:normAutofit/>
          </a:bodyPr>
          <a:lstStyle/>
          <a:p>
            <a:pPr marL="0" indent="0">
              <a:buNone/>
            </a:pPr>
            <a:endParaRPr lang="en-US" dirty="0"/>
          </a:p>
          <a:p>
            <a:r>
              <a:rPr lang="en-US" dirty="0"/>
              <a:t>Jane W. Jackson, Chair		Finance Officer, City of </a:t>
            </a:r>
            <a:r>
              <a:rPr lang="en-US" dirty="0" smtClean="0"/>
              <a:t>Stuttgart</a:t>
            </a:r>
            <a:endParaRPr lang="en-US" dirty="0"/>
          </a:p>
          <a:p>
            <a:r>
              <a:rPr lang="en-US" dirty="0"/>
              <a:t>Tracy Sewell, Secretary		Business Director, City of </a:t>
            </a:r>
            <a:r>
              <a:rPr lang="en-US" dirty="0" smtClean="0"/>
              <a:t>Gravette</a:t>
            </a:r>
            <a:endParaRPr lang="en-US" dirty="0"/>
          </a:p>
          <a:p>
            <a:r>
              <a:rPr lang="en-US" dirty="0"/>
              <a:t>Joy Black, CPA	</a:t>
            </a:r>
            <a:r>
              <a:rPr lang="en-US" dirty="0" smtClean="0"/>
              <a:t>Accounting </a:t>
            </a:r>
            <a:r>
              <a:rPr lang="en-US" dirty="0"/>
              <a:t>/</a:t>
            </a:r>
            <a:r>
              <a:rPr lang="en-US" dirty="0" smtClean="0"/>
              <a:t>Purchasing </a:t>
            </a:r>
            <a:r>
              <a:rPr lang="en-US" dirty="0"/>
              <a:t>Manager, City of Hot </a:t>
            </a:r>
            <a:r>
              <a:rPr lang="en-US" dirty="0" smtClean="0"/>
              <a:t>Springs</a:t>
            </a:r>
            <a:endParaRPr lang="en-US" dirty="0"/>
          </a:p>
          <a:p>
            <a:r>
              <a:rPr lang="en-US" dirty="0"/>
              <a:t>Barbara </a:t>
            </a:r>
            <a:r>
              <a:rPr lang="en-US" dirty="0" err="1"/>
              <a:t>Blackard</a:t>
            </a:r>
            <a:r>
              <a:rPr lang="en-US" dirty="0"/>
              <a:t>			Clerk/Treasurer, City of </a:t>
            </a:r>
            <a:r>
              <a:rPr lang="en-US" dirty="0" smtClean="0"/>
              <a:t>Clarksville</a:t>
            </a:r>
            <a:endParaRPr lang="en-US" dirty="0"/>
          </a:p>
          <a:p>
            <a:r>
              <a:rPr lang="en-US" dirty="0"/>
              <a:t>Katy Carnes				Finance Manager, City of </a:t>
            </a:r>
            <a:r>
              <a:rPr lang="en-US" dirty="0" smtClean="0"/>
              <a:t>Bryant</a:t>
            </a:r>
            <a:endParaRPr lang="en-US" dirty="0"/>
          </a:p>
          <a:p>
            <a:r>
              <a:rPr lang="en-US" dirty="0"/>
              <a:t>Cindy </a:t>
            </a:r>
            <a:r>
              <a:rPr lang="en-US" dirty="0" err="1"/>
              <a:t>Frizzell</a:t>
            </a:r>
            <a:r>
              <a:rPr lang="en-US" dirty="0"/>
              <a:t>                           </a:t>
            </a:r>
            <a:r>
              <a:rPr lang="en-US" dirty="0" smtClean="0"/>
              <a:t>Controller</a:t>
            </a:r>
            <a:r>
              <a:rPr lang="en-US" dirty="0"/>
              <a:t>, Arkansas Municipal </a:t>
            </a:r>
            <a:r>
              <a:rPr lang="en-US" dirty="0" smtClean="0"/>
              <a:t>League</a:t>
            </a:r>
            <a:endParaRPr lang="en-US" dirty="0"/>
          </a:p>
          <a:p>
            <a:r>
              <a:rPr lang="en-US" dirty="0"/>
              <a:t>Tim Jones		</a:t>
            </a:r>
            <a:r>
              <a:rPr lang="en-US" dirty="0" smtClean="0"/>
              <a:t>Audit </a:t>
            </a:r>
            <a:r>
              <a:rPr lang="en-US" dirty="0"/>
              <a:t>Manager, Arkansas Division of Legislative </a:t>
            </a:r>
            <a:r>
              <a:rPr lang="en-US" dirty="0" smtClean="0"/>
              <a:t>Audit</a:t>
            </a:r>
            <a:endParaRPr lang="en-US" dirty="0"/>
          </a:p>
          <a:p>
            <a:r>
              <a:rPr lang="en-US" dirty="0"/>
              <a:t>Lori Leonard				Assistant Business Director, City of </a:t>
            </a:r>
            <a:r>
              <a:rPr lang="en-US" dirty="0" smtClean="0"/>
              <a:t>Gravette</a:t>
            </a:r>
            <a:endParaRPr lang="en-US" dirty="0"/>
          </a:p>
          <a:p>
            <a:r>
              <a:rPr lang="en-US" dirty="0"/>
              <a:t>Tasha Thompson			Finance Director, City of </a:t>
            </a:r>
            <a:r>
              <a:rPr lang="en-US" dirty="0" smtClean="0"/>
              <a:t>Maumelle</a:t>
            </a:r>
            <a:endParaRPr lang="en-US" dirty="0"/>
          </a:p>
          <a:p>
            <a:r>
              <a:rPr lang="en-US" dirty="0"/>
              <a:t>Lori Sander			</a:t>
            </a:r>
            <a:r>
              <a:rPr lang="en-US" dirty="0" smtClean="0"/>
              <a:t>Operations </a:t>
            </a:r>
            <a:r>
              <a:rPr lang="en-US" dirty="0"/>
              <a:t>Manager, Arkansas Municipal </a:t>
            </a:r>
            <a:r>
              <a:rPr lang="en-US" dirty="0" smtClean="0"/>
              <a:t>League</a:t>
            </a:r>
            <a:endParaRPr lang="en-US" dirty="0"/>
          </a:p>
          <a:p>
            <a:r>
              <a:rPr lang="en-US" dirty="0"/>
              <a:t>Cindy West, CPA			Finance Director, City of </a:t>
            </a:r>
            <a:r>
              <a:rPr lang="en-US" dirty="0" smtClean="0"/>
              <a:t>Bryant</a:t>
            </a:r>
            <a:endParaRPr lang="en-US" dirty="0"/>
          </a:p>
          <a:p>
            <a:r>
              <a:rPr lang="en-US" dirty="0"/>
              <a:t>Anita Worley				Accountant, City of Little </a:t>
            </a:r>
            <a:r>
              <a:rPr lang="en-US" dirty="0" smtClean="0"/>
              <a:t>Rock</a:t>
            </a:r>
            <a:endParaRPr lang="en-US" dirty="0"/>
          </a:p>
          <a:p>
            <a:r>
              <a:rPr lang="en-US" dirty="0"/>
              <a:t>Paul Young				Finance Director, Arkansas Municipal </a:t>
            </a:r>
            <a:r>
              <a:rPr lang="en-US" dirty="0" smtClean="0"/>
              <a:t>League</a:t>
            </a:r>
            <a:r>
              <a:rPr lang="en-US" b="1" dirty="0"/>
              <a:t> </a:t>
            </a:r>
            <a:endParaRPr lang="en-US" dirty="0"/>
          </a:p>
          <a:p>
            <a:endParaRPr lang="en-US" dirty="0"/>
          </a:p>
        </p:txBody>
      </p:sp>
    </p:spTree>
    <p:extLst>
      <p:ext uri="{BB962C8B-B14F-4D97-AF65-F5344CB8AC3E}">
        <p14:creationId xmlns:p14="http://schemas.microsoft.com/office/powerpoint/2010/main" val="3935292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Basics</a:t>
            </a:r>
            <a:endParaRPr lang="en-US" dirty="0"/>
          </a:p>
        </p:txBody>
      </p:sp>
      <p:sp>
        <p:nvSpPr>
          <p:cNvPr id="3" name="Content Placeholder 2"/>
          <p:cNvSpPr>
            <a:spLocks noGrp="1"/>
          </p:cNvSpPr>
          <p:nvPr>
            <p:ph idx="1"/>
          </p:nvPr>
        </p:nvSpPr>
        <p:spPr/>
        <p:txBody>
          <a:bodyPr/>
          <a:lstStyle/>
          <a:p>
            <a:r>
              <a:rPr lang="en-US" dirty="0" smtClean="0"/>
              <a:t>Source Documents, Journal Entries, General Ledger, Trial Balances, then Fund Statements</a:t>
            </a:r>
          </a:p>
          <a:p>
            <a:r>
              <a:rPr lang="en-US" dirty="0" smtClean="0"/>
              <a:t>Assets, Liabilities, Revenues, Expenses, Fund Balance and G54</a:t>
            </a:r>
          </a:p>
          <a:p>
            <a:r>
              <a:rPr lang="en-US" dirty="0" smtClean="0"/>
              <a:t>Difference Types of Funds – </a:t>
            </a:r>
            <a:r>
              <a:rPr lang="en-US" dirty="0" err="1" smtClean="0"/>
              <a:t>ie</a:t>
            </a:r>
            <a:r>
              <a:rPr lang="en-US" dirty="0" smtClean="0"/>
              <a:t>. Agency, Special Revenue</a:t>
            </a:r>
          </a:p>
          <a:p>
            <a:r>
              <a:rPr lang="en-US" dirty="0" smtClean="0"/>
              <a:t>Cash </a:t>
            </a:r>
          </a:p>
          <a:p>
            <a:r>
              <a:rPr lang="en-US" dirty="0" smtClean="0"/>
              <a:t>Municipal Water and Sewer State Statutes</a:t>
            </a:r>
          </a:p>
          <a:p>
            <a:r>
              <a:rPr lang="en-US" dirty="0" smtClean="0"/>
              <a:t>Self Insured Fidelity Bond Program</a:t>
            </a:r>
          </a:p>
          <a:p>
            <a:r>
              <a:rPr lang="en-US" dirty="0" smtClean="0"/>
              <a:t>Chart of Accounts</a:t>
            </a:r>
          </a:p>
          <a:p>
            <a:r>
              <a:rPr lang="en-US" dirty="0" smtClean="0"/>
              <a:t>Budgeting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307385"/>
            <a:ext cx="1838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45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(New Section in the handbook)</a:t>
            </a:r>
            <a:endParaRPr lang="en-US" dirty="0"/>
          </a:p>
        </p:txBody>
      </p:sp>
      <p:sp>
        <p:nvSpPr>
          <p:cNvPr id="3" name="Content Placeholder 2"/>
          <p:cNvSpPr>
            <a:spLocks noGrp="1"/>
          </p:cNvSpPr>
          <p:nvPr>
            <p:ph idx="1"/>
          </p:nvPr>
        </p:nvSpPr>
        <p:spPr/>
        <p:txBody>
          <a:bodyPr/>
          <a:lstStyle/>
          <a:p>
            <a:r>
              <a:rPr lang="en-US" dirty="0" smtClean="0"/>
              <a:t>Need an Official Policy </a:t>
            </a:r>
          </a:p>
          <a:p>
            <a:r>
              <a:rPr lang="en-US" dirty="0" smtClean="0"/>
              <a:t>Advertising</a:t>
            </a:r>
          </a:p>
          <a:p>
            <a:r>
              <a:rPr lang="en-US" dirty="0" smtClean="0"/>
              <a:t>W9’s</a:t>
            </a:r>
          </a:p>
          <a:p>
            <a:r>
              <a:rPr lang="en-US" dirty="0" smtClean="0"/>
              <a:t>1099’s</a:t>
            </a:r>
          </a:p>
          <a:p>
            <a:r>
              <a:rPr lang="en-US" dirty="0" smtClean="0"/>
              <a:t>Federal, state, vs. local considerations</a:t>
            </a:r>
          </a:p>
          <a:p>
            <a:r>
              <a:rPr lang="en-US" dirty="0" smtClean="0"/>
              <a:t>Grant considerations and then grants </a:t>
            </a:r>
            <a:r>
              <a:rPr lang="en-US" dirty="0" err="1" smtClean="0"/>
              <a:t>con’t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22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 - second new section added</a:t>
            </a:r>
            <a:endParaRPr lang="en-US" dirty="0"/>
          </a:p>
        </p:txBody>
      </p:sp>
      <p:sp>
        <p:nvSpPr>
          <p:cNvPr id="3" name="Content Placeholder 2"/>
          <p:cNvSpPr>
            <a:spLocks noGrp="1"/>
          </p:cNvSpPr>
          <p:nvPr>
            <p:ph idx="1"/>
          </p:nvPr>
        </p:nvSpPr>
        <p:spPr/>
        <p:txBody>
          <a:bodyPr/>
          <a:lstStyle/>
          <a:p>
            <a:r>
              <a:rPr lang="en-US" dirty="0" smtClean="0"/>
              <a:t>Get in early on the process – new bank accounts, admin costs, time limits, Fixed Assets, </a:t>
            </a:r>
          </a:p>
          <a:p>
            <a:r>
              <a:rPr lang="en-US" dirty="0" smtClean="0"/>
              <a:t>Over $500,000 possibly $750,000 OMB Cir A-133 </a:t>
            </a:r>
          </a:p>
          <a:p>
            <a:r>
              <a:rPr lang="en-US" dirty="0" smtClean="0"/>
              <a:t>CFDA #’s (Catalogue of Federal Domestic Assistance)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768350"/>
            <a:ext cx="12573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749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a:t>
            </a:r>
            <a:endParaRPr lang="en-US" dirty="0"/>
          </a:p>
        </p:txBody>
      </p:sp>
      <p:sp>
        <p:nvSpPr>
          <p:cNvPr id="3" name="Content Placeholder 2"/>
          <p:cNvSpPr>
            <a:spLocks noGrp="1"/>
          </p:cNvSpPr>
          <p:nvPr>
            <p:ph idx="1"/>
          </p:nvPr>
        </p:nvSpPr>
        <p:spPr/>
        <p:txBody>
          <a:bodyPr/>
          <a:lstStyle/>
          <a:p>
            <a:r>
              <a:rPr lang="en-US" dirty="0" smtClean="0"/>
              <a:t>State and Federal Requirements </a:t>
            </a:r>
          </a:p>
          <a:p>
            <a:r>
              <a:rPr lang="en-US" dirty="0" smtClean="0"/>
              <a:t>SS, Withholding, Unemployment</a:t>
            </a:r>
          </a:p>
          <a:p>
            <a:r>
              <a:rPr lang="en-US" dirty="0" smtClean="0"/>
              <a:t>Deductions</a:t>
            </a:r>
          </a:p>
          <a:p>
            <a:r>
              <a:rPr lang="en-US" dirty="0" smtClean="0"/>
              <a:t>Payment Methods</a:t>
            </a:r>
          </a:p>
          <a:p>
            <a:r>
              <a:rPr lang="en-US" dirty="0" smtClean="0"/>
              <a:t>New hires and terminations </a:t>
            </a:r>
          </a:p>
          <a:p>
            <a:r>
              <a:rPr lang="en-US" dirty="0" smtClean="0"/>
              <a:t>Forms</a:t>
            </a:r>
          </a:p>
          <a:p>
            <a:r>
              <a:rPr lang="en-US" dirty="0" smtClean="0"/>
              <a:t>Common Errors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270151" cy="391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01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Record Keeping</a:t>
            </a:r>
            <a:endParaRPr lang="en-US" dirty="0"/>
          </a:p>
        </p:txBody>
      </p:sp>
      <p:sp>
        <p:nvSpPr>
          <p:cNvPr id="3" name="Content Placeholder 2"/>
          <p:cNvSpPr>
            <a:spLocks noGrp="1"/>
          </p:cNvSpPr>
          <p:nvPr>
            <p:ph idx="1"/>
          </p:nvPr>
        </p:nvSpPr>
        <p:spPr/>
        <p:txBody>
          <a:bodyPr/>
          <a:lstStyle/>
          <a:p>
            <a:r>
              <a:rPr lang="en-US" dirty="0" smtClean="0"/>
              <a:t>AML website – sample schedule of record retention</a:t>
            </a:r>
          </a:p>
          <a:p>
            <a:r>
              <a:rPr lang="en-US" dirty="0" smtClean="0"/>
              <a:t>Keeping by fund/group – Water, Wastewater, Sanitation, Court, Fines, Police, Payroll, Fixed Assets</a:t>
            </a:r>
          </a:p>
          <a:p>
            <a:r>
              <a:rPr lang="en-US" dirty="0" smtClean="0"/>
              <a:t>Affidavit to Destroy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047466"/>
            <a:ext cx="310171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507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Unclaimed Property</a:t>
            </a:r>
            <a:endParaRPr lang="en-US" dirty="0"/>
          </a:p>
        </p:txBody>
      </p:sp>
      <p:sp>
        <p:nvSpPr>
          <p:cNvPr id="3" name="Content Placeholder 2"/>
          <p:cNvSpPr>
            <a:spLocks noGrp="1"/>
          </p:cNvSpPr>
          <p:nvPr>
            <p:ph idx="1"/>
          </p:nvPr>
        </p:nvSpPr>
        <p:spPr/>
        <p:txBody>
          <a:bodyPr/>
          <a:lstStyle/>
          <a:p>
            <a:r>
              <a:rPr lang="en-US" dirty="0" smtClean="0"/>
              <a:t>Due to the State of AR by </a:t>
            </a:r>
            <a:r>
              <a:rPr lang="en-US" dirty="0"/>
              <a:t>October 31 of every year.  </a:t>
            </a:r>
            <a:endParaRPr lang="en-US" dirty="0" smtClean="0"/>
          </a:p>
          <a:p>
            <a:r>
              <a:rPr lang="en-US" dirty="0" smtClean="0"/>
              <a:t>most </a:t>
            </a:r>
            <a:r>
              <a:rPr lang="en-US" dirty="0"/>
              <a:t>common types of unclaimed property within a municipality are unpaid wages, </a:t>
            </a:r>
            <a:r>
              <a:rPr lang="en-US" dirty="0" err="1"/>
              <a:t>uncashed</a:t>
            </a:r>
            <a:r>
              <a:rPr lang="en-US" dirty="0"/>
              <a:t> checks, refunds, and occasionally utility or service deposits</a:t>
            </a:r>
            <a:r>
              <a:rPr lang="en-US" dirty="0" smtClean="0"/>
              <a:t>.</a:t>
            </a:r>
          </a:p>
          <a:p>
            <a:r>
              <a:rPr lang="en-US" dirty="0"/>
              <a:t>due diligence letters must be mailed to the owner(s) of unclaimed property between 60 and 120 days of filing your report.  The letters must be mailed if you have an owner address that may be accurate or if the item is for $50.00 or more.  </a:t>
            </a:r>
            <a:r>
              <a:rPr lang="en-US" b="1" i="1" dirty="0"/>
              <a:t>See Appendix D</a:t>
            </a:r>
            <a:r>
              <a:rPr lang="en-US" i="1" dirty="0"/>
              <a:t> for Due Diligence Sample Template.</a:t>
            </a:r>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
            <a:ext cx="16192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481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Finance Related Topics</a:t>
            </a:r>
            <a:endParaRPr lang="en-US" dirty="0"/>
          </a:p>
        </p:txBody>
      </p:sp>
      <p:sp>
        <p:nvSpPr>
          <p:cNvPr id="3" name="Content Placeholder 2"/>
          <p:cNvSpPr>
            <a:spLocks noGrp="1"/>
          </p:cNvSpPr>
          <p:nvPr>
            <p:ph idx="1"/>
          </p:nvPr>
        </p:nvSpPr>
        <p:spPr>
          <a:xfrm>
            <a:off x="1009443" y="1807361"/>
            <a:ext cx="4848148" cy="4051437"/>
          </a:xfrm>
        </p:spPr>
        <p:txBody>
          <a:bodyPr/>
          <a:lstStyle/>
          <a:p>
            <a:r>
              <a:rPr lang="en-US" dirty="0" smtClean="0"/>
              <a:t>Bond Issues and Bonded Debt – required reporting</a:t>
            </a:r>
          </a:p>
          <a:p>
            <a:r>
              <a:rPr lang="en-US" dirty="0" smtClean="0"/>
              <a:t>Investments – </a:t>
            </a:r>
          </a:p>
          <a:p>
            <a:r>
              <a:rPr lang="en-US" dirty="0" smtClean="0"/>
              <a:t>Bank Deposit </a:t>
            </a:r>
            <a:r>
              <a:rPr lang="en-US" dirty="0" err="1" smtClean="0"/>
              <a:t>Collaterization</a:t>
            </a:r>
            <a:endParaRPr lang="en-US" dirty="0" smtClean="0"/>
          </a:p>
          <a:p>
            <a:r>
              <a:rPr lang="en-US" dirty="0" smtClean="0"/>
              <a:t>Internet Security- should have a written internet policy, back up, back up, back up….</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591" y="2819400"/>
            <a:ext cx="26098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712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74</TotalTime>
  <Words>395</Words>
  <Application>Microsoft Office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Summer</vt:lpstr>
      <vt:lpstr>AML Accounting Handbook Take Force Update 2013</vt:lpstr>
      <vt:lpstr>Take Force Members</vt:lpstr>
      <vt:lpstr>Accounting Basics</vt:lpstr>
      <vt:lpstr>Purchasing  (New Section in the handbook)</vt:lpstr>
      <vt:lpstr>Grants - second new section added</vt:lpstr>
      <vt:lpstr>Payroll </vt:lpstr>
      <vt:lpstr>Financial Record Keeping</vt:lpstr>
      <vt:lpstr>Unclaimed Property</vt:lpstr>
      <vt:lpstr>Other Finance Related Topics</vt:lpstr>
      <vt:lpstr>Other items in the Manual</vt:lpstr>
      <vt:lpstr>Lastly Appendices</vt:lpstr>
      <vt:lpstr>Thank you</vt:lpstr>
    </vt:vector>
  </TitlesOfParts>
  <Company>City of Hot Springs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 Accounting Handbook Take Force Update 2013</dc:title>
  <dc:creator>ActPurM</dc:creator>
  <cp:lastModifiedBy>ActPurM</cp:lastModifiedBy>
  <cp:revision>7</cp:revision>
  <dcterms:created xsi:type="dcterms:W3CDTF">2013-07-01T23:36:03Z</dcterms:created>
  <dcterms:modified xsi:type="dcterms:W3CDTF">2013-07-05T16:32:21Z</dcterms:modified>
</cp:coreProperties>
</file>