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8" r:id="rId3"/>
    <p:sldId id="259" r:id="rId4"/>
    <p:sldId id="260" r:id="rId5"/>
    <p:sldId id="261" r:id="rId6"/>
    <p:sldId id="262" r:id="rId7"/>
    <p:sldId id="263" r:id="rId8"/>
    <p:sldId id="264" r:id="rId9"/>
    <p:sldId id="265" r:id="rId10"/>
    <p:sldId id="266" r:id="rId11"/>
    <p:sldId id="267" r:id="rId12"/>
    <p:sldId id="269" r:id="rId13"/>
    <p:sldId id="270" r:id="rId14"/>
    <p:sldId id="271" r:id="rId15"/>
    <p:sldId id="272" r:id="rId16"/>
    <p:sldId id="275" r:id="rId17"/>
    <p:sldId id="274" r:id="rId18"/>
    <p:sldId id="276" r:id="rId19"/>
    <p:sldId id="277" r:id="rId20"/>
    <p:sldId id="278" r:id="rId21"/>
    <p:sldId id="279" r:id="rId22"/>
    <p:sldId id="280" r:id="rId23"/>
    <p:sldId id="281" r:id="rId24"/>
    <p:sldId id="282" r:id="rId25"/>
    <p:sldId id="283" r:id="rId26"/>
    <p:sldId id="284" r:id="rId27"/>
    <p:sldId id="286" r:id="rId28"/>
    <p:sldId id="287" r:id="rId29"/>
    <p:sldId id="288" r:id="rId30"/>
    <p:sldId id="289" r:id="rId31"/>
    <p:sldId id="313" r:id="rId32"/>
    <p:sldId id="290" r:id="rId33"/>
    <p:sldId id="299" r:id="rId34"/>
    <p:sldId id="300" r:id="rId35"/>
    <p:sldId id="291" r:id="rId36"/>
    <p:sldId id="301" r:id="rId37"/>
    <p:sldId id="302" r:id="rId38"/>
    <p:sldId id="303" r:id="rId39"/>
    <p:sldId id="304" r:id="rId40"/>
    <p:sldId id="292" r:id="rId41"/>
    <p:sldId id="310" r:id="rId42"/>
    <p:sldId id="295" r:id="rId43"/>
    <p:sldId id="305" r:id="rId44"/>
    <p:sldId id="294" r:id="rId45"/>
    <p:sldId id="308" r:id="rId46"/>
    <p:sldId id="311" r:id="rId47"/>
    <p:sldId id="312" r:id="rId48"/>
    <p:sldId id="296" r:id="rId49"/>
    <p:sldId id="297" r:id="rId50"/>
    <p:sldId id="298"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076" autoAdjust="0"/>
  </p:normalViewPr>
  <p:slideViewPr>
    <p:cSldViewPr>
      <p:cViewPr>
        <p:scale>
          <a:sx n="90" d="100"/>
          <a:sy n="90" d="100"/>
        </p:scale>
        <p:origin x="-2244"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167D5C-4E9E-4116-A6A4-ACF2C69D560A}" type="doc">
      <dgm:prSet loTypeId="urn:microsoft.com/office/officeart/2005/8/layout/hProcess3" loCatId="process" qsTypeId="urn:microsoft.com/office/officeart/2005/8/quickstyle/simple1" qsCatId="simple" csTypeId="urn:microsoft.com/office/officeart/2005/8/colors/accent1_2" csCatId="accent1"/>
      <dgm:spPr/>
      <dgm:t>
        <a:bodyPr/>
        <a:lstStyle/>
        <a:p>
          <a:endParaRPr lang="en-US"/>
        </a:p>
      </dgm:t>
    </dgm:pt>
    <dgm:pt modelId="{D675AC77-5A55-4CAC-B47E-3B53D5424E5E}">
      <dgm:prSet custT="1"/>
      <dgm:spPr/>
      <dgm:t>
        <a:bodyPr/>
        <a:lstStyle/>
        <a:p>
          <a:pPr rtl="0"/>
          <a:r>
            <a:rPr lang="en-US" sz="2800" b="1" i="0" dirty="0" smtClean="0">
              <a:effectLst>
                <a:outerShdw blurRad="38100" dist="38100" dir="2700000" algn="tl">
                  <a:srgbClr val="000000">
                    <a:alpha val="43137"/>
                  </a:srgbClr>
                </a:outerShdw>
              </a:effectLst>
            </a:rPr>
            <a:t>www.gfoa.org/conformance</a:t>
          </a:r>
          <a:endParaRPr lang="en-US" sz="2800" i="0" dirty="0">
            <a:effectLst>
              <a:outerShdw blurRad="38100" dist="38100" dir="2700000" algn="tl">
                <a:srgbClr val="000000">
                  <a:alpha val="43137"/>
                </a:srgbClr>
              </a:outerShdw>
            </a:effectLst>
          </a:endParaRPr>
        </a:p>
      </dgm:t>
    </dgm:pt>
    <dgm:pt modelId="{D386C6AB-7DDA-46EA-B48E-B07D3F28CE4D}" type="parTrans" cxnId="{2E1CAEB4-0CDE-4113-9010-7243B7E38233}">
      <dgm:prSet/>
      <dgm:spPr/>
      <dgm:t>
        <a:bodyPr/>
        <a:lstStyle/>
        <a:p>
          <a:endParaRPr lang="en-US"/>
        </a:p>
      </dgm:t>
    </dgm:pt>
    <dgm:pt modelId="{1CBB172A-20CB-4940-833C-17C4A3B8D3A1}" type="sibTrans" cxnId="{2E1CAEB4-0CDE-4113-9010-7243B7E38233}">
      <dgm:prSet/>
      <dgm:spPr/>
      <dgm:t>
        <a:bodyPr/>
        <a:lstStyle/>
        <a:p>
          <a:endParaRPr lang="en-US"/>
        </a:p>
      </dgm:t>
    </dgm:pt>
    <dgm:pt modelId="{E39189DC-3CCD-4DA2-9FD9-4FAA178719FE}" type="pres">
      <dgm:prSet presAssocID="{A7167D5C-4E9E-4116-A6A4-ACF2C69D560A}" presName="Name0" presStyleCnt="0">
        <dgm:presLayoutVars>
          <dgm:dir/>
          <dgm:animLvl val="lvl"/>
          <dgm:resizeHandles val="exact"/>
        </dgm:presLayoutVars>
      </dgm:prSet>
      <dgm:spPr/>
      <dgm:t>
        <a:bodyPr/>
        <a:lstStyle/>
        <a:p>
          <a:endParaRPr lang="en-US"/>
        </a:p>
      </dgm:t>
    </dgm:pt>
    <dgm:pt modelId="{63ADE9B2-7DA0-4CC7-9CBD-BE3A50A89FF0}" type="pres">
      <dgm:prSet presAssocID="{A7167D5C-4E9E-4116-A6A4-ACF2C69D560A}" presName="dummy" presStyleCnt="0"/>
      <dgm:spPr/>
    </dgm:pt>
    <dgm:pt modelId="{8877BDBD-C3C9-4E4E-89E0-7177A3208E13}" type="pres">
      <dgm:prSet presAssocID="{A7167D5C-4E9E-4116-A6A4-ACF2C69D560A}" presName="linH" presStyleCnt="0"/>
      <dgm:spPr/>
    </dgm:pt>
    <dgm:pt modelId="{1EFD2DAF-B569-4254-893C-26AB050A686C}" type="pres">
      <dgm:prSet presAssocID="{A7167D5C-4E9E-4116-A6A4-ACF2C69D560A}" presName="padding1" presStyleCnt="0"/>
      <dgm:spPr/>
    </dgm:pt>
    <dgm:pt modelId="{91389291-3D89-4146-BE82-3952FDAC0F39}" type="pres">
      <dgm:prSet presAssocID="{D675AC77-5A55-4CAC-B47E-3B53D5424E5E}" presName="linV" presStyleCnt="0"/>
      <dgm:spPr/>
    </dgm:pt>
    <dgm:pt modelId="{A69CF6FA-BED4-4607-B44D-C278544A1B0D}" type="pres">
      <dgm:prSet presAssocID="{D675AC77-5A55-4CAC-B47E-3B53D5424E5E}" presName="spVertical1" presStyleCnt="0"/>
      <dgm:spPr/>
    </dgm:pt>
    <dgm:pt modelId="{F3545774-1494-47E2-86B6-DDBCE12D33CA}" type="pres">
      <dgm:prSet presAssocID="{D675AC77-5A55-4CAC-B47E-3B53D5424E5E}" presName="parTx" presStyleLbl="revTx" presStyleIdx="0" presStyleCnt="1">
        <dgm:presLayoutVars>
          <dgm:chMax val="0"/>
          <dgm:chPref val="0"/>
          <dgm:bulletEnabled val="1"/>
        </dgm:presLayoutVars>
      </dgm:prSet>
      <dgm:spPr/>
      <dgm:t>
        <a:bodyPr/>
        <a:lstStyle/>
        <a:p>
          <a:endParaRPr lang="en-US"/>
        </a:p>
      </dgm:t>
    </dgm:pt>
    <dgm:pt modelId="{EE88A9C5-C0D0-4852-A8D1-90964FAEF894}" type="pres">
      <dgm:prSet presAssocID="{D675AC77-5A55-4CAC-B47E-3B53D5424E5E}" presName="spVertical2" presStyleCnt="0"/>
      <dgm:spPr/>
    </dgm:pt>
    <dgm:pt modelId="{7EDE410D-ABF6-49AB-9BE0-B370FE17D4DA}" type="pres">
      <dgm:prSet presAssocID="{D675AC77-5A55-4CAC-B47E-3B53D5424E5E}" presName="spVertical3" presStyleCnt="0"/>
      <dgm:spPr/>
    </dgm:pt>
    <dgm:pt modelId="{E062494E-863C-46C6-BB68-293C016661F7}" type="pres">
      <dgm:prSet presAssocID="{A7167D5C-4E9E-4116-A6A4-ACF2C69D560A}" presName="padding2" presStyleCnt="0"/>
      <dgm:spPr/>
    </dgm:pt>
    <dgm:pt modelId="{0FCF5401-C4AA-475D-823D-8E69D631584D}" type="pres">
      <dgm:prSet presAssocID="{A7167D5C-4E9E-4116-A6A4-ACF2C69D560A}" presName="negArrow" presStyleCnt="0"/>
      <dgm:spPr/>
    </dgm:pt>
    <dgm:pt modelId="{340CAF1E-6688-464B-A64F-EFB731187E9B}" type="pres">
      <dgm:prSet presAssocID="{A7167D5C-4E9E-4116-A6A4-ACF2C69D560A}" presName="backgroundArrow" presStyleLbl="node1" presStyleIdx="0" presStyleCnt="1">
        <dgm:style>
          <a:lnRef idx="0">
            <a:schemeClr val="accent1"/>
          </a:lnRef>
          <a:fillRef idx="3">
            <a:schemeClr val="accent1"/>
          </a:fillRef>
          <a:effectRef idx="3">
            <a:schemeClr val="accent1"/>
          </a:effectRef>
          <a:fontRef idx="minor">
            <a:schemeClr val="lt1"/>
          </a:fontRef>
        </dgm:style>
      </dgm:prSet>
      <dgm:spPr/>
    </dgm:pt>
  </dgm:ptLst>
  <dgm:cxnLst>
    <dgm:cxn modelId="{FACAFF29-64B8-4133-B911-479D4545B58A}" type="presOf" srcId="{A7167D5C-4E9E-4116-A6A4-ACF2C69D560A}" destId="{E39189DC-3CCD-4DA2-9FD9-4FAA178719FE}" srcOrd="0" destOrd="0" presId="urn:microsoft.com/office/officeart/2005/8/layout/hProcess3"/>
    <dgm:cxn modelId="{2E1CAEB4-0CDE-4113-9010-7243B7E38233}" srcId="{A7167D5C-4E9E-4116-A6A4-ACF2C69D560A}" destId="{D675AC77-5A55-4CAC-B47E-3B53D5424E5E}" srcOrd="0" destOrd="0" parTransId="{D386C6AB-7DDA-46EA-B48E-B07D3F28CE4D}" sibTransId="{1CBB172A-20CB-4940-833C-17C4A3B8D3A1}"/>
    <dgm:cxn modelId="{B00E1875-61A9-4A6C-94B7-554D4899EEC8}" type="presOf" srcId="{D675AC77-5A55-4CAC-B47E-3B53D5424E5E}" destId="{F3545774-1494-47E2-86B6-DDBCE12D33CA}" srcOrd="0" destOrd="0" presId="urn:microsoft.com/office/officeart/2005/8/layout/hProcess3"/>
    <dgm:cxn modelId="{3DCB550E-BE32-4E17-93DC-1F0BF622B290}" type="presParOf" srcId="{E39189DC-3CCD-4DA2-9FD9-4FAA178719FE}" destId="{63ADE9B2-7DA0-4CC7-9CBD-BE3A50A89FF0}" srcOrd="0" destOrd="0" presId="urn:microsoft.com/office/officeart/2005/8/layout/hProcess3"/>
    <dgm:cxn modelId="{80442C7F-DFF3-4E14-A04A-F0D909FEB876}" type="presParOf" srcId="{E39189DC-3CCD-4DA2-9FD9-4FAA178719FE}" destId="{8877BDBD-C3C9-4E4E-89E0-7177A3208E13}" srcOrd="1" destOrd="0" presId="urn:microsoft.com/office/officeart/2005/8/layout/hProcess3"/>
    <dgm:cxn modelId="{107019B6-9730-4A52-8EE5-00429E5D53E0}" type="presParOf" srcId="{8877BDBD-C3C9-4E4E-89E0-7177A3208E13}" destId="{1EFD2DAF-B569-4254-893C-26AB050A686C}" srcOrd="0" destOrd="0" presId="urn:microsoft.com/office/officeart/2005/8/layout/hProcess3"/>
    <dgm:cxn modelId="{51135DE9-C373-46B8-9CAC-3D1A6CCCE16D}" type="presParOf" srcId="{8877BDBD-C3C9-4E4E-89E0-7177A3208E13}" destId="{91389291-3D89-4146-BE82-3952FDAC0F39}" srcOrd="1" destOrd="0" presId="urn:microsoft.com/office/officeart/2005/8/layout/hProcess3"/>
    <dgm:cxn modelId="{E0E24D12-BEDA-4BD5-84C9-FFCB84E01B1B}" type="presParOf" srcId="{91389291-3D89-4146-BE82-3952FDAC0F39}" destId="{A69CF6FA-BED4-4607-B44D-C278544A1B0D}" srcOrd="0" destOrd="0" presId="urn:microsoft.com/office/officeart/2005/8/layout/hProcess3"/>
    <dgm:cxn modelId="{99F19930-1A5E-4E18-BC8F-37EA6B7E8E42}" type="presParOf" srcId="{91389291-3D89-4146-BE82-3952FDAC0F39}" destId="{F3545774-1494-47E2-86B6-DDBCE12D33CA}" srcOrd="1" destOrd="0" presId="urn:microsoft.com/office/officeart/2005/8/layout/hProcess3"/>
    <dgm:cxn modelId="{1DFEC377-C426-41EA-9CF8-E745E7B0D571}" type="presParOf" srcId="{91389291-3D89-4146-BE82-3952FDAC0F39}" destId="{EE88A9C5-C0D0-4852-A8D1-90964FAEF894}" srcOrd="2" destOrd="0" presId="urn:microsoft.com/office/officeart/2005/8/layout/hProcess3"/>
    <dgm:cxn modelId="{0F030949-E45E-4CB5-916D-790266FF8D48}" type="presParOf" srcId="{91389291-3D89-4146-BE82-3952FDAC0F39}" destId="{7EDE410D-ABF6-49AB-9BE0-B370FE17D4DA}" srcOrd="3" destOrd="0" presId="urn:microsoft.com/office/officeart/2005/8/layout/hProcess3"/>
    <dgm:cxn modelId="{A4203935-BD4A-41AA-90C6-EB833AB789E6}" type="presParOf" srcId="{8877BDBD-C3C9-4E4E-89E0-7177A3208E13}" destId="{E062494E-863C-46C6-BB68-293C016661F7}" srcOrd="2" destOrd="0" presId="urn:microsoft.com/office/officeart/2005/8/layout/hProcess3"/>
    <dgm:cxn modelId="{DACBB49F-63B7-44A6-981E-474EB918CA32}" type="presParOf" srcId="{8877BDBD-C3C9-4E4E-89E0-7177A3208E13}" destId="{0FCF5401-C4AA-475D-823D-8E69D631584D}" srcOrd="3" destOrd="0" presId="urn:microsoft.com/office/officeart/2005/8/layout/hProcess3"/>
    <dgm:cxn modelId="{839A596C-BCF3-404F-8A22-2BA1647D8BCE}" type="presParOf" srcId="{8877BDBD-C3C9-4E4E-89E0-7177A3208E13}" destId="{340CAF1E-6688-464B-A64F-EFB731187E9B}" srcOrd="4"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CCF3688-DF2D-4C80-9B1E-8F9AEC25F3F3}" type="doc">
      <dgm:prSet loTypeId="urn:microsoft.com/office/officeart/2005/8/layout/process1" loCatId="process" qsTypeId="urn:microsoft.com/office/officeart/2009/2/quickstyle/3d8" qsCatId="3D" csTypeId="urn:microsoft.com/office/officeart/2005/8/colors/accent1_2" csCatId="accent1"/>
      <dgm:spPr/>
      <dgm:t>
        <a:bodyPr/>
        <a:lstStyle/>
        <a:p>
          <a:endParaRPr lang="en-US"/>
        </a:p>
      </dgm:t>
    </dgm:pt>
    <dgm:pt modelId="{C667AC24-F1BE-4C1D-BA22-8E3A995D3E41}">
      <dgm:prSet/>
      <dgm:spPr/>
      <dgm:t>
        <a:bodyPr/>
        <a:lstStyle/>
        <a:p>
          <a:pPr rtl="0"/>
          <a:r>
            <a:rPr lang="en-US" dirty="0" smtClean="0"/>
            <a:t>What is modified cash and how do we apply it?</a:t>
          </a:r>
          <a:endParaRPr lang="en-US" dirty="0"/>
        </a:p>
      </dgm:t>
    </dgm:pt>
    <dgm:pt modelId="{CCB28D3A-E6D1-440C-BD9E-D003CEA5D452}" type="parTrans" cxnId="{1693C427-2B82-4521-818B-C3E9D9998F68}">
      <dgm:prSet/>
      <dgm:spPr/>
      <dgm:t>
        <a:bodyPr/>
        <a:lstStyle/>
        <a:p>
          <a:endParaRPr lang="en-US"/>
        </a:p>
      </dgm:t>
    </dgm:pt>
    <dgm:pt modelId="{BEA4D5F9-2DC2-491C-AF7F-D7DD5B15B0C6}" type="sibTrans" cxnId="{1693C427-2B82-4521-818B-C3E9D9998F68}">
      <dgm:prSet/>
      <dgm:spPr/>
      <dgm:t>
        <a:bodyPr/>
        <a:lstStyle/>
        <a:p>
          <a:endParaRPr lang="en-US"/>
        </a:p>
      </dgm:t>
    </dgm:pt>
    <dgm:pt modelId="{0E0C2201-FBBC-4DB6-A813-AA8B8967CAF5}" type="pres">
      <dgm:prSet presAssocID="{ACCF3688-DF2D-4C80-9B1E-8F9AEC25F3F3}" presName="Name0" presStyleCnt="0">
        <dgm:presLayoutVars>
          <dgm:dir/>
          <dgm:resizeHandles val="exact"/>
        </dgm:presLayoutVars>
      </dgm:prSet>
      <dgm:spPr/>
      <dgm:t>
        <a:bodyPr/>
        <a:lstStyle/>
        <a:p>
          <a:endParaRPr lang="en-US"/>
        </a:p>
      </dgm:t>
    </dgm:pt>
    <dgm:pt modelId="{A9184DC6-9644-4277-83F5-8AEAF0FAF03F}" type="pres">
      <dgm:prSet presAssocID="{C667AC24-F1BE-4C1D-BA22-8E3A995D3E41}" presName="node" presStyleLbl="node1" presStyleIdx="0" presStyleCnt="1">
        <dgm:presLayoutVars>
          <dgm:bulletEnabled val="1"/>
        </dgm:presLayoutVars>
      </dgm:prSet>
      <dgm:spPr/>
      <dgm:t>
        <a:bodyPr/>
        <a:lstStyle/>
        <a:p>
          <a:endParaRPr lang="en-US"/>
        </a:p>
      </dgm:t>
    </dgm:pt>
  </dgm:ptLst>
  <dgm:cxnLst>
    <dgm:cxn modelId="{FE8F7D96-6761-4348-A7F0-11D4743E43C1}" type="presOf" srcId="{ACCF3688-DF2D-4C80-9B1E-8F9AEC25F3F3}" destId="{0E0C2201-FBBC-4DB6-A813-AA8B8967CAF5}" srcOrd="0" destOrd="0" presId="urn:microsoft.com/office/officeart/2005/8/layout/process1"/>
    <dgm:cxn modelId="{998C7A13-E7F2-4819-9EAA-67F9DC17E796}" type="presOf" srcId="{C667AC24-F1BE-4C1D-BA22-8E3A995D3E41}" destId="{A9184DC6-9644-4277-83F5-8AEAF0FAF03F}" srcOrd="0" destOrd="0" presId="urn:microsoft.com/office/officeart/2005/8/layout/process1"/>
    <dgm:cxn modelId="{1693C427-2B82-4521-818B-C3E9D9998F68}" srcId="{ACCF3688-DF2D-4C80-9B1E-8F9AEC25F3F3}" destId="{C667AC24-F1BE-4C1D-BA22-8E3A995D3E41}" srcOrd="0" destOrd="0" parTransId="{CCB28D3A-E6D1-440C-BD9E-D003CEA5D452}" sibTransId="{BEA4D5F9-2DC2-491C-AF7F-D7DD5B15B0C6}"/>
    <dgm:cxn modelId="{1CCACB16-A45A-407F-A65E-8270F1CFF9B8}" type="presParOf" srcId="{0E0C2201-FBBC-4DB6-A813-AA8B8967CAF5}" destId="{A9184DC6-9644-4277-83F5-8AEAF0FAF03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F3688-DF2D-4C80-9B1E-8F9AEC25F3F3}" type="doc">
      <dgm:prSet loTypeId="urn:microsoft.com/office/officeart/2005/8/layout/process1" loCatId="process" qsTypeId="urn:microsoft.com/office/officeart/2009/2/quickstyle/3d8" qsCatId="3D" csTypeId="urn:microsoft.com/office/officeart/2005/8/colors/accent1_2" csCatId="accent1" phldr="1"/>
      <dgm:spPr/>
      <dgm:t>
        <a:bodyPr/>
        <a:lstStyle/>
        <a:p>
          <a:endParaRPr lang="en-US"/>
        </a:p>
      </dgm:t>
    </dgm:pt>
    <dgm:pt modelId="{C667AC24-F1BE-4C1D-BA22-8E3A995D3E41}">
      <dgm:prSet custT="1"/>
      <dgm:spPr/>
      <dgm:t>
        <a:bodyPr/>
        <a:lstStyle/>
        <a:p>
          <a:pPr rtl="0"/>
          <a:r>
            <a:rPr lang="en-US" sz="4400" dirty="0" smtClean="0"/>
            <a:t>What is the report going to look like?</a:t>
          </a:r>
          <a:endParaRPr lang="en-US" sz="4400" dirty="0"/>
        </a:p>
      </dgm:t>
    </dgm:pt>
    <dgm:pt modelId="{CCB28D3A-E6D1-440C-BD9E-D003CEA5D452}" type="parTrans" cxnId="{1693C427-2B82-4521-818B-C3E9D9998F68}">
      <dgm:prSet/>
      <dgm:spPr/>
      <dgm:t>
        <a:bodyPr/>
        <a:lstStyle/>
        <a:p>
          <a:endParaRPr lang="en-US"/>
        </a:p>
      </dgm:t>
    </dgm:pt>
    <dgm:pt modelId="{BEA4D5F9-2DC2-491C-AF7F-D7DD5B15B0C6}" type="sibTrans" cxnId="{1693C427-2B82-4521-818B-C3E9D9998F68}">
      <dgm:prSet/>
      <dgm:spPr/>
      <dgm:t>
        <a:bodyPr/>
        <a:lstStyle/>
        <a:p>
          <a:endParaRPr lang="en-US"/>
        </a:p>
      </dgm:t>
    </dgm:pt>
    <dgm:pt modelId="{0E0C2201-FBBC-4DB6-A813-AA8B8967CAF5}" type="pres">
      <dgm:prSet presAssocID="{ACCF3688-DF2D-4C80-9B1E-8F9AEC25F3F3}" presName="Name0" presStyleCnt="0">
        <dgm:presLayoutVars>
          <dgm:dir/>
          <dgm:resizeHandles val="exact"/>
        </dgm:presLayoutVars>
      </dgm:prSet>
      <dgm:spPr/>
      <dgm:t>
        <a:bodyPr/>
        <a:lstStyle/>
        <a:p>
          <a:endParaRPr lang="en-US"/>
        </a:p>
      </dgm:t>
    </dgm:pt>
    <dgm:pt modelId="{A9184DC6-9644-4277-83F5-8AEAF0FAF03F}" type="pres">
      <dgm:prSet presAssocID="{C667AC24-F1BE-4C1D-BA22-8E3A995D3E41}" presName="node" presStyleLbl="node1" presStyleIdx="0" presStyleCnt="1">
        <dgm:presLayoutVars>
          <dgm:bulletEnabled val="1"/>
        </dgm:presLayoutVars>
      </dgm:prSet>
      <dgm:spPr/>
      <dgm:t>
        <a:bodyPr/>
        <a:lstStyle/>
        <a:p>
          <a:endParaRPr lang="en-US"/>
        </a:p>
      </dgm:t>
    </dgm:pt>
  </dgm:ptLst>
  <dgm:cxnLst>
    <dgm:cxn modelId="{2206C434-971F-4AFF-9255-61D2EB489CDF}" type="presOf" srcId="{C667AC24-F1BE-4C1D-BA22-8E3A995D3E41}" destId="{A9184DC6-9644-4277-83F5-8AEAF0FAF03F}" srcOrd="0" destOrd="0" presId="urn:microsoft.com/office/officeart/2005/8/layout/process1"/>
    <dgm:cxn modelId="{1693C427-2B82-4521-818B-C3E9D9998F68}" srcId="{ACCF3688-DF2D-4C80-9B1E-8F9AEC25F3F3}" destId="{C667AC24-F1BE-4C1D-BA22-8E3A995D3E41}" srcOrd="0" destOrd="0" parTransId="{CCB28D3A-E6D1-440C-BD9E-D003CEA5D452}" sibTransId="{BEA4D5F9-2DC2-491C-AF7F-D7DD5B15B0C6}"/>
    <dgm:cxn modelId="{DAE1E36E-0485-440A-8E6F-FB1032770F2B}" type="presOf" srcId="{ACCF3688-DF2D-4C80-9B1E-8F9AEC25F3F3}" destId="{0E0C2201-FBBC-4DB6-A813-AA8B8967CAF5}" srcOrd="0" destOrd="0" presId="urn:microsoft.com/office/officeart/2005/8/layout/process1"/>
    <dgm:cxn modelId="{40871415-5E28-45B7-ABBF-42227E930285}" type="presParOf" srcId="{0E0C2201-FBBC-4DB6-A813-AA8B8967CAF5}" destId="{A9184DC6-9644-4277-83F5-8AEAF0FAF03F}"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CAF1E-6688-464B-A64F-EFB731187E9B}">
      <dsp:nvSpPr>
        <dsp:cNvPr id="0" name=""/>
        <dsp:cNvSpPr/>
      </dsp:nvSpPr>
      <dsp:spPr>
        <a:xfrm>
          <a:off x="0" y="27132"/>
          <a:ext cx="6324600" cy="2160000"/>
        </a:xfrm>
        <a:prstGeom prst="rightArrow">
          <a:avLst/>
        </a:prstGeom>
        <a:gradFill rotWithShape="1">
          <a:gsLst>
            <a:gs pos="0">
              <a:schemeClr val="accent1">
                <a:tint val="60000"/>
                <a:satMod val="160000"/>
              </a:schemeClr>
            </a:gs>
            <a:gs pos="46000">
              <a:schemeClr val="accent1">
                <a:tint val="86000"/>
                <a:satMod val="160000"/>
              </a:schemeClr>
            </a:gs>
            <a:gs pos="100000">
              <a:schemeClr val="accent1">
                <a:shade val="40000"/>
                <a:satMod val="160000"/>
              </a:schemeClr>
            </a:gs>
          </a:gsLst>
          <a:path path="circle">
            <a:fillToRect l="50000" t="155000" r="50000" b="-55000"/>
          </a:path>
        </a:gradFill>
        <a:ln>
          <a:noFill/>
        </a:ln>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accent1"/>
          </a:contourClr>
        </a:sp3d>
      </dsp:spPr>
      <dsp:style>
        <a:lnRef idx="0">
          <a:schemeClr val="accent1"/>
        </a:lnRef>
        <a:fillRef idx="3">
          <a:schemeClr val="accent1"/>
        </a:fillRef>
        <a:effectRef idx="3">
          <a:schemeClr val="accent1"/>
        </a:effectRef>
        <a:fontRef idx="minor">
          <a:schemeClr val="lt1"/>
        </a:fontRef>
      </dsp:style>
    </dsp:sp>
    <dsp:sp modelId="{F3545774-1494-47E2-86B6-DDBCE12D33CA}">
      <dsp:nvSpPr>
        <dsp:cNvPr id="0" name=""/>
        <dsp:cNvSpPr/>
      </dsp:nvSpPr>
      <dsp:spPr>
        <a:xfrm>
          <a:off x="508768" y="567132"/>
          <a:ext cx="5262264" cy="108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84480" rIns="0" bIns="284480" numCol="1" spcCol="1270" anchor="ctr" anchorCtr="0">
          <a:noAutofit/>
        </a:bodyPr>
        <a:lstStyle/>
        <a:p>
          <a:pPr lvl="0" algn="ctr" defTabSz="1244600" rtl="0">
            <a:lnSpc>
              <a:spcPct val="90000"/>
            </a:lnSpc>
            <a:spcBef>
              <a:spcPct val="0"/>
            </a:spcBef>
            <a:spcAft>
              <a:spcPct val="35000"/>
            </a:spcAft>
          </a:pPr>
          <a:r>
            <a:rPr lang="en-US" sz="2800" b="1" i="0" kern="1200" dirty="0" smtClean="0">
              <a:effectLst>
                <a:outerShdw blurRad="38100" dist="38100" dir="2700000" algn="tl">
                  <a:srgbClr val="000000">
                    <a:alpha val="43137"/>
                  </a:srgbClr>
                </a:outerShdw>
              </a:effectLst>
            </a:rPr>
            <a:t>www.gfoa.org/conformance</a:t>
          </a:r>
          <a:endParaRPr lang="en-US" sz="2800" i="0" kern="1200" dirty="0">
            <a:effectLst>
              <a:outerShdw blurRad="38100" dist="38100" dir="2700000" algn="tl">
                <a:srgbClr val="000000">
                  <a:alpha val="43137"/>
                </a:srgbClr>
              </a:outerShdw>
            </a:effectLst>
          </a:endParaRPr>
        </a:p>
      </dsp:txBody>
      <dsp:txXfrm>
        <a:off x="508768" y="567132"/>
        <a:ext cx="5262264" cy="10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84DC6-9644-4277-83F5-8AEAF0FAF03F}">
      <dsp:nvSpPr>
        <dsp:cNvPr id="0" name=""/>
        <dsp:cNvSpPr/>
      </dsp:nvSpPr>
      <dsp:spPr>
        <a:xfrm>
          <a:off x="2864" y="0"/>
          <a:ext cx="5861670" cy="182880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0">
            <a:lnSpc>
              <a:spcPct val="90000"/>
            </a:lnSpc>
            <a:spcBef>
              <a:spcPct val="0"/>
            </a:spcBef>
            <a:spcAft>
              <a:spcPct val="35000"/>
            </a:spcAft>
          </a:pPr>
          <a:r>
            <a:rPr lang="en-US" sz="3500" kern="1200" dirty="0" smtClean="0"/>
            <a:t>What is modified cash and how do we apply it?</a:t>
          </a:r>
          <a:endParaRPr lang="en-US" sz="3500" kern="1200" dirty="0"/>
        </a:p>
      </dsp:txBody>
      <dsp:txXfrm>
        <a:off x="56428" y="53564"/>
        <a:ext cx="5754542" cy="1721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84DC6-9644-4277-83F5-8AEAF0FAF03F}">
      <dsp:nvSpPr>
        <dsp:cNvPr id="0" name=""/>
        <dsp:cNvSpPr/>
      </dsp:nvSpPr>
      <dsp:spPr>
        <a:xfrm>
          <a:off x="2864" y="0"/>
          <a:ext cx="5861670" cy="1828800"/>
        </a:xfrm>
        <a:prstGeom prst="roundRect">
          <a:avLst>
            <a:gd name="adj" fmla="val 10000"/>
          </a:avLst>
        </a:prstGeom>
        <a:solidFill>
          <a:schemeClr val="accent1">
            <a:hueOff val="0"/>
            <a:satOff val="0"/>
            <a:lumOff val="0"/>
            <a:alphaOff val="0"/>
          </a:schemeClr>
        </a:solidFill>
        <a:ln>
          <a:noFill/>
        </a:ln>
        <a:effectLst>
          <a:outerShdw blurRad="50800" dist="38100" dir="14700000" algn="t" rotWithShape="0">
            <a:srgbClr val="000000">
              <a:alpha val="60000"/>
            </a:srgbClr>
          </a:outerShdw>
        </a:effectLst>
        <a:sp3d extrusionH="190500" prstMaterial="matte">
          <a:bevelT w="120650" h="38100" prst="relaxedInset"/>
          <a:bevelB w="120650" h="57150" prst="relaxedInset"/>
          <a:contourClr>
            <a:schemeClr val="bg1"/>
          </a:contourClr>
        </a:sp3d>
      </dsp:spPr>
      <dsp:style>
        <a:lnRef idx="0">
          <a:scrgbClr r="0" g="0" b="0"/>
        </a:lnRef>
        <a:fillRef idx="1">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kern="1200" dirty="0" smtClean="0"/>
            <a:t>What is the report going to look like?</a:t>
          </a:r>
          <a:endParaRPr lang="en-US" sz="4400" kern="1200" dirty="0"/>
        </a:p>
      </dsp:txBody>
      <dsp:txXfrm>
        <a:off x="56428" y="53564"/>
        <a:ext cx="5754542" cy="17216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9/2/quickstyle/3d8">
  <dgm:title val=""/>
  <dgm:desc val=""/>
  <dgm:catLst>
    <dgm:cat type="3D" pri="11800"/>
  </dgm:catLst>
  <dgm:scene3d>
    <a:camera prst="perspectiveHeroicExtremeRightFacing" zoom="82000">
      <a:rot lat="21300000" lon="20400000" rev="180000"/>
    </a:camera>
    <a:lightRig rig="morning" dir="t">
      <a:rot lat="0" lon="0" rev="20400000"/>
    </a:lightRig>
  </dgm:scene3d>
  <dgm:styleLbl name="node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0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60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635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1520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conF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90500" prstMaterial="matte">
      <a:bevelT w="120650" h="38100"/>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solidFgAcc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152400" extrusionH="63500" prstMaterial="matte">
      <a:bevelT w="44450" h="6350" prst="relaxedInset"/>
      <a:contourClr>
        <a:schemeClr val="bg1"/>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190500" prstMaterial="matte">
      <a:bevelT w="120650" h="38100" prst="relaxedInset"/>
      <a:bevelB w="120650" h="571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63B51F5-A8D0-4049-AE02-DCF795A83653}" type="datetimeFigureOut">
              <a:rPr lang="en-US" smtClean="0"/>
              <a:t>7/22/2013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EE495B-E5A9-4914-942F-0713F912F5F4}" type="slidenum">
              <a:rPr lang="en-US" smtClean="0"/>
              <a:t>‹#›</a:t>
            </a:fld>
            <a:endParaRPr lang="en-US" dirty="0"/>
          </a:p>
        </p:txBody>
      </p:sp>
    </p:spTree>
    <p:extLst>
      <p:ext uri="{BB962C8B-B14F-4D97-AF65-F5344CB8AC3E}">
        <p14:creationId xmlns:p14="http://schemas.microsoft.com/office/powerpoint/2010/main" val="408385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GFOA is pleased to announce a new award program called the Certificate of Conformance Program for Small Government Financial Reports. This new program was established to assist small governments that, for practical considerations, do not report using generally accepted accounting principles. Small government annual financial reports prepared on the modified cash basis of accounting is the focus of the new program. GFOA Executive Director/CEO Jeffrey L. Esser said, “The Certificate of Conformance Program will help governments improve</a:t>
            </a:r>
            <a:r>
              <a:rPr lang="en-US" sz="1200" kern="1200" baseline="0" dirty="0" smtClean="0">
                <a:solidFill>
                  <a:schemeClr val="tx1"/>
                </a:solidFill>
                <a:effectLst/>
                <a:latin typeface="+mn-lt"/>
                <a:ea typeface="+mn-ea"/>
                <a:cs typeface="+mn-cs"/>
              </a:rPr>
              <a:t> the quality of financial reports by creating nationally recognized guidelines.  Participants will benefit from the increased training and professionalism that go hand in hand with producing high quality financial reports</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For more information on the program, please visit www.gfoa.org/conformance.</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a:t>
            </a:fld>
            <a:endParaRPr lang="en-US" dirty="0"/>
          </a:p>
        </p:txBody>
      </p:sp>
    </p:spTree>
    <p:extLst>
      <p:ext uri="{BB962C8B-B14F-4D97-AF65-F5344CB8AC3E}">
        <p14:creationId xmlns:p14="http://schemas.microsoft.com/office/powerpoint/2010/main" val="528489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will discuss</a:t>
            </a:r>
            <a:r>
              <a:rPr lang="en-US" baseline="0" dirty="0" smtClean="0"/>
              <a:t> shortly, the Certificate of Conformance Program guidelines focus on using a modified cash basis.  We will define and clarify what that means very soon!</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15</a:t>
            </a:fld>
            <a:endParaRPr lang="en-US" dirty="0"/>
          </a:p>
        </p:txBody>
      </p:sp>
    </p:spTree>
    <p:extLst>
      <p:ext uri="{BB962C8B-B14F-4D97-AF65-F5344CB8AC3E}">
        <p14:creationId xmlns:p14="http://schemas.microsoft.com/office/powerpoint/2010/main" val="3037439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Everyone wants</a:t>
            </a:r>
            <a:r>
              <a:rPr lang="en-US" baseline="0" dirty="0" smtClean="0"/>
              <a:t> to buy the diamonds, so GAAP remains the end-goal here, but we still want everyone to strive to achieve the best at the level they are at!</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17</a:t>
            </a:fld>
            <a:endParaRPr lang="en-US" dirty="0"/>
          </a:p>
        </p:txBody>
      </p:sp>
    </p:spTree>
    <p:extLst>
      <p:ext uri="{BB962C8B-B14F-4D97-AF65-F5344CB8AC3E}">
        <p14:creationId xmlns:p14="http://schemas.microsoft.com/office/powerpoint/2010/main" val="2145924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a typeface="ＭＳ Ｐゴシック" charset="-128"/>
                <a:cs typeface="Arial" charset="0"/>
              </a:rPr>
              <a:t>1.  Provide a uniform set of nationally recognized guidelines for governments electing to report on a basis of accounting other than GAAP</a:t>
            </a:r>
          </a:p>
          <a:p>
            <a:r>
              <a:rPr lang="en-US" dirty="0" smtClean="0">
                <a:ea typeface="ＭＳ Ｐゴシック" charset="-128"/>
                <a:cs typeface="Arial" charset="0"/>
              </a:rPr>
              <a:t>2.  Improve the quality and consistency of small government annual financial reports across the country,</a:t>
            </a:r>
            <a:r>
              <a:rPr lang="en-US" baseline="0" dirty="0" smtClean="0">
                <a:ea typeface="ＭＳ Ｐゴシック" charset="-128"/>
                <a:cs typeface="Arial" charset="0"/>
              </a:rPr>
              <a:t> to enhance comparability</a:t>
            </a:r>
            <a:endParaRPr lang="en-US" dirty="0" smtClean="0">
              <a:ea typeface="ＭＳ Ｐゴシック" charset="-128"/>
              <a:cs typeface="Arial" charset="0"/>
            </a:endParaRPr>
          </a:p>
          <a:p>
            <a:r>
              <a:rPr lang="en-US" dirty="0" smtClean="0">
                <a:ea typeface="ＭＳ Ｐゴシック" charset="-128"/>
                <a:cs typeface="Arial" charset="0"/>
              </a:rPr>
              <a:t>3.  Provide a stepping stone to GAAP financial reporting for those governments interested in moving in that direction</a:t>
            </a:r>
          </a:p>
          <a:p>
            <a:r>
              <a:rPr lang="en-US" dirty="0" smtClean="0">
                <a:ea typeface="ＭＳ Ｐゴシック" charset="-128"/>
                <a:cs typeface="Arial" charset="0"/>
              </a:rPr>
              <a:t>4.  Encourage small governments to take ownership and pride in their own financial reports.  Small governments make the US</a:t>
            </a:r>
            <a:r>
              <a:rPr lang="en-US" baseline="0" dirty="0" smtClean="0">
                <a:ea typeface="ＭＳ Ｐゴシック" charset="-128"/>
                <a:cs typeface="Arial" charset="0"/>
              </a:rPr>
              <a:t> go round!  You shouldn’t be ignored!  All efforts that are undertaken to enhance financial reporting, accountability, and transparency in the government arena should be applauded and celebrated.  It is the hope of the program that we will set the stage for that.  The outcome of good financial reporting is better fiscal management, so financial reporting should not be viewed as a “once a year” nag, but an effort necessary to manage governments of all sizes!</a:t>
            </a:r>
            <a:endParaRPr lang="en-US" dirty="0" smtClean="0">
              <a:ea typeface="ＭＳ Ｐゴシック" charset="-128"/>
              <a:cs typeface="Arial" charset="0"/>
            </a:endParaRPr>
          </a:p>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18</a:t>
            </a:fld>
            <a:endParaRPr lang="en-US" dirty="0"/>
          </a:p>
        </p:txBody>
      </p:sp>
    </p:spTree>
    <p:extLst>
      <p:ext uri="{BB962C8B-B14F-4D97-AF65-F5344CB8AC3E}">
        <p14:creationId xmlns:p14="http://schemas.microsoft.com/office/powerpoint/2010/main" val="1403854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19</a:t>
            </a:fld>
            <a:endParaRPr lang="en-US" dirty="0"/>
          </a:p>
        </p:txBody>
      </p:sp>
    </p:spTree>
    <p:extLst>
      <p:ext uri="{BB962C8B-B14F-4D97-AF65-F5344CB8AC3E}">
        <p14:creationId xmlns:p14="http://schemas.microsoft.com/office/powerpoint/2010/main" val="2320084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stairway</a:t>
            </a:r>
            <a:r>
              <a:rPr lang="en-US" baseline="0" dirty="0" smtClean="0"/>
              <a:t> to GAAP, if at all possible.</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20</a:t>
            </a:fld>
            <a:endParaRPr lang="en-US" dirty="0"/>
          </a:p>
        </p:txBody>
      </p:sp>
    </p:spTree>
    <p:extLst>
      <p:ext uri="{BB962C8B-B14F-4D97-AF65-F5344CB8AC3E}">
        <p14:creationId xmlns:p14="http://schemas.microsoft.com/office/powerpoint/2010/main" val="2494300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Membership will grant you</a:t>
            </a:r>
            <a:r>
              <a:rPr lang="en-US" baseline="0" dirty="0" smtClean="0"/>
              <a:t> access to a discounted rate on all GFOA publications and training as well as a subscription to out newsletter, the GAAFR update (which will keep you updated on GAAP), and the Government Finance Review magazine.  It also grants you access to the staff of the Technical Services Center, who can help you with any accounting or financial reporting question you can throw at them!  Finally, you get to submit your initial submission at the member rate without paying any membership dues in your first year.  It’s a great deal if you want to get involved with GFOA!</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25</a:t>
            </a:fld>
            <a:endParaRPr lang="en-US" dirty="0"/>
          </a:p>
        </p:txBody>
      </p:sp>
    </p:spTree>
    <p:extLst>
      <p:ext uri="{BB962C8B-B14F-4D97-AF65-F5344CB8AC3E}">
        <p14:creationId xmlns:p14="http://schemas.microsoft.com/office/powerpoint/2010/main" val="29471785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Assets that normally convert to cash</a:t>
            </a:r>
            <a:r>
              <a:rPr lang="en-US" baseline="0" dirty="0" smtClean="0"/>
              <a:t>  = INVESTMENTS!</a:t>
            </a:r>
          </a:p>
          <a:p>
            <a:endParaRPr lang="en-US" baseline="0" dirty="0" smtClean="0"/>
          </a:p>
          <a:p>
            <a:r>
              <a:rPr lang="en-US" baseline="0" dirty="0" smtClean="0"/>
              <a:t>Deposits held for customers – cash and cash equivalents</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30</a:t>
            </a:fld>
            <a:endParaRPr lang="en-US" dirty="0"/>
          </a:p>
        </p:txBody>
      </p:sp>
    </p:spTree>
    <p:extLst>
      <p:ext uri="{BB962C8B-B14F-4D97-AF65-F5344CB8AC3E}">
        <p14:creationId xmlns:p14="http://schemas.microsoft.com/office/powerpoint/2010/main" val="24127617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Small</a:t>
            </a:r>
            <a:r>
              <a:rPr lang="en-US" baseline="0" dirty="0" smtClean="0"/>
              <a:t> Government Annual Financial Report (SGAFR) will have two sections rather than three.  </a:t>
            </a:r>
          </a:p>
          <a:p>
            <a:r>
              <a:rPr lang="en-US" baseline="0" dirty="0" smtClean="0"/>
              <a:t>INTRODUCTORY SECTION  &amp; FINANCIAL SECTION (trend tables will be presented in the financial section).</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33</a:t>
            </a:fld>
            <a:endParaRPr lang="en-US" dirty="0"/>
          </a:p>
        </p:txBody>
      </p:sp>
    </p:spTree>
    <p:extLst>
      <p:ext uri="{BB962C8B-B14F-4D97-AF65-F5344CB8AC3E}">
        <p14:creationId xmlns:p14="http://schemas.microsoft.com/office/powerpoint/2010/main" val="1178001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Two sections: Introductory section and Financial Section (financial</a:t>
            </a:r>
            <a:r>
              <a:rPr lang="en-US" baseline="0" dirty="0" smtClean="0"/>
              <a:t> section contains information that would be in a CAFR’s statistical section).</a:t>
            </a:r>
          </a:p>
          <a:p>
            <a:pPr marL="228600" indent="-228600">
              <a:buAutoNum type="arabicPeriod"/>
            </a:pPr>
            <a:endParaRPr lang="en-US" dirty="0" smtClean="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34</a:t>
            </a:fld>
            <a:endParaRPr lang="en-US" dirty="0"/>
          </a:p>
        </p:txBody>
      </p:sp>
    </p:spTree>
    <p:extLst>
      <p:ext uri="{BB962C8B-B14F-4D97-AF65-F5344CB8AC3E}">
        <p14:creationId xmlns:p14="http://schemas.microsoft.com/office/powerpoint/2010/main" val="22681660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RSI </a:t>
            </a:r>
            <a:r>
              <a:rPr lang="en-US" baseline="0" dirty="0" smtClean="0"/>
              <a:t> = MD&amp;A and budgetary comparisons</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42</a:t>
            </a:fld>
            <a:endParaRPr lang="en-US" dirty="0"/>
          </a:p>
        </p:txBody>
      </p:sp>
    </p:spTree>
    <p:extLst>
      <p:ext uri="{BB962C8B-B14F-4D97-AF65-F5344CB8AC3E}">
        <p14:creationId xmlns:p14="http://schemas.microsoft.com/office/powerpoint/2010/main" val="815123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110000"/>
              </a:lnSpc>
              <a:buFont typeface="Arial" charset="0"/>
              <a:buChar char="•"/>
            </a:pPr>
            <a:r>
              <a:rPr lang="en-US" dirty="0" smtClean="0">
                <a:ea typeface="ＭＳ Ｐゴシック" charset="-128"/>
                <a:cs typeface="Arial" charset="0"/>
              </a:rPr>
              <a:t>98% of all state and local revenue from the 90,000 units of state and local governments is accounted for by the largest 30,000 units</a:t>
            </a:r>
          </a:p>
          <a:p>
            <a:pPr marL="628650" lvl="1" indent="-171450">
              <a:lnSpc>
                <a:spcPct val="110000"/>
              </a:lnSpc>
              <a:buFont typeface="Arial" charset="0"/>
              <a:buChar char="•"/>
            </a:pPr>
            <a:r>
              <a:rPr lang="en-US" b="1" dirty="0" smtClean="0">
                <a:solidFill>
                  <a:schemeClr val="tx2">
                    <a:lumMod val="75000"/>
                  </a:schemeClr>
                </a:solidFill>
                <a:ea typeface="ＭＳ Ｐゴシック" charset="-128"/>
                <a:cs typeface="Arial" charset="0"/>
              </a:rPr>
              <a:t>33% </a:t>
            </a:r>
            <a:r>
              <a:rPr lang="en-US" dirty="0" smtClean="0">
                <a:ea typeface="ＭＳ Ｐゴシック" charset="-128"/>
                <a:cs typeface="Arial" charset="0"/>
              </a:rPr>
              <a:t>of those 30,000 governments do not follow GAAP</a:t>
            </a:r>
          </a:p>
          <a:p>
            <a:pPr marL="628650" lvl="1" indent="-171450">
              <a:lnSpc>
                <a:spcPct val="110000"/>
              </a:lnSpc>
              <a:buFont typeface="Arial" charset="0"/>
              <a:buChar char="•"/>
            </a:pPr>
            <a:r>
              <a:rPr lang="en-US" dirty="0" smtClean="0">
                <a:ea typeface="ＭＳ Ｐゴシック" charset="-128"/>
                <a:cs typeface="Arial" charset="0"/>
              </a:rPr>
              <a:t>No estimate for the other 58,305 smaller governments, but likely a large number prepare their annual financial reports using a financial reporting framework other than GAAP (special purpose framework).</a:t>
            </a:r>
            <a:endParaRPr lang="en-US" u="sng" dirty="0" smtClean="0">
              <a:ea typeface="ＭＳ Ｐゴシック" charset="-128"/>
              <a:cs typeface="Arial" charset="0"/>
            </a:endParaRPr>
          </a:p>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4</a:t>
            </a:fld>
            <a:endParaRPr lang="en-US" dirty="0"/>
          </a:p>
        </p:txBody>
      </p:sp>
    </p:spTree>
    <p:extLst>
      <p:ext uri="{BB962C8B-B14F-4D97-AF65-F5344CB8AC3E}">
        <p14:creationId xmlns:p14="http://schemas.microsoft.com/office/powerpoint/2010/main" val="4039040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Basically the same note disclosures</a:t>
            </a:r>
            <a:r>
              <a:rPr lang="en-US" baseline="0" dirty="0" smtClean="0"/>
              <a:t> required by GAAP.</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44</a:t>
            </a:fld>
            <a:endParaRPr lang="en-US" dirty="0"/>
          </a:p>
        </p:txBody>
      </p:sp>
    </p:spTree>
    <p:extLst>
      <p:ext uri="{BB962C8B-B14F-4D97-AF65-F5344CB8AC3E}">
        <p14:creationId xmlns:p14="http://schemas.microsoft.com/office/powerpoint/2010/main" val="1343422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GAAP is</a:t>
            </a:r>
            <a:r>
              <a:rPr lang="en-US" baseline="0" dirty="0" smtClean="0"/>
              <a:t> the platinum or diamond standard, if you will.  However, it is just not realistic for everyone to achieve.  Smaller governments have particular trouble implementing GAAP.  The goal is to move toward using GAAP if you are not currently in a position to use it for financial reporting.  </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5</a:t>
            </a:fld>
            <a:endParaRPr lang="en-US" dirty="0"/>
          </a:p>
        </p:txBody>
      </p:sp>
    </p:spTree>
    <p:extLst>
      <p:ext uri="{BB962C8B-B14F-4D97-AF65-F5344CB8AC3E}">
        <p14:creationId xmlns:p14="http://schemas.microsoft.com/office/powerpoint/2010/main" val="512605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1" indent="0">
              <a:lnSpc>
                <a:spcPct val="120000"/>
              </a:lnSpc>
              <a:buFont typeface="Arial" charset="0"/>
              <a:buNone/>
              <a:defRPr/>
            </a:pPr>
            <a:r>
              <a:rPr lang="en-US" dirty="0" smtClean="0"/>
              <a:t>Small governments may view GAAP</a:t>
            </a:r>
            <a:r>
              <a:rPr lang="en-US" baseline="0" dirty="0" smtClean="0"/>
              <a:t> as too complicated for their neck of the woods.</a:t>
            </a:r>
            <a:endParaRPr lang="en-US" dirty="0" smtClean="0"/>
          </a:p>
          <a:p>
            <a:pPr marL="628650" lvl="1" indent="-171450">
              <a:lnSpc>
                <a:spcPct val="120000"/>
              </a:lnSpc>
              <a:buFont typeface="Arial" charset="0"/>
              <a:buChar char="•"/>
              <a:defRPr/>
            </a:pPr>
            <a:r>
              <a:rPr lang="en-US" dirty="0" smtClean="0"/>
              <a:t>Cash basis perceived as easier to understand and use by small entities and the users of their financial data.</a:t>
            </a:r>
          </a:p>
          <a:p>
            <a:pPr marL="628650" lvl="1" indent="-171450">
              <a:lnSpc>
                <a:spcPct val="120000"/>
              </a:lnSpc>
              <a:buFont typeface="Arial" charset="0"/>
              <a:buChar char="•"/>
              <a:defRPr/>
            </a:pPr>
            <a:r>
              <a:rPr lang="en-US" dirty="0" smtClean="0"/>
              <a:t>Cash basis reporting may be required by regulatory agencies</a:t>
            </a:r>
          </a:p>
          <a:p>
            <a:pPr marL="628650" lvl="1" indent="-171450">
              <a:lnSpc>
                <a:spcPct val="120000"/>
              </a:lnSpc>
              <a:buFont typeface="Arial" charset="0"/>
              <a:buChar char="•"/>
              <a:defRPr/>
            </a:pPr>
            <a:r>
              <a:rPr lang="en-US" dirty="0" smtClean="0"/>
              <a:t>Cash basis information understood to be more closely tied to budget and management decisions</a:t>
            </a:r>
          </a:p>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6</a:t>
            </a:fld>
            <a:endParaRPr lang="en-US" dirty="0"/>
          </a:p>
        </p:txBody>
      </p:sp>
    </p:spTree>
    <p:extLst>
      <p:ext uri="{BB962C8B-B14F-4D97-AF65-F5344CB8AC3E}">
        <p14:creationId xmlns:p14="http://schemas.microsoft.com/office/powerpoint/2010/main" val="265935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lnSpc>
                <a:spcPct val="120000"/>
              </a:lnSpc>
              <a:buFont typeface="Arial" charset="0"/>
              <a:buChar char="•"/>
              <a:defRPr/>
            </a:pPr>
            <a:r>
              <a:rPr lang="en-US" dirty="0" smtClean="0"/>
              <a:t>Smaller or less qualified accounting staff</a:t>
            </a:r>
            <a:r>
              <a:rPr lang="en-US" baseline="0" dirty="0" smtClean="0"/>
              <a:t> :</a:t>
            </a:r>
            <a:r>
              <a:rPr lang="en-US" dirty="0" smtClean="0"/>
              <a:t>Independence standards require documentation of Skills, Knowledge, and Experience (SKE) of staff by the independent auditor</a:t>
            </a:r>
          </a:p>
          <a:p>
            <a:pPr marL="628650" lvl="1" indent="-171450">
              <a:lnSpc>
                <a:spcPct val="120000"/>
              </a:lnSpc>
              <a:buFont typeface="Arial" charset="0"/>
              <a:buChar char="•"/>
              <a:defRPr/>
            </a:pPr>
            <a:r>
              <a:rPr lang="en-US" dirty="0" smtClean="0"/>
              <a:t>Complexity regarding recognition, measurement and disclosure requirements:</a:t>
            </a:r>
            <a:r>
              <a:rPr lang="en-US" baseline="0" dirty="0" smtClean="0"/>
              <a:t> </a:t>
            </a:r>
            <a:r>
              <a:rPr lang="en-US" dirty="0" smtClean="0"/>
              <a:t>Often requires small governments to obtain assistance  converting their current financial records to GAAP, which can be costly.</a:t>
            </a:r>
          </a:p>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7</a:t>
            </a:fld>
            <a:endParaRPr lang="en-US" dirty="0"/>
          </a:p>
        </p:txBody>
      </p:sp>
    </p:spTree>
    <p:extLst>
      <p:ext uri="{BB962C8B-B14F-4D97-AF65-F5344CB8AC3E}">
        <p14:creationId xmlns:p14="http://schemas.microsoft.com/office/powerpoint/2010/main" val="606853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20000"/>
              </a:lnSpc>
              <a:defRPr/>
            </a:pPr>
            <a:r>
              <a:rPr lang="en-US" dirty="0" smtClean="0"/>
              <a:t>Timeliness</a:t>
            </a:r>
          </a:p>
          <a:p>
            <a:pPr marL="171450" indent="-171450">
              <a:lnSpc>
                <a:spcPct val="120000"/>
              </a:lnSpc>
              <a:buFont typeface="Arial" charset="0"/>
              <a:buChar char="•"/>
              <a:defRPr/>
            </a:pPr>
            <a:r>
              <a:rPr lang="en-US" dirty="0" smtClean="0"/>
              <a:t>Year-end closing and financial statement preparation </a:t>
            </a:r>
          </a:p>
          <a:p>
            <a:pPr marL="628650" lvl="1" indent="-171450">
              <a:lnSpc>
                <a:spcPct val="120000"/>
              </a:lnSpc>
              <a:buFont typeface="Arial" charset="0"/>
              <a:buChar char="•"/>
              <a:defRPr/>
            </a:pPr>
            <a:r>
              <a:rPr lang="en-US" dirty="0" smtClean="0"/>
              <a:t>No need to “true up” or convert the financial statements to GAAP</a:t>
            </a:r>
          </a:p>
          <a:p>
            <a:pPr marL="628650" lvl="1" indent="-171450">
              <a:lnSpc>
                <a:spcPct val="120000"/>
              </a:lnSpc>
              <a:buFont typeface="Arial" charset="0"/>
              <a:buChar char="•"/>
              <a:defRPr/>
            </a:pPr>
            <a:r>
              <a:rPr lang="en-US" dirty="0" smtClean="0"/>
              <a:t>Timely audit</a:t>
            </a:r>
          </a:p>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8</a:t>
            </a:fld>
            <a:endParaRPr lang="en-US" dirty="0"/>
          </a:p>
        </p:txBody>
      </p:sp>
    </p:spTree>
    <p:extLst>
      <p:ext uri="{BB962C8B-B14F-4D97-AF65-F5344CB8AC3E}">
        <p14:creationId xmlns:p14="http://schemas.microsoft.com/office/powerpoint/2010/main" val="21586285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More easily manipulated:  If there are no</a:t>
            </a:r>
            <a:r>
              <a:rPr lang="en-US" baseline="0" dirty="0" smtClean="0"/>
              <a:t> developed standards for other basis of accounting beyond GAAP, then it would be easier to change reporting rules for whatever suits you!</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9</a:t>
            </a:fld>
            <a:endParaRPr lang="en-US" dirty="0"/>
          </a:p>
        </p:txBody>
      </p:sp>
    </p:spTree>
    <p:extLst>
      <p:ext uri="{BB962C8B-B14F-4D97-AF65-F5344CB8AC3E}">
        <p14:creationId xmlns:p14="http://schemas.microsoft.com/office/powerpoint/2010/main" val="3698879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10</a:t>
            </a:fld>
            <a:endParaRPr lang="en-US" dirty="0"/>
          </a:p>
        </p:txBody>
      </p:sp>
    </p:spTree>
    <p:extLst>
      <p:ext uri="{BB962C8B-B14F-4D97-AF65-F5344CB8AC3E}">
        <p14:creationId xmlns:p14="http://schemas.microsoft.com/office/powerpoint/2010/main" val="25108501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 guide authored</a:t>
            </a:r>
            <a:r>
              <a:rPr lang="en-US" baseline="0" dirty="0" smtClean="0"/>
              <a:t> by Mike Crawford, an auditor from Oklahoma City, OK.  Mike has seen hundreds of clients implement an other comprehensive basis of accounting in their financial reports during his career.  The practice aid is non-authoritative guidance available to help those who are not reporting using GAAP.  The Certificate of Conformance guidelines are based on this AICPA work and goes beyond it as well.</a:t>
            </a:r>
            <a:endParaRPr lang="en-US" dirty="0"/>
          </a:p>
        </p:txBody>
      </p:sp>
      <p:sp>
        <p:nvSpPr>
          <p:cNvPr id="4" name="Slide Number Placeholder 3"/>
          <p:cNvSpPr>
            <a:spLocks noGrp="1"/>
          </p:cNvSpPr>
          <p:nvPr>
            <p:ph type="sldNum" sz="quarter" idx="10"/>
          </p:nvPr>
        </p:nvSpPr>
        <p:spPr/>
        <p:txBody>
          <a:bodyPr/>
          <a:lstStyle/>
          <a:p>
            <a:fld id="{73EE495B-E5A9-4914-942F-0713F912F5F4}" type="slidenum">
              <a:rPr lang="en-US" smtClean="0"/>
              <a:t>13</a:t>
            </a:fld>
            <a:endParaRPr lang="en-US" dirty="0"/>
          </a:p>
        </p:txBody>
      </p:sp>
    </p:spTree>
    <p:extLst>
      <p:ext uri="{BB962C8B-B14F-4D97-AF65-F5344CB8AC3E}">
        <p14:creationId xmlns:p14="http://schemas.microsoft.com/office/powerpoint/2010/main" val="3078638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0106B4A3-4212-4E39-93DE-E053E8F69C28}" type="datetimeFigureOut">
              <a:rPr lang="en-US" smtClean="0"/>
              <a:t>7/22/2013</a:t>
            </a:fld>
            <a:endParaRPr lang="en-US" dirty="0"/>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kumimoji="0" lang="en-US" dirty="0"/>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A3DCDF73-85D2-4237-9B32-053DBDB0C312}" type="slidenum">
              <a:rPr kumimoji="0" lang="en-US" smtClean="0"/>
              <a:t>‹#›</a:t>
            </a:fld>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t>7/22/2013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106B4A3-4212-4E39-93DE-E053E8F69C28}" type="datetimeFigureOut">
              <a:rPr lang="en-US" smtClean="0"/>
              <a:t>7/22/2013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0106B4A3-4212-4E39-93DE-E053E8F69C28}" type="datetimeFigureOut">
              <a:rPr lang="en-US" smtClean="0"/>
              <a:t>7/22/2013</a:t>
            </a:fld>
            <a:endParaRPr lang="en-US" dirty="0"/>
          </a:p>
        </p:txBody>
      </p:sp>
      <p:sp>
        <p:nvSpPr>
          <p:cNvPr id="5" name="Footer Placeholder 4"/>
          <p:cNvSpPr>
            <a:spLocks noGrp="1"/>
          </p:cNvSpPr>
          <p:nvPr>
            <p:ph type="ftr" sz="quarter" idx="11"/>
          </p:nvPr>
        </p:nvSpPr>
        <p:spPr>
          <a:xfrm>
            <a:off x="457200" y="6480969"/>
            <a:ext cx="4260056" cy="300831"/>
          </a:xfrm>
        </p:spPr>
        <p:txBody>
          <a:bodyPr/>
          <a:lstStyle/>
          <a:p>
            <a:endParaRPr kumimoji="0" lang="en-US" dirty="0"/>
          </a:p>
        </p:txBody>
      </p:sp>
      <p:sp>
        <p:nvSpPr>
          <p:cNvPr id="6" name="Slide Number Placeholder 5"/>
          <p:cNvSpPr>
            <a:spLocks noGrp="1"/>
          </p:cNvSpPr>
          <p:nvPr>
            <p:ph type="sldNum" sz="quarter" idx="12"/>
          </p:nvPr>
        </p:nvSpPr>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dirty="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Date Placeholder 3"/>
          <p:cNvSpPr>
            <a:spLocks noGrp="1"/>
          </p:cNvSpPr>
          <p:nvPr>
            <p:ph type="dt" sz="half" idx="10"/>
          </p:nvPr>
        </p:nvSpPr>
        <p:spPr>
          <a:xfrm>
            <a:off x="6955632" y="6477000"/>
            <a:ext cx="2133600" cy="304800"/>
          </a:xfrm>
        </p:spPr>
        <p:txBody>
          <a:bodyPr/>
          <a:lstStyle/>
          <a:p>
            <a:fld id="{0106B4A3-4212-4E39-93DE-E053E8F69C28}" type="datetimeFigureOut">
              <a:rPr lang="en-US" smtClean="0"/>
              <a:t>7/22/2013</a:t>
            </a:fld>
            <a:endParaRPr lang="en-US" dirty="0"/>
          </a:p>
        </p:txBody>
      </p:sp>
      <p:sp>
        <p:nvSpPr>
          <p:cNvPr id="5" name="Footer Placeholder 4"/>
          <p:cNvSpPr>
            <a:spLocks noGrp="1"/>
          </p:cNvSpPr>
          <p:nvPr>
            <p:ph type="ftr" sz="quarter" idx="11"/>
          </p:nvPr>
        </p:nvSpPr>
        <p:spPr>
          <a:xfrm>
            <a:off x="2619376" y="6480969"/>
            <a:ext cx="4260056" cy="300831"/>
          </a:xfrm>
        </p:spPr>
        <p:txBody>
          <a:bodyPr/>
          <a:lstStyle/>
          <a:p>
            <a:endParaRPr kumimoji="0" lang="en-US" dirty="0"/>
          </a:p>
        </p:txBody>
      </p:sp>
      <p:sp>
        <p:nvSpPr>
          <p:cNvPr id="6" name="Slide Number Placeholder 5"/>
          <p:cNvSpPr>
            <a:spLocks noGrp="1"/>
          </p:cNvSpPr>
          <p:nvPr>
            <p:ph type="sldNum" sz="quarter" idx="12"/>
          </p:nvPr>
        </p:nvSpPr>
        <p:spPr>
          <a:xfrm>
            <a:off x="8451056" y="809624"/>
            <a:ext cx="502920" cy="300831"/>
          </a:xfrm>
        </p:spPr>
        <p:txBody>
          <a:bodyPr/>
          <a:lstStyle/>
          <a:p>
            <a:fld id="{A3DCDF73-85D2-4237-9B32-053DBDB0C312}" type="slidenum">
              <a:rPr kumimoji="0" lang="en-US" smtClean="0"/>
              <a:t>‹#›</a:t>
            </a:fld>
            <a:endParaRPr kumimoji="0" lang="en-US" dirty="0"/>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0106B4A3-4212-4E39-93DE-E053E8F69C28}" type="datetimeFigureOut">
              <a:rPr lang="en-US" smtClean="0"/>
              <a:t>7/22/2013</a:t>
            </a:fld>
            <a:endParaRPr lang="en-US" dirty="0"/>
          </a:p>
        </p:txBody>
      </p:sp>
      <p:sp>
        <p:nvSpPr>
          <p:cNvPr id="6" name="Footer Placeholder 5"/>
          <p:cNvSpPr>
            <a:spLocks noGrp="1"/>
          </p:cNvSpPr>
          <p:nvPr>
            <p:ph type="ftr" sz="quarter" idx="11"/>
          </p:nvPr>
        </p:nvSpPr>
        <p:spPr>
          <a:xfrm>
            <a:off x="457200" y="6480969"/>
            <a:ext cx="4260056" cy="301752"/>
          </a:xfrm>
        </p:spPr>
        <p:txBody>
          <a:bodyPr/>
          <a:lstStyle/>
          <a:p>
            <a:endParaRPr kumimoji="0" lang="en-US" dirty="0"/>
          </a:p>
        </p:txBody>
      </p:sp>
      <p:sp>
        <p:nvSpPr>
          <p:cNvPr id="7" name="Slide Number Placeholder 6"/>
          <p:cNvSpPr>
            <a:spLocks noGrp="1"/>
          </p:cNvSpPr>
          <p:nvPr>
            <p:ph type="sldNum" sz="quarter" idx="12"/>
          </p:nvPr>
        </p:nvSpPr>
        <p:spPr>
          <a:xfrm>
            <a:off x="7589520" y="6480969"/>
            <a:ext cx="502920" cy="301752"/>
          </a:xfrm>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0106B4A3-4212-4E39-93DE-E053E8F69C28}" type="datetimeFigureOut">
              <a:rPr lang="en-US" smtClean="0"/>
              <a:t>7/22/2013</a:t>
            </a:fld>
            <a:endParaRPr lang="en-US" dirty="0"/>
          </a:p>
        </p:txBody>
      </p:sp>
      <p:sp>
        <p:nvSpPr>
          <p:cNvPr id="8" name="Footer Placeholder 7"/>
          <p:cNvSpPr>
            <a:spLocks noGrp="1"/>
          </p:cNvSpPr>
          <p:nvPr>
            <p:ph type="ftr" sz="quarter" idx="11"/>
          </p:nvPr>
        </p:nvSpPr>
        <p:spPr>
          <a:xfrm>
            <a:off x="457200" y="6480969"/>
            <a:ext cx="4261104" cy="301752"/>
          </a:xfrm>
        </p:spPr>
        <p:txBody>
          <a:bodyPr/>
          <a:lstStyle/>
          <a:p>
            <a:endParaRPr kumimoji="0" lang="en-US" dirty="0"/>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A3DCDF73-85D2-4237-9B32-053DBDB0C312}" type="slidenum">
              <a:rPr kumimoji="0" lang="en-US" smtClean="0"/>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106B4A3-4212-4E39-93DE-E053E8F69C28}" type="datetimeFigureOut">
              <a:rPr lang="en-US" smtClean="0"/>
              <a:t>7/22/2013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0106B4A3-4212-4E39-93DE-E053E8F69C28}" type="datetimeFigureOut">
              <a:rPr lang="en-US" smtClean="0"/>
              <a:t>7/22/2013</a:t>
            </a:fld>
            <a:endParaRPr lang="en-US" dirty="0"/>
          </a:p>
        </p:txBody>
      </p:sp>
      <p:sp>
        <p:nvSpPr>
          <p:cNvPr id="3" name="Footer Placeholder 2"/>
          <p:cNvSpPr>
            <a:spLocks noGrp="1"/>
          </p:cNvSpPr>
          <p:nvPr>
            <p:ph type="ftr" sz="quarter" idx="11"/>
          </p:nvPr>
        </p:nvSpPr>
        <p:spPr>
          <a:xfrm>
            <a:off x="457200" y="6481890"/>
            <a:ext cx="4260056" cy="300831"/>
          </a:xfrm>
        </p:spPr>
        <p:txBody>
          <a:bodyPr/>
          <a:lstStyle/>
          <a:p>
            <a:endParaRPr kumimoji="0" lang="en-US" dirty="0"/>
          </a:p>
        </p:txBody>
      </p:sp>
      <p:sp>
        <p:nvSpPr>
          <p:cNvPr id="4" name="Slide Number Placeholder 3"/>
          <p:cNvSpPr>
            <a:spLocks noGrp="1"/>
          </p:cNvSpPr>
          <p:nvPr>
            <p:ph type="sldNum" sz="quarter" idx="12"/>
          </p:nvPr>
        </p:nvSpPr>
        <p:spPr>
          <a:xfrm>
            <a:off x="7589520" y="6480969"/>
            <a:ext cx="502920" cy="301752"/>
          </a:xfrm>
        </p:spPr>
        <p:txBody>
          <a:bodyPr/>
          <a:lstStyle/>
          <a:p>
            <a:fld id="{A3DCDF73-85D2-4237-9B32-053DBDB0C312}" type="slidenum">
              <a:rPr kumimoji="0" lang="en-US" smtClean="0"/>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0106B4A3-4212-4E39-93DE-E053E8F69C28}" type="datetimeFigureOut">
              <a:rPr lang="en-US" smtClean="0"/>
              <a:t>7/22/2013</a:t>
            </a:fld>
            <a:endParaRPr lang="en-US" dirty="0"/>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kumimoji="0" lang="en-US" dirty="0"/>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A3DCDF73-85D2-4237-9B32-053DBDB0C312}" type="slidenum">
              <a:rPr kumimoji="0" lang="en-US" smtClean="0"/>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0106B4A3-4212-4E39-93DE-E053E8F69C28}" type="datetimeFigureOut">
              <a:rPr lang="en-US" smtClean="0"/>
              <a:t>7/22/2013</a:t>
            </a:fld>
            <a:endParaRPr lang="en-US" dirty="0"/>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kumimoji="0" lang="en-US" dirty="0"/>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A3DCDF73-85D2-4237-9B32-053DBDB0C312}" type="slidenum">
              <a:rPr kumimoji="0" lang="en-US" smtClean="0"/>
              <a:t>‹#›</a:t>
            </a:fld>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0106B4A3-4212-4E39-93DE-E053E8F69C28}" type="datetimeFigureOut">
              <a:rPr lang="en-US" smtClean="0"/>
              <a:t>7/22/2013</a:t>
            </a:fld>
            <a:endParaRPr lang="en-US" dirty="0"/>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0" lang="en-US" dirty="0"/>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A3DCDF73-85D2-4237-9B32-053DBDB0C312}" type="slidenum">
              <a:rPr kumimoji="0" lang="en-US" smtClean="0"/>
              <a:t>‹#›</a:t>
            </a:fld>
            <a:endParaRPr kumimoji="0"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www.cpa2biz.com/"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gfoa.org/conformance"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67000" y="-304800"/>
            <a:ext cx="6096000" cy="3886200"/>
          </a:xfrm>
        </p:spPr>
        <p:txBody>
          <a:bodyPr>
            <a:noAutofit/>
          </a:bodyPr>
          <a:lstStyle/>
          <a:p>
            <a:r>
              <a:rPr lang="en-US" sz="3600" b="1" dirty="0" smtClean="0"/>
              <a:t>The GFOA’s new program for </a:t>
            </a:r>
            <a:br>
              <a:rPr lang="en-US" sz="3600" b="1" dirty="0" smtClean="0"/>
            </a:br>
            <a:r>
              <a:rPr lang="en-US" sz="3600" b="1" dirty="0" smtClean="0"/>
              <a:t>Small Governments </a:t>
            </a:r>
            <a:br>
              <a:rPr lang="en-US" sz="3600" b="1" dirty="0" smtClean="0"/>
            </a:br>
            <a:r>
              <a:rPr lang="en-US" sz="3600" b="1" dirty="0" smtClean="0"/>
              <a:t>that prepare </a:t>
            </a:r>
            <a:br>
              <a:rPr lang="en-US" sz="3600" b="1" dirty="0" smtClean="0"/>
            </a:br>
            <a:r>
              <a:rPr lang="en-US" sz="3600" b="1" dirty="0" smtClean="0"/>
              <a:t>Modified Cash Basis </a:t>
            </a:r>
            <a:br>
              <a:rPr lang="en-US" sz="3600" b="1" dirty="0" smtClean="0"/>
            </a:br>
            <a:r>
              <a:rPr lang="en-US" sz="3600" b="1" dirty="0" smtClean="0"/>
              <a:t>Financial Reports</a:t>
            </a:r>
            <a:endParaRPr lang="en-US" sz="3600" b="1" dirty="0"/>
          </a:p>
        </p:txBody>
      </p:sp>
      <p:sp>
        <p:nvSpPr>
          <p:cNvPr id="3" name="Subtitle 2"/>
          <p:cNvSpPr>
            <a:spLocks noGrp="1"/>
          </p:cNvSpPr>
          <p:nvPr>
            <p:ph type="subTitle" idx="1"/>
          </p:nvPr>
        </p:nvSpPr>
        <p:spPr>
          <a:xfrm>
            <a:off x="685800" y="3429000"/>
            <a:ext cx="4633912" cy="1676400"/>
          </a:xfrm>
        </p:spPr>
        <p:txBody>
          <a:bodyPr/>
          <a:lstStyle/>
          <a:p>
            <a:pPr algn="ctr"/>
            <a:r>
              <a:rPr lang="en-US" b="1" i="1" dirty="0" smtClean="0"/>
              <a:t>Krisztina Dommer</a:t>
            </a:r>
          </a:p>
          <a:p>
            <a:pPr algn="ctr"/>
            <a:r>
              <a:rPr lang="en-US" b="1" i="1" dirty="0" smtClean="0"/>
              <a:t>Senior Manager, GFOA</a:t>
            </a:r>
          </a:p>
          <a:p>
            <a:pPr algn="ctr"/>
            <a:r>
              <a:rPr lang="en-US" b="1" i="1" dirty="0" smtClean="0"/>
              <a:t> Chicago, Illinois</a:t>
            </a:r>
            <a:endParaRPr lang="en-US" b="1" i="1" dirty="0"/>
          </a:p>
        </p:txBody>
      </p:sp>
      <p:graphicFrame>
        <p:nvGraphicFramePr>
          <p:cNvPr id="5" name="Diagram 4"/>
          <p:cNvGraphicFramePr/>
          <p:nvPr>
            <p:extLst>
              <p:ext uri="{D42A27DB-BD31-4B8C-83A1-F6EECF244321}">
                <p14:modId xmlns:p14="http://schemas.microsoft.com/office/powerpoint/2010/main" val="4206802262"/>
              </p:ext>
            </p:extLst>
          </p:nvPr>
        </p:nvGraphicFramePr>
        <p:xfrm>
          <a:off x="457200" y="4643735"/>
          <a:ext cx="6324600" cy="2214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563599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mph" presetSubtype="2" fill="hold" grpId="0" nodeType="withEffect">
                                  <p:stCondLst>
                                    <p:cond delay="0"/>
                                  </p:stCondLst>
                                  <p:childTnLst>
                                    <p:animClr clrSpc="rgb" dir="cw">
                                      <p:cBhvr override="childStyle">
                                        <p:cTn id="6" dur="2000" fill="hold"/>
                                        <p:tgtEl>
                                          <p:spTgt spid="2"/>
                                        </p:tgtEl>
                                        <p:attrNameLst>
                                          <p:attrName>style.color</p:attrName>
                                        </p:attrNameLst>
                                      </p:cBhvr>
                                      <p:to>
                                        <a:srgbClr val="92D050"/>
                                      </p:to>
                                    </p:animClr>
                                  </p:childTnLst>
                                </p:cTn>
                              </p:par>
                            </p:childTnLst>
                          </p:cTn>
                        </p:par>
                        <p:par>
                          <p:cTn id="7" fill="hold">
                            <p:stCondLst>
                              <p:cond delay="2000"/>
                            </p:stCondLst>
                            <p:childTnLst>
                              <p:par>
                                <p:cTn id="8" presetID="3" presetClass="emph" presetSubtype="2" fill="hold" grpId="0" nodeType="afterEffect">
                                  <p:stCondLst>
                                    <p:cond delay="0"/>
                                  </p:stCondLst>
                                  <p:childTnLst>
                                    <p:animClr clrSpc="rgb" dir="cw">
                                      <p:cBhvr override="childStyle">
                                        <p:cTn id="9" dur="2000" fill="hold"/>
                                        <p:tgtEl>
                                          <p:spTgt spid="3">
                                            <p:txEl>
                                              <p:pRg st="0" end="0"/>
                                            </p:txEl>
                                          </p:spTgt>
                                        </p:tgtEl>
                                        <p:attrNameLst>
                                          <p:attrName>style.color</p:attrName>
                                        </p:attrNameLst>
                                      </p:cBhvr>
                                      <p:to>
                                        <a:srgbClr val="7EC2D3"/>
                                      </p:to>
                                    </p:animClr>
                                  </p:childTnLst>
                                </p:cTn>
                              </p:par>
                            </p:childTnLst>
                          </p:cTn>
                        </p:par>
                        <p:par>
                          <p:cTn id="10" fill="hold">
                            <p:stCondLst>
                              <p:cond delay="4000"/>
                            </p:stCondLst>
                            <p:childTnLst>
                              <p:par>
                                <p:cTn id="11" presetID="3" presetClass="emph" presetSubtype="2" fill="hold" grpId="0" nodeType="afterEffect">
                                  <p:stCondLst>
                                    <p:cond delay="0"/>
                                  </p:stCondLst>
                                  <p:childTnLst>
                                    <p:animClr clrSpc="rgb" dir="cw">
                                      <p:cBhvr override="childStyle">
                                        <p:cTn id="12" dur="2000" fill="hold"/>
                                        <p:tgtEl>
                                          <p:spTgt spid="3">
                                            <p:txEl>
                                              <p:pRg st="1" end="1"/>
                                            </p:txEl>
                                          </p:spTgt>
                                        </p:tgtEl>
                                        <p:attrNameLst>
                                          <p:attrName>style.color</p:attrName>
                                        </p:attrNameLst>
                                      </p:cBhvr>
                                      <p:to>
                                        <a:srgbClr val="7EC2D3"/>
                                      </p:to>
                                    </p:animClr>
                                  </p:childTnLst>
                                </p:cTn>
                              </p:par>
                            </p:childTnLst>
                          </p:cTn>
                        </p:par>
                        <p:par>
                          <p:cTn id="13" fill="hold">
                            <p:stCondLst>
                              <p:cond delay="6000"/>
                            </p:stCondLst>
                            <p:childTnLst>
                              <p:par>
                                <p:cTn id="14" presetID="3" presetClass="emph" presetSubtype="2" fill="hold" grpId="0" nodeType="afterEffect">
                                  <p:stCondLst>
                                    <p:cond delay="0"/>
                                  </p:stCondLst>
                                  <p:childTnLst>
                                    <p:animClr clrSpc="rgb" dir="cw">
                                      <p:cBhvr override="childStyle">
                                        <p:cTn id="15" dur="2000" fill="hold"/>
                                        <p:tgtEl>
                                          <p:spTgt spid="3">
                                            <p:txEl>
                                              <p:pRg st="2" end="2"/>
                                            </p:txEl>
                                          </p:spTgt>
                                        </p:tgtEl>
                                        <p:attrNameLst>
                                          <p:attrName>style.color</p:attrName>
                                        </p:attrNameLst>
                                      </p:cBhvr>
                                      <p:to>
                                        <a:srgbClr val="7EC2D3"/>
                                      </p:to>
                                    </p:animClr>
                                  </p:childTnLst>
                                </p:cTn>
                              </p:par>
                            </p:childTnLst>
                          </p:cTn>
                        </p:par>
                        <p:par>
                          <p:cTn id="16" fill="hold">
                            <p:stCondLst>
                              <p:cond delay="8000"/>
                            </p:stCondLst>
                            <p:childTnLst>
                              <p:par>
                                <p:cTn id="17" presetID="45"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anim calcmode="lin" valueType="num">
                                      <p:cBhvr>
                                        <p:cTn id="20" dur="2000" fill="hold"/>
                                        <p:tgtEl>
                                          <p:spTgt spid="5"/>
                                        </p:tgtEl>
                                        <p:attrNameLst>
                                          <p:attrName>ppt_w</p:attrName>
                                        </p:attrNameLst>
                                      </p:cBhvr>
                                      <p:tavLst>
                                        <p:tav tm="0" fmla="#ppt_w*sin(2.5*pi*$)">
                                          <p:val>
                                            <p:fltVal val="0"/>
                                          </p:val>
                                        </p:tav>
                                        <p:tav tm="100000">
                                          <p:val>
                                            <p:fltVal val="1"/>
                                          </p:val>
                                        </p:tav>
                                      </p:tavLst>
                                    </p:anim>
                                    <p:anim calcmode="lin" valueType="num">
                                      <p:cBhvr>
                                        <p:cTn id="21"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5"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When can the cash (modified cash basis) be appropriate?</a:t>
            </a:r>
            <a:endParaRPr lang="en-US" sz="3600" b="1" dirty="0"/>
          </a:p>
        </p:txBody>
      </p:sp>
      <p:sp>
        <p:nvSpPr>
          <p:cNvPr id="3" name="Content Placeholder 2"/>
          <p:cNvSpPr>
            <a:spLocks noGrp="1"/>
          </p:cNvSpPr>
          <p:nvPr>
            <p:ph idx="1"/>
          </p:nvPr>
        </p:nvSpPr>
        <p:spPr>
          <a:xfrm>
            <a:off x="381000" y="2286000"/>
            <a:ext cx="8229600" cy="3755992"/>
          </a:xfrm>
        </p:spPr>
        <p:txBody>
          <a:bodyPr>
            <a:normAutofit/>
          </a:bodyPr>
          <a:lstStyle/>
          <a:p>
            <a:r>
              <a:rPr lang="en-US" sz="2800" dirty="0">
                <a:ea typeface="ＭＳ Ｐゴシック" charset="-128"/>
                <a:cs typeface="Arial" charset="0"/>
              </a:rPr>
              <a:t>GAAP financial reporting is not contractually or legally </a:t>
            </a:r>
            <a:r>
              <a:rPr lang="en-US" sz="2800" dirty="0" smtClean="0">
                <a:ea typeface="ＭＳ Ｐゴシック" charset="-128"/>
                <a:cs typeface="Arial" charset="0"/>
              </a:rPr>
              <a:t>required.</a:t>
            </a:r>
          </a:p>
          <a:p>
            <a:endParaRPr lang="en-US" sz="2800" dirty="0">
              <a:ea typeface="ＭＳ Ｐゴシック" charset="-128"/>
              <a:cs typeface="Arial" charset="0"/>
            </a:endParaRPr>
          </a:p>
          <a:p>
            <a:r>
              <a:rPr lang="en-US" sz="2800" dirty="0">
                <a:ea typeface="ＭＳ Ｐゴシック" charset="-128"/>
                <a:cs typeface="Arial" charset="0"/>
              </a:rPr>
              <a:t>Internal and external users understand the cash (modified cash) presentation </a:t>
            </a:r>
            <a:r>
              <a:rPr lang="en-US" sz="2800" i="1" dirty="0">
                <a:ea typeface="ＭＳ Ｐゴシック" charset="-128"/>
                <a:cs typeface="Arial" charset="0"/>
              </a:rPr>
              <a:t>and its limitations </a:t>
            </a:r>
            <a:r>
              <a:rPr lang="en-US" sz="2800" dirty="0">
                <a:ea typeface="ＭＳ Ｐゴシック" charset="-128"/>
                <a:cs typeface="Arial" charset="0"/>
              </a:rPr>
              <a:t>but still find it relevant for their </a:t>
            </a:r>
            <a:r>
              <a:rPr lang="en-US" sz="2800" dirty="0" smtClean="0">
                <a:ea typeface="ＭＳ Ｐゴシック" charset="-128"/>
                <a:cs typeface="Arial" charset="0"/>
              </a:rPr>
              <a:t>needs.</a:t>
            </a:r>
            <a:endParaRPr lang="en-US" sz="2800" dirty="0">
              <a:ea typeface="ＭＳ Ｐゴシック" charset="-128"/>
              <a:cs typeface="Arial" charset="0"/>
            </a:endParaRPr>
          </a:p>
          <a:p>
            <a:endParaRPr lang="en-US" dirty="0"/>
          </a:p>
        </p:txBody>
      </p:sp>
    </p:spTree>
    <p:extLst>
      <p:ext uri="{BB962C8B-B14F-4D97-AF65-F5344CB8AC3E}">
        <p14:creationId xmlns:p14="http://schemas.microsoft.com/office/powerpoint/2010/main" val="3096751576"/>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458200" cy="4343400"/>
          </a:xfrm>
        </p:spPr>
        <p:txBody>
          <a:bodyPr>
            <a:normAutofit lnSpcReduction="10000"/>
          </a:bodyPr>
          <a:lstStyle/>
          <a:p>
            <a:r>
              <a:rPr lang="en-US" sz="2800" dirty="0">
                <a:ea typeface="ＭＳ Ｐゴシック" charset="-128"/>
                <a:cs typeface="Arial" charset="0"/>
              </a:rPr>
              <a:t>Entity does not have the </a:t>
            </a:r>
            <a:r>
              <a:rPr lang="en-US" sz="2800" dirty="0" smtClean="0">
                <a:ea typeface="ＭＳ Ｐゴシック" charset="-128"/>
                <a:cs typeface="Arial" charset="0"/>
              </a:rPr>
              <a:t>skills, </a:t>
            </a:r>
            <a:r>
              <a:rPr lang="en-US" sz="2800" dirty="0">
                <a:ea typeface="ＭＳ Ｐゴシック" charset="-128"/>
                <a:cs typeface="Arial" charset="0"/>
              </a:rPr>
              <a:t>k</a:t>
            </a:r>
            <a:r>
              <a:rPr lang="en-US" sz="2800" dirty="0" smtClean="0">
                <a:ea typeface="ＭＳ Ｐゴシック" charset="-128"/>
                <a:cs typeface="Arial" charset="0"/>
              </a:rPr>
              <a:t>nowledge</a:t>
            </a:r>
            <a:r>
              <a:rPr lang="en-US" sz="2800" dirty="0">
                <a:ea typeface="ＭＳ Ｐゴシック" charset="-128"/>
                <a:cs typeface="Arial" charset="0"/>
              </a:rPr>
              <a:t>, or </a:t>
            </a:r>
            <a:r>
              <a:rPr lang="en-US" sz="2800" dirty="0" smtClean="0">
                <a:ea typeface="ＭＳ Ｐゴシック" charset="-128"/>
                <a:cs typeface="Arial" charset="0"/>
              </a:rPr>
              <a:t>experience </a:t>
            </a:r>
            <a:r>
              <a:rPr lang="en-US" sz="2800" dirty="0">
                <a:ea typeface="ＭＳ Ｐゴシック" charset="-128"/>
                <a:cs typeface="Arial" charset="0"/>
              </a:rPr>
              <a:t>(SKE) to prepare GAAP financial statements</a:t>
            </a:r>
            <a:r>
              <a:rPr lang="en-US" sz="2800" dirty="0" smtClean="0">
                <a:ea typeface="ＭＳ Ｐゴシック" charset="-128"/>
                <a:cs typeface="Arial" charset="0"/>
              </a:rPr>
              <a:t>.</a:t>
            </a:r>
          </a:p>
          <a:p>
            <a:endParaRPr lang="en-US" sz="2800" dirty="0">
              <a:ea typeface="ＭＳ Ｐゴシック" charset="-128"/>
              <a:cs typeface="Arial" charset="0"/>
            </a:endParaRPr>
          </a:p>
          <a:p>
            <a:r>
              <a:rPr lang="en-US" sz="2800" dirty="0">
                <a:ea typeface="ＭＳ Ｐゴシック" charset="-128"/>
                <a:cs typeface="Arial" charset="0"/>
              </a:rPr>
              <a:t>It is </a:t>
            </a:r>
            <a:r>
              <a:rPr lang="en-US" sz="2800" dirty="0" smtClean="0">
                <a:ea typeface="ＭＳ Ｐゴシック" charset="-128"/>
                <a:cs typeface="Arial" charset="0"/>
              </a:rPr>
              <a:t>cost-effective.</a:t>
            </a:r>
          </a:p>
          <a:p>
            <a:endParaRPr lang="en-US" sz="2800" dirty="0">
              <a:ea typeface="ＭＳ Ｐゴシック" charset="-128"/>
              <a:cs typeface="Arial" charset="0"/>
            </a:endParaRPr>
          </a:p>
          <a:p>
            <a:r>
              <a:rPr lang="en-US" sz="2800" dirty="0">
                <a:ea typeface="ＭＳ Ｐゴシック" charset="-128"/>
                <a:cs typeface="Arial" charset="0"/>
              </a:rPr>
              <a:t>The entity is required or permitted by law or regulation to prepare financial statements using a special purpose framework for financial reporting.</a:t>
            </a:r>
          </a:p>
          <a:p>
            <a:endParaRPr lang="en-US" dirty="0"/>
          </a:p>
        </p:txBody>
      </p:sp>
      <p:sp>
        <p:nvSpPr>
          <p:cNvPr id="4" name="Title 1"/>
          <p:cNvSpPr>
            <a:spLocks noGrp="1"/>
          </p:cNvSpPr>
          <p:nvPr>
            <p:ph type="title"/>
          </p:nvPr>
        </p:nvSpPr>
        <p:spPr>
          <a:xfrm>
            <a:off x="457200" y="267494"/>
            <a:ext cx="8458200" cy="1399032"/>
          </a:xfrm>
        </p:spPr>
        <p:txBody>
          <a:bodyPr>
            <a:normAutofit/>
          </a:bodyPr>
          <a:lstStyle/>
          <a:p>
            <a:r>
              <a:rPr lang="en-US" sz="3600" b="1" dirty="0" smtClean="0"/>
              <a:t>When can the cash (modified cash basis) be appropriate? cont.</a:t>
            </a:r>
            <a:endParaRPr lang="en-US" sz="3600" b="1" dirty="0"/>
          </a:p>
        </p:txBody>
      </p:sp>
    </p:spTree>
    <p:extLst>
      <p:ext uri="{BB962C8B-B14F-4D97-AF65-F5344CB8AC3E}">
        <p14:creationId xmlns:p14="http://schemas.microsoft.com/office/powerpoint/2010/main" val="2664134649"/>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14600" y="914400"/>
            <a:ext cx="6553200" cy="1828800"/>
          </a:xfrm>
        </p:spPr>
        <p:txBody>
          <a:bodyPr>
            <a:noAutofit/>
          </a:bodyPr>
          <a:lstStyle/>
          <a:p>
            <a:pPr algn="ctr"/>
            <a:r>
              <a:rPr lang="en-US" sz="4800" b="1" dirty="0" smtClean="0">
                <a:effectLst/>
              </a:rPr>
              <a:t>Current standards and guidance</a:t>
            </a:r>
            <a:endParaRPr lang="en-US" sz="4800" b="1" dirty="0">
              <a:effectLst/>
            </a:endParaRPr>
          </a:p>
        </p:txBody>
      </p:sp>
      <p:sp>
        <p:nvSpPr>
          <p:cNvPr id="2" name="TextBox 1"/>
          <p:cNvSpPr txBox="1"/>
          <p:nvPr/>
        </p:nvSpPr>
        <p:spPr>
          <a:xfrm>
            <a:off x="990600" y="5042118"/>
            <a:ext cx="6096000" cy="1815882"/>
          </a:xfrm>
          <a:prstGeom prst="rect">
            <a:avLst/>
          </a:prstGeom>
          <a:noFill/>
        </p:spPr>
        <p:txBody>
          <a:bodyPr wrap="square" rtlCol="0">
            <a:spAutoFit/>
          </a:bodyPr>
          <a:lstStyle/>
          <a:p>
            <a:pPr algn="ctr"/>
            <a:r>
              <a:rPr lang="en-US" sz="2800" i="1" dirty="0">
                <a:ea typeface="ＭＳ Ｐゴシック" charset="-128"/>
                <a:cs typeface="Arial" charset="0"/>
              </a:rPr>
              <a:t>Authoritative and Non-authoritative Resources for Cash Basis Financial Statements</a:t>
            </a:r>
          </a:p>
          <a:p>
            <a:pPr algn="ctr"/>
            <a:endParaRPr lang="en-US" sz="2800" i="1" dirty="0"/>
          </a:p>
        </p:txBody>
      </p:sp>
    </p:spTree>
    <p:extLst>
      <p:ext uri="{BB962C8B-B14F-4D97-AF65-F5344CB8AC3E}">
        <p14:creationId xmlns:p14="http://schemas.microsoft.com/office/powerpoint/2010/main" val="3499551023"/>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effectLst/>
              </a:rPr>
              <a:t>Cash (modified cash) basis standards and guidance</a:t>
            </a:r>
            <a:endParaRPr lang="en-US" sz="4000" b="1" dirty="0">
              <a:effectLst/>
            </a:endParaRPr>
          </a:p>
        </p:txBody>
      </p:sp>
      <p:sp>
        <p:nvSpPr>
          <p:cNvPr id="3" name="Content Placeholder 2"/>
          <p:cNvSpPr>
            <a:spLocks noGrp="1"/>
          </p:cNvSpPr>
          <p:nvPr>
            <p:ph idx="1"/>
          </p:nvPr>
        </p:nvSpPr>
        <p:spPr>
          <a:xfrm>
            <a:off x="457200" y="1981200"/>
            <a:ext cx="8229600" cy="4572000"/>
          </a:xfrm>
        </p:spPr>
        <p:txBody>
          <a:bodyPr>
            <a:normAutofit/>
          </a:bodyPr>
          <a:lstStyle/>
          <a:p>
            <a:r>
              <a:rPr lang="en-US" sz="2400" dirty="0" smtClean="0"/>
              <a:t>No real authoritative standards in U.S. for cash or modified cash basis “accounting principles.”</a:t>
            </a:r>
          </a:p>
          <a:p>
            <a:r>
              <a:rPr lang="en-US" sz="2400" dirty="0" smtClean="0"/>
              <a:t>Some limited authoritative AICPA audit standards related to cash or modified cash basis statements </a:t>
            </a:r>
            <a:r>
              <a:rPr lang="en-US" sz="2400" dirty="0" smtClean="0">
                <a:ea typeface="ＭＳ Ｐゴシック" charset="-128"/>
                <a:cs typeface="Arial" charset="0"/>
              </a:rPr>
              <a:t>– specifically AU-C Section 800 – Special </a:t>
            </a:r>
            <a:r>
              <a:rPr lang="en-US" sz="2400" dirty="0" smtClean="0"/>
              <a:t>Purpose Frameworks.</a:t>
            </a:r>
          </a:p>
          <a:p>
            <a:r>
              <a:rPr lang="en-US" sz="2400" dirty="0" smtClean="0">
                <a:ea typeface="ＭＳ Ｐゴシック" charset="-128"/>
                <a:cs typeface="Arial" charset="0"/>
              </a:rPr>
              <a:t>Non-authoritative guidance is available in the form of the AICPA Practice Aid – </a:t>
            </a:r>
            <a:r>
              <a:rPr lang="en-US" sz="2400" b="1" i="1" dirty="0" smtClean="0">
                <a:ea typeface="ＭＳ Ｐゴシック" charset="-128"/>
                <a:cs typeface="Arial" charset="0"/>
              </a:rPr>
              <a:t>Applying OCBOA in State and Local Government Financial Statements </a:t>
            </a:r>
            <a:r>
              <a:rPr lang="en-US" sz="2400" dirty="0" smtClean="0">
                <a:ea typeface="ＭＳ Ｐゴシック" charset="-128"/>
                <a:cs typeface="Arial" charset="0"/>
              </a:rPr>
              <a:t>(</a:t>
            </a:r>
            <a:r>
              <a:rPr lang="en-US" sz="2400" dirty="0" smtClean="0">
                <a:solidFill>
                  <a:schemeClr val="accent1">
                    <a:lumMod val="40000"/>
                    <a:lumOff val="60000"/>
                  </a:schemeClr>
                </a:solidFill>
                <a:ea typeface="ＭＳ Ｐゴシック" charset="-128"/>
                <a:cs typeface="Arial" charset="0"/>
                <a:hlinkClick r:id="rId3"/>
              </a:rPr>
              <a:t>www.cpa2biz.com</a:t>
            </a:r>
            <a:r>
              <a:rPr lang="en-US" sz="2400" dirty="0" smtClean="0">
                <a:ea typeface="ＭＳ Ｐゴシック" charset="-128"/>
                <a:cs typeface="Arial" charset="0"/>
              </a:rPr>
              <a:t>,</a:t>
            </a:r>
            <a:r>
              <a:rPr lang="en-US" sz="2400" dirty="0" smtClean="0">
                <a:solidFill>
                  <a:schemeClr val="accent1">
                    <a:lumMod val="40000"/>
                    <a:lumOff val="60000"/>
                  </a:schemeClr>
                </a:solidFill>
                <a:ea typeface="ＭＳ Ｐゴシック" charset="-128"/>
                <a:cs typeface="Arial" charset="0"/>
              </a:rPr>
              <a:t> </a:t>
            </a:r>
            <a:r>
              <a:rPr lang="en-US" sz="2400" dirty="0" smtClean="0">
                <a:ea typeface="ＭＳ Ｐゴシック" charset="-128"/>
                <a:cs typeface="Arial" charset="0"/>
              </a:rPr>
              <a:t>product code APAOCBO12P).</a:t>
            </a:r>
          </a:p>
        </p:txBody>
      </p:sp>
    </p:spTree>
    <p:extLst>
      <p:ext uri="{BB962C8B-B14F-4D97-AF65-F5344CB8AC3E}">
        <p14:creationId xmlns:p14="http://schemas.microsoft.com/office/powerpoint/2010/main" val="63899200"/>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Special purpose frameworks</a:t>
            </a:r>
            <a:endParaRPr lang="en-US" b="1" dirty="0"/>
          </a:p>
        </p:txBody>
      </p:sp>
      <p:sp>
        <p:nvSpPr>
          <p:cNvPr id="3" name="Content Placeholder 2"/>
          <p:cNvSpPr>
            <a:spLocks noGrp="1"/>
          </p:cNvSpPr>
          <p:nvPr>
            <p:ph idx="1"/>
          </p:nvPr>
        </p:nvSpPr>
        <p:spPr/>
        <p:txBody>
          <a:bodyPr>
            <a:normAutofit lnSpcReduction="10000"/>
          </a:bodyPr>
          <a:lstStyle/>
          <a:p>
            <a:r>
              <a:rPr lang="en-US" dirty="0" smtClean="0"/>
              <a:t>Financial reporting frameworks other than GAAP are identified in AICPA AU-Section 800 as one of the following bases:</a:t>
            </a:r>
          </a:p>
          <a:p>
            <a:pPr>
              <a:buFontTx/>
              <a:buNone/>
              <a:defRPr/>
            </a:pPr>
            <a:endParaRPr lang="en-US" dirty="0">
              <a:ea typeface="ＭＳ Ｐゴシック" charset="-128"/>
              <a:cs typeface="Arial" charset="0"/>
            </a:endParaRPr>
          </a:p>
          <a:p>
            <a:pPr lvl="1">
              <a:defRPr/>
            </a:pPr>
            <a:r>
              <a:rPr lang="en-US" dirty="0">
                <a:solidFill>
                  <a:schemeClr val="accent1">
                    <a:lumMod val="20000"/>
                    <a:lumOff val="80000"/>
                  </a:schemeClr>
                </a:solidFill>
                <a:ea typeface="ＭＳ Ｐゴシック" charset="-128"/>
                <a:cs typeface="Arial" charset="0"/>
              </a:rPr>
              <a:t>Cash basis</a:t>
            </a:r>
          </a:p>
          <a:p>
            <a:pPr lvl="1">
              <a:defRPr/>
            </a:pPr>
            <a:r>
              <a:rPr lang="en-US" dirty="0">
                <a:solidFill>
                  <a:schemeClr val="accent1">
                    <a:lumMod val="20000"/>
                    <a:lumOff val="80000"/>
                  </a:schemeClr>
                </a:solidFill>
                <a:ea typeface="ＭＳ Ｐゴシック" charset="-128"/>
                <a:cs typeface="Arial" charset="0"/>
              </a:rPr>
              <a:t>Tax basis</a:t>
            </a:r>
          </a:p>
          <a:p>
            <a:pPr lvl="1">
              <a:defRPr/>
            </a:pPr>
            <a:r>
              <a:rPr lang="en-US" dirty="0">
                <a:solidFill>
                  <a:schemeClr val="accent1">
                    <a:lumMod val="20000"/>
                    <a:lumOff val="80000"/>
                  </a:schemeClr>
                </a:solidFill>
                <a:ea typeface="ＭＳ Ｐゴシック" charset="-128"/>
                <a:cs typeface="Arial" charset="0"/>
              </a:rPr>
              <a:t>Regulatory basis</a:t>
            </a:r>
          </a:p>
          <a:p>
            <a:pPr lvl="1">
              <a:defRPr/>
            </a:pPr>
            <a:r>
              <a:rPr lang="en-US" dirty="0">
                <a:solidFill>
                  <a:schemeClr val="accent1">
                    <a:lumMod val="20000"/>
                    <a:lumOff val="80000"/>
                  </a:schemeClr>
                </a:solidFill>
                <a:ea typeface="ＭＳ Ｐゴシック" charset="-128"/>
                <a:cs typeface="Arial" charset="0"/>
              </a:rPr>
              <a:t>Other basis </a:t>
            </a:r>
          </a:p>
          <a:p>
            <a:pPr lvl="1">
              <a:defRPr/>
            </a:pPr>
            <a:r>
              <a:rPr lang="en-US" dirty="0">
                <a:solidFill>
                  <a:schemeClr val="accent1">
                    <a:lumMod val="20000"/>
                    <a:lumOff val="80000"/>
                  </a:schemeClr>
                </a:solidFill>
                <a:ea typeface="ＭＳ Ｐゴシック" charset="-128"/>
                <a:cs typeface="Arial" charset="0"/>
              </a:rPr>
              <a:t>Contractual basis</a:t>
            </a:r>
          </a:p>
          <a:p>
            <a:pPr marL="537210" lvl="1" indent="0">
              <a:buNone/>
            </a:pPr>
            <a:endParaRPr lang="en-US" dirty="0"/>
          </a:p>
        </p:txBody>
      </p:sp>
      <p:sp>
        <p:nvSpPr>
          <p:cNvPr id="4" name="Right Brace 3"/>
          <p:cNvSpPr/>
          <p:nvPr/>
        </p:nvSpPr>
        <p:spPr>
          <a:xfrm>
            <a:off x="4381500" y="4191000"/>
            <a:ext cx="381000" cy="1600200"/>
          </a:xfrm>
          <a:prstGeom prst="rightBrace">
            <a:avLst/>
          </a:prstGeom>
          <a:ln/>
        </p:spPr>
        <p:style>
          <a:lnRef idx="2">
            <a:schemeClr val="accent1"/>
          </a:lnRef>
          <a:fillRef idx="0">
            <a:schemeClr val="accent1"/>
          </a:fillRef>
          <a:effectRef idx="1">
            <a:schemeClr val="accent1"/>
          </a:effectRef>
          <a:fontRef idx="minor">
            <a:schemeClr val="tx1"/>
          </a:fontRef>
        </p:style>
        <p:txBody>
          <a:bodyPr anchor="ctr">
            <a:scene3d>
              <a:camera prst="orthographicFront"/>
              <a:lightRig rig="flat" dir="tl">
                <a:rot lat="0" lon="0" rev="6600000"/>
              </a:lightRig>
            </a:scene3d>
            <a:sp3d extrusionH="25400" contourW="8890">
              <a:bevelT w="38100" h="31750"/>
              <a:contourClr>
                <a:schemeClr val="accent2">
                  <a:shade val="75000"/>
                </a:schemeClr>
              </a:contourClr>
            </a:sp3d>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endParaRPr lang="en-US" b="1" dirty="0">
              <a:ln w="57150"/>
              <a:solidFill>
                <a:schemeClr val="accent1">
                  <a:lumMod val="60000"/>
                  <a:lumOff val="40000"/>
                </a:schemeClr>
              </a:solidFill>
              <a:effectLst>
                <a:outerShdw blurRad="50800" dist="39000" dir="5460000" algn="tl">
                  <a:srgbClr val="000000">
                    <a:alpha val="38000"/>
                  </a:srgbClr>
                </a:outerShdw>
              </a:effectLst>
            </a:endParaRPr>
          </a:p>
        </p:txBody>
      </p:sp>
      <p:sp>
        <p:nvSpPr>
          <p:cNvPr id="5" name="TextBox 4"/>
          <p:cNvSpPr txBox="1">
            <a:spLocks noChangeArrowheads="1"/>
          </p:cNvSpPr>
          <p:nvPr/>
        </p:nvSpPr>
        <p:spPr bwMode="auto">
          <a:xfrm>
            <a:off x="4953000" y="4324210"/>
            <a:ext cx="312497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en-US" dirty="0">
                <a:solidFill>
                  <a:schemeClr val="accent1">
                    <a:lumMod val="20000"/>
                    <a:lumOff val="80000"/>
                  </a:schemeClr>
                </a:solidFill>
                <a:latin typeface="+mn-lt"/>
              </a:rPr>
              <a:t>Commonly referred to as Other Comprehensive Bases of Accounting (OCBOA)</a:t>
            </a:r>
          </a:p>
        </p:txBody>
      </p:sp>
    </p:spTree>
    <p:extLst>
      <p:ext uri="{BB962C8B-B14F-4D97-AF65-F5344CB8AC3E}">
        <p14:creationId xmlns:p14="http://schemas.microsoft.com/office/powerpoint/2010/main" val="3194755021"/>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Special purpose frameworks defined</a:t>
            </a:r>
            <a:endParaRPr lang="en-US" b="1" dirty="0"/>
          </a:p>
        </p:txBody>
      </p:sp>
      <p:sp>
        <p:nvSpPr>
          <p:cNvPr id="3" name="Content Placeholder 2"/>
          <p:cNvSpPr>
            <a:spLocks noGrp="1"/>
          </p:cNvSpPr>
          <p:nvPr>
            <p:ph idx="1"/>
          </p:nvPr>
        </p:nvSpPr>
        <p:spPr/>
        <p:txBody>
          <a:bodyPr>
            <a:normAutofit fontScale="92500"/>
          </a:bodyPr>
          <a:lstStyle/>
          <a:p>
            <a:r>
              <a:rPr lang="en-US" sz="2000" b="1" dirty="0">
                <a:ea typeface="ＭＳ Ｐゴシック" charset="-128"/>
                <a:cs typeface="Arial" charset="0"/>
              </a:rPr>
              <a:t>Cash basis</a:t>
            </a:r>
          </a:p>
          <a:p>
            <a:pPr lvl="1"/>
            <a:r>
              <a:rPr lang="en-US" sz="1600" dirty="0">
                <a:solidFill>
                  <a:schemeClr val="accent1">
                    <a:lumMod val="40000"/>
                    <a:lumOff val="60000"/>
                  </a:schemeClr>
                </a:solidFill>
                <a:ea typeface="ＭＳ Ｐゴシック" charset="-128"/>
                <a:cs typeface="Arial" charset="0"/>
              </a:rPr>
              <a:t>A basis of accounting that the entity uses to record cash receipts and </a:t>
            </a:r>
            <a:r>
              <a:rPr lang="en-US" sz="1600" dirty="0" smtClean="0">
                <a:solidFill>
                  <a:schemeClr val="accent1">
                    <a:lumMod val="40000"/>
                    <a:lumOff val="60000"/>
                  </a:schemeClr>
                </a:solidFill>
                <a:ea typeface="ＭＳ Ｐゴシック" charset="-128"/>
                <a:cs typeface="Arial" charset="0"/>
              </a:rPr>
              <a:t>disbursements </a:t>
            </a:r>
            <a:r>
              <a:rPr lang="en-US" sz="1600" dirty="0">
                <a:solidFill>
                  <a:schemeClr val="accent1">
                    <a:lumMod val="40000"/>
                    <a:lumOff val="60000"/>
                  </a:schemeClr>
                </a:solidFill>
                <a:ea typeface="ＭＳ Ｐゴシック" charset="-128"/>
                <a:cs typeface="Arial" charset="0"/>
              </a:rPr>
              <a:t>and modifications of the cash basis having substantial support</a:t>
            </a:r>
          </a:p>
          <a:p>
            <a:r>
              <a:rPr lang="en-US" sz="2000" b="1" dirty="0">
                <a:ea typeface="ＭＳ Ｐゴシック" charset="-128"/>
                <a:cs typeface="Arial" charset="0"/>
              </a:rPr>
              <a:t>Tax basis</a:t>
            </a:r>
          </a:p>
          <a:p>
            <a:pPr lvl="1"/>
            <a:r>
              <a:rPr lang="en-US" sz="1600" dirty="0">
                <a:solidFill>
                  <a:schemeClr val="accent1">
                    <a:lumMod val="40000"/>
                    <a:lumOff val="60000"/>
                  </a:schemeClr>
                </a:solidFill>
                <a:ea typeface="ＭＳ Ｐゴシック" charset="-128"/>
                <a:cs typeface="Arial" charset="0"/>
              </a:rPr>
              <a:t>A basis of accounting that the entity uses to file its tax return for the period covered by the financial statements</a:t>
            </a:r>
          </a:p>
          <a:p>
            <a:r>
              <a:rPr lang="en-US" sz="2000" b="1" dirty="0">
                <a:ea typeface="ＭＳ Ｐゴシック" charset="-128"/>
                <a:cs typeface="Arial" charset="0"/>
              </a:rPr>
              <a:t>Regulatory basis</a:t>
            </a:r>
          </a:p>
          <a:p>
            <a:pPr lvl="1"/>
            <a:r>
              <a:rPr lang="en-US" sz="1600" dirty="0">
                <a:solidFill>
                  <a:schemeClr val="accent1">
                    <a:lumMod val="40000"/>
                    <a:lumOff val="60000"/>
                  </a:schemeClr>
                </a:solidFill>
                <a:ea typeface="ＭＳ Ｐゴシック" charset="-128"/>
                <a:cs typeface="Arial" charset="0"/>
              </a:rPr>
              <a:t>A basis of accounting the entity uses to comply with the requirements or financial reporting provisions of a regulatory agency to whose jurisdiction the entity is subject</a:t>
            </a:r>
          </a:p>
          <a:p>
            <a:r>
              <a:rPr lang="en-US" sz="2000" b="1" dirty="0">
                <a:ea typeface="ＭＳ Ｐゴシック" charset="-128"/>
                <a:cs typeface="Arial" charset="0"/>
              </a:rPr>
              <a:t>Contractual basis</a:t>
            </a:r>
          </a:p>
          <a:p>
            <a:pPr lvl="1"/>
            <a:r>
              <a:rPr lang="en-US" sz="1600" dirty="0">
                <a:solidFill>
                  <a:schemeClr val="accent1">
                    <a:lumMod val="40000"/>
                    <a:lumOff val="60000"/>
                  </a:schemeClr>
                </a:solidFill>
                <a:ea typeface="ＭＳ Ｐゴシック" charset="-128"/>
                <a:cs typeface="Arial" charset="0"/>
              </a:rPr>
              <a:t>A basis of accounting that the entity uses to comply with an agreement between the entity and one or more third parties other than the auditor</a:t>
            </a:r>
          </a:p>
          <a:p>
            <a:r>
              <a:rPr lang="en-US" sz="2000" b="1" dirty="0">
                <a:ea typeface="ＭＳ Ｐゴシック" charset="-128"/>
                <a:cs typeface="Arial" charset="0"/>
              </a:rPr>
              <a:t>Other basis</a:t>
            </a:r>
          </a:p>
          <a:p>
            <a:pPr lvl="1"/>
            <a:r>
              <a:rPr lang="en-US" sz="1600" dirty="0">
                <a:solidFill>
                  <a:schemeClr val="accent1">
                    <a:lumMod val="40000"/>
                    <a:lumOff val="60000"/>
                  </a:schemeClr>
                </a:solidFill>
                <a:ea typeface="ＭＳ Ｐゴシック" charset="-128"/>
                <a:cs typeface="Arial" charset="0"/>
              </a:rPr>
              <a:t>A basis of accounting that uses a definite set of logical, reasonable criteria that is applied to all material items appearing in the financial statements</a:t>
            </a:r>
          </a:p>
          <a:p>
            <a:endParaRPr lang="en-US" dirty="0"/>
          </a:p>
        </p:txBody>
      </p:sp>
    </p:spTree>
    <p:extLst>
      <p:ext uri="{BB962C8B-B14F-4D97-AF65-F5344CB8AC3E}">
        <p14:creationId xmlns:p14="http://schemas.microsoft.com/office/powerpoint/2010/main" val="2387323573"/>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352800" y="609600"/>
            <a:ext cx="5638800" cy="2667000"/>
          </a:xfrm>
        </p:spPr>
        <p:txBody>
          <a:bodyPr>
            <a:noAutofit/>
          </a:bodyPr>
          <a:lstStyle/>
          <a:p>
            <a:pPr algn="ctr"/>
            <a:r>
              <a:rPr lang="en-US" b="1" dirty="0" smtClean="0">
                <a:effectLst/>
              </a:rPr>
              <a:t>GFOA Certificate of Conformance Program</a:t>
            </a:r>
            <a:endParaRPr lang="en-US" b="1" dirty="0">
              <a:effectLst/>
            </a:endParaRPr>
          </a:p>
        </p:txBody>
      </p:sp>
      <p:sp>
        <p:nvSpPr>
          <p:cNvPr id="2" name="TextBox 1"/>
          <p:cNvSpPr txBox="1"/>
          <p:nvPr/>
        </p:nvSpPr>
        <p:spPr>
          <a:xfrm>
            <a:off x="990600" y="5042118"/>
            <a:ext cx="6096000" cy="1815882"/>
          </a:xfrm>
          <a:prstGeom prst="rect">
            <a:avLst/>
          </a:prstGeom>
          <a:noFill/>
        </p:spPr>
        <p:txBody>
          <a:bodyPr wrap="square" rtlCol="0">
            <a:spAutoFit/>
          </a:bodyPr>
          <a:lstStyle/>
          <a:p>
            <a:pPr algn="ctr"/>
            <a:r>
              <a:rPr lang="en-US" sz="2800" i="1" dirty="0" smtClean="0">
                <a:ea typeface="ＭＳ Ｐゴシック" charset="-128"/>
                <a:cs typeface="Arial" charset="0"/>
              </a:rPr>
              <a:t>New Professional Recognition Program for Small Government Annual Financial Reports</a:t>
            </a:r>
            <a:endParaRPr lang="en-US" sz="2800" i="1" dirty="0">
              <a:ea typeface="ＭＳ Ｐゴシック" charset="-128"/>
              <a:cs typeface="Arial" charset="0"/>
            </a:endParaRPr>
          </a:p>
          <a:p>
            <a:pPr algn="ctr"/>
            <a:endParaRPr lang="en-US" sz="2800" i="1" dirty="0"/>
          </a:p>
        </p:txBody>
      </p:sp>
    </p:spTree>
    <p:extLst>
      <p:ext uri="{BB962C8B-B14F-4D97-AF65-F5344CB8AC3E}">
        <p14:creationId xmlns:p14="http://schemas.microsoft.com/office/powerpoint/2010/main" val="3143621812"/>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the Certificate of Conformance Program?</a:t>
            </a:r>
            <a:endParaRPr lang="en-US" b="1" dirty="0"/>
          </a:p>
        </p:txBody>
      </p:sp>
      <p:sp>
        <p:nvSpPr>
          <p:cNvPr id="3" name="Content Placeholder 2"/>
          <p:cNvSpPr>
            <a:spLocks noGrp="1"/>
          </p:cNvSpPr>
          <p:nvPr>
            <p:ph idx="1"/>
          </p:nvPr>
        </p:nvSpPr>
        <p:spPr>
          <a:xfrm>
            <a:off x="457200" y="2057400"/>
            <a:ext cx="8458200" cy="4365592"/>
          </a:xfrm>
        </p:spPr>
        <p:txBody>
          <a:bodyPr>
            <a:noAutofit/>
          </a:bodyPr>
          <a:lstStyle/>
          <a:p>
            <a:r>
              <a:rPr lang="en-US" sz="2800" dirty="0" smtClean="0"/>
              <a:t>Professional recognition program </a:t>
            </a:r>
            <a:r>
              <a:rPr lang="en-US" sz="2800" dirty="0" smtClean="0">
                <a:ea typeface="ＭＳ Ｐゴシック" charset="-128"/>
                <a:cs typeface="Arial" charset="0"/>
              </a:rPr>
              <a:t>designed </a:t>
            </a:r>
            <a:r>
              <a:rPr lang="en-US" sz="2800" dirty="0">
                <a:ea typeface="ＭＳ Ｐゴシック" charset="-128"/>
                <a:cs typeface="Arial" charset="0"/>
              </a:rPr>
              <a:t>to help small governments </a:t>
            </a:r>
            <a:r>
              <a:rPr lang="en-US" sz="2800" dirty="0" smtClean="0">
                <a:ea typeface="ＭＳ Ｐゴシック" charset="-128"/>
                <a:cs typeface="Arial" charset="0"/>
              </a:rPr>
              <a:t>that, </a:t>
            </a:r>
            <a:r>
              <a:rPr lang="en-US" sz="2800" dirty="0">
                <a:ea typeface="ＭＳ Ｐゴシック" charset="-128"/>
                <a:cs typeface="Arial" charset="0"/>
              </a:rPr>
              <a:t>for practical </a:t>
            </a:r>
            <a:r>
              <a:rPr lang="en-US" sz="2800" dirty="0" smtClean="0">
                <a:ea typeface="ＭＳ Ｐゴシック" charset="-128"/>
                <a:cs typeface="Arial" charset="0"/>
              </a:rPr>
              <a:t>considerations, </a:t>
            </a:r>
            <a:r>
              <a:rPr lang="en-US" sz="2800" dirty="0">
                <a:ea typeface="ＭＳ Ｐゴシック" charset="-128"/>
                <a:cs typeface="Arial" charset="0"/>
              </a:rPr>
              <a:t>do not prepare financial statements in conformity with generally accepted accounting principles (GAAP) improve the quality of their annual financial </a:t>
            </a:r>
            <a:r>
              <a:rPr lang="en-US" sz="2800" dirty="0" smtClean="0">
                <a:ea typeface="ＭＳ Ｐゴシック" charset="-128"/>
                <a:cs typeface="Arial" charset="0"/>
              </a:rPr>
              <a:t>reports.</a:t>
            </a:r>
            <a:endParaRPr lang="en-US" sz="2800" dirty="0"/>
          </a:p>
        </p:txBody>
      </p:sp>
    </p:spTree>
    <p:extLst>
      <p:ext uri="{BB962C8B-B14F-4D97-AF65-F5344CB8AC3E}">
        <p14:creationId xmlns:p14="http://schemas.microsoft.com/office/powerpoint/2010/main" val="2791803271"/>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Program objectives</a:t>
            </a:r>
            <a:endParaRPr lang="en-US" b="1" dirty="0"/>
          </a:p>
        </p:txBody>
      </p:sp>
      <p:sp>
        <p:nvSpPr>
          <p:cNvPr id="3" name="Content Placeholder 2"/>
          <p:cNvSpPr>
            <a:spLocks noGrp="1"/>
          </p:cNvSpPr>
          <p:nvPr>
            <p:ph idx="1"/>
          </p:nvPr>
        </p:nvSpPr>
        <p:spPr>
          <a:xfrm>
            <a:off x="533400" y="2276061"/>
            <a:ext cx="8305800" cy="3972339"/>
          </a:xfrm>
        </p:spPr>
        <p:txBody>
          <a:bodyPr>
            <a:normAutofit/>
          </a:bodyPr>
          <a:lstStyle/>
          <a:p>
            <a:r>
              <a:rPr lang="en-US" dirty="0" smtClean="0">
                <a:ea typeface="ＭＳ Ｐゴシック" charset="-128"/>
                <a:cs typeface="Arial" charset="0"/>
              </a:rPr>
              <a:t>Uniform guidelines</a:t>
            </a:r>
            <a:endParaRPr lang="en-US" dirty="0">
              <a:ea typeface="ＭＳ Ｐゴシック" charset="-128"/>
              <a:cs typeface="Arial" charset="0"/>
            </a:endParaRPr>
          </a:p>
          <a:p>
            <a:r>
              <a:rPr lang="en-US" dirty="0" smtClean="0">
                <a:ea typeface="ＭＳ Ｐゴシック" charset="-128"/>
                <a:cs typeface="Arial" charset="0"/>
              </a:rPr>
              <a:t>Quality and consistency</a:t>
            </a:r>
            <a:endParaRPr lang="en-US" dirty="0">
              <a:ea typeface="ＭＳ Ｐゴシック" charset="-128"/>
              <a:cs typeface="Arial" charset="0"/>
            </a:endParaRPr>
          </a:p>
          <a:p>
            <a:r>
              <a:rPr lang="en-US" dirty="0" smtClean="0">
                <a:ea typeface="ＭＳ Ｐゴシック" charset="-128"/>
                <a:cs typeface="Arial" charset="0"/>
              </a:rPr>
              <a:t>Stairway to GAAP</a:t>
            </a:r>
            <a:endParaRPr lang="en-US" dirty="0">
              <a:ea typeface="ＭＳ Ｐゴシック" charset="-128"/>
              <a:cs typeface="Arial" charset="0"/>
            </a:endParaRPr>
          </a:p>
          <a:p>
            <a:r>
              <a:rPr lang="en-US" dirty="0" smtClean="0">
                <a:ea typeface="ＭＳ Ｐゴシック" charset="-128"/>
                <a:cs typeface="Arial" charset="0"/>
              </a:rPr>
              <a:t>Ownership and pride</a:t>
            </a:r>
            <a:endParaRPr lang="en-US" dirty="0">
              <a:ea typeface="ＭＳ Ｐゴシック" charset="-128"/>
              <a:cs typeface="Arial" charset="0"/>
            </a:endParaRPr>
          </a:p>
          <a:p>
            <a:endParaRPr lang="en-US" dirty="0"/>
          </a:p>
        </p:txBody>
      </p:sp>
    </p:spTree>
    <p:extLst>
      <p:ext uri="{BB962C8B-B14F-4D97-AF65-F5344CB8AC3E}">
        <p14:creationId xmlns:p14="http://schemas.microsoft.com/office/powerpoint/2010/main" val="141194734"/>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How can the program help?</a:t>
            </a:r>
            <a:endParaRPr lang="en-US" sz="4000" b="1" dirty="0"/>
          </a:p>
        </p:txBody>
      </p:sp>
      <p:sp>
        <p:nvSpPr>
          <p:cNvPr id="3" name="Content Placeholder 2"/>
          <p:cNvSpPr>
            <a:spLocks noGrp="1"/>
          </p:cNvSpPr>
          <p:nvPr>
            <p:ph idx="1"/>
          </p:nvPr>
        </p:nvSpPr>
        <p:spPr>
          <a:xfrm>
            <a:off x="457200" y="1882808"/>
            <a:ext cx="8458200" cy="4572000"/>
          </a:xfrm>
        </p:spPr>
        <p:txBody>
          <a:bodyPr>
            <a:normAutofit fontScale="92500"/>
          </a:bodyPr>
          <a:lstStyle/>
          <a:p>
            <a:r>
              <a:rPr lang="en-US" dirty="0">
                <a:ea typeface="ＭＳ Ｐゴシック" charset="-128"/>
                <a:cs typeface="Arial" charset="0"/>
              </a:rPr>
              <a:t>I</a:t>
            </a:r>
            <a:r>
              <a:rPr lang="en-US" dirty="0" smtClean="0">
                <a:ea typeface="ＭＳ Ｐゴシック" charset="-128"/>
                <a:cs typeface="Arial" charset="0"/>
              </a:rPr>
              <a:t>mprove </a:t>
            </a:r>
            <a:r>
              <a:rPr lang="en-US" dirty="0">
                <a:ea typeface="ＭＳ Ｐゴシック" charset="-128"/>
                <a:cs typeface="Arial" charset="0"/>
              </a:rPr>
              <a:t>the quality and consistency of small government annual financial </a:t>
            </a:r>
            <a:r>
              <a:rPr lang="en-US" dirty="0" smtClean="0">
                <a:ea typeface="ＭＳ Ｐゴシック" charset="-128"/>
                <a:cs typeface="Arial" charset="0"/>
              </a:rPr>
              <a:t>reports by:</a:t>
            </a:r>
            <a:endParaRPr lang="en-US" dirty="0">
              <a:ea typeface="ＭＳ Ｐゴシック" charset="-128"/>
              <a:cs typeface="Arial" charset="0"/>
            </a:endParaRPr>
          </a:p>
          <a:p>
            <a:pPr lvl="1"/>
            <a:r>
              <a:rPr lang="en-US" dirty="0" smtClean="0">
                <a:solidFill>
                  <a:schemeClr val="accent1">
                    <a:lumMod val="40000"/>
                    <a:lumOff val="60000"/>
                  </a:schemeClr>
                </a:solidFill>
                <a:ea typeface="ＭＳ Ｐゴシック" charset="-128"/>
                <a:cs typeface="Arial" charset="0"/>
              </a:rPr>
              <a:t>Providing guidelines to help standardize the format and content of annual financial reports prepared on a modified cash basis, </a:t>
            </a:r>
            <a:endParaRPr lang="en-US" dirty="0">
              <a:solidFill>
                <a:schemeClr val="accent1">
                  <a:lumMod val="40000"/>
                  <a:lumOff val="60000"/>
                </a:schemeClr>
              </a:solidFill>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Encouraging governments to follow those guidelines by offering public recognition to those that successfully do </a:t>
            </a:r>
            <a:r>
              <a:rPr lang="en-US" dirty="0" smtClean="0">
                <a:solidFill>
                  <a:schemeClr val="accent1">
                    <a:lumMod val="40000"/>
                    <a:lumOff val="60000"/>
                  </a:schemeClr>
                </a:solidFill>
                <a:ea typeface="ＭＳ Ｐゴシック" charset="-128"/>
                <a:cs typeface="Arial" charset="0"/>
              </a:rPr>
              <a:t>so, </a:t>
            </a:r>
            <a:r>
              <a:rPr lang="en-US" dirty="0">
                <a:solidFill>
                  <a:schemeClr val="accent1">
                    <a:lumMod val="40000"/>
                    <a:lumOff val="60000"/>
                  </a:schemeClr>
                </a:solidFill>
                <a:ea typeface="ＭＳ Ｐゴシック" charset="-128"/>
                <a:cs typeface="Arial" charset="0"/>
              </a:rPr>
              <a:t>and</a:t>
            </a:r>
          </a:p>
          <a:p>
            <a:pPr lvl="1"/>
            <a:r>
              <a:rPr lang="en-US" dirty="0">
                <a:solidFill>
                  <a:schemeClr val="accent1">
                    <a:lumMod val="40000"/>
                    <a:lumOff val="60000"/>
                  </a:schemeClr>
                </a:solidFill>
                <a:ea typeface="ＭＳ Ｐゴシック" charset="-128"/>
                <a:cs typeface="Arial" charset="0"/>
              </a:rPr>
              <a:t>Assisting governments to implement the guidelines by providing technical materials and training.</a:t>
            </a:r>
          </a:p>
          <a:p>
            <a:endParaRPr lang="en-US" dirty="0"/>
          </a:p>
        </p:txBody>
      </p:sp>
    </p:spTree>
    <p:extLst>
      <p:ext uri="{BB962C8B-B14F-4D97-AF65-F5344CB8AC3E}">
        <p14:creationId xmlns:p14="http://schemas.microsoft.com/office/powerpoint/2010/main" val="3889452864"/>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457200" y="267494"/>
            <a:ext cx="8229600" cy="1399032"/>
          </a:xfrm>
          <a:prstGeom prst="rect">
            <a:avLst/>
          </a:prstGeom>
        </p:spPr>
        <p:txBody>
          <a:bodyPr vert="horz" anchor="ctr">
            <a:normAutofit/>
          </a:bodyPr>
          <a:lstStyle>
            <a:lvl1pPr marL="0" algn="l" rtl="0" eaLnBrk="1" latinLnBrk="0" hangingPunct="1">
              <a:spcBef>
                <a:spcPct val="0"/>
              </a:spcBef>
              <a:buNone/>
              <a:defRPr kumimoji="0" sz="3600" b="1" kern="1200" cap="none" baseline="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r>
              <a:rPr lang="en-US" dirty="0" smtClean="0"/>
              <a:t>Overview</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774" y="1789793"/>
            <a:ext cx="8328025" cy="463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9"/>
          <p:cNvSpPr txBox="1">
            <a:spLocks/>
          </p:cNvSpPr>
          <p:nvPr/>
        </p:nvSpPr>
        <p:spPr>
          <a:xfrm>
            <a:off x="457200" y="1882808"/>
            <a:ext cx="8229600" cy="4572000"/>
          </a:xfrm>
          <a:prstGeom prst="rect">
            <a:avLst/>
          </a:prstGeom>
        </p:spPr>
        <p:txBody>
          <a:bodyPr vert="horz" anchor="t">
            <a:normAutofit/>
          </a:bodyPr>
          <a:lstStyle>
            <a:lvl1pPr marL="54864" indent="0" algn="l" rtl="0" eaLnBrk="1" latinLnBrk="0" hangingPunct="1">
              <a:spcBef>
                <a:spcPct val="20000"/>
              </a:spcBef>
              <a:buClr>
                <a:schemeClr val="accent1"/>
              </a:buClr>
              <a:buSzPct val="80000"/>
              <a:buFont typeface="Wingdings 2"/>
              <a:buNone/>
              <a:defRPr kumimoji="0" sz="2000" kern="1200">
                <a:solidFill>
                  <a:schemeClr val="tx1">
                    <a:tint val="75000"/>
                  </a:schemeClr>
                </a:solidFill>
                <a:latin typeface="+mn-lt"/>
                <a:ea typeface="+mn-ea"/>
                <a:cs typeface="+mn-cs"/>
              </a:defRPr>
            </a:lvl1pPr>
            <a:lvl2pPr marL="822960" indent="-285750" algn="l" rtl="0" eaLnBrk="1" latinLnBrk="0" hangingPunct="1">
              <a:spcBef>
                <a:spcPct val="20000"/>
              </a:spcBef>
              <a:buClr>
                <a:schemeClr val="accent1"/>
              </a:buClr>
              <a:buSzPct val="95000"/>
              <a:buFont typeface="Verdana"/>
              <a:buNone/>
              <a:defRPr kumimoji="0" sz="1800" kern="1200">
                <a:solidFill>
                  <a:schemeClr val="tx1">
                    <a:tint val="75000"/>
                  </a:schemeClr>
                </a:solidFill>
                <a:latin typeface="+mn-lt"/>
                <a:ea typeface="+mn-ea"/>
                <a:cs typeface="+mn-cs"/>
              </a:defRPr>
            </a:lvl2pPr>
            <a:lvl3pPr marL="1106424" indent="-228600" algn="l" rtl="0" eaLnBrk="1" latinLnBrk="0" hangingPunct="1">
              <a:spcBef>
                <a:spcPct val="20000"/>
              </a:spcBef>
              <a:buClr>
                <a:schemeClr val="accent1"/>
              </a:buClr>
              <a:buFont typeface="Wingdings 2"/>
              <a:buNone/>
              <a:defRPr kumimoji="0" sz="1600" kern="1200">
                <a:solidFill>
                  <a:schemeClr val="tx1">
                    <a:tint val="75000"/>
                  </a:schemeClr>
                </a:solidFill>
                <a:latin typeface="+mn-lt"/>
                <a:ea typeface="+mn-ea"/>
                <a:cs typeface="+mn-cs"/>
              </a:defRPr>
            </a:lvl3pPr>
            <a:lvl4pPr marL="1371600" indent="-210312" algn="l" rtl="0" eaLnBrk="1" latinLnBrk="0" hangingPunct="1">
              <a:spcBef>
                <a:spcPct val="20000"/>
              </a:spcBef>
              <a:buClr>
                <a:schemeClr val="accent1"/>
              </a:buClr>
              <a:buFont typeface="Wingdings 2"/>
              <a:buNone/>
              <a:defRPr kumimoji="0" sz="1400" kern="1200">
                <a:solidFill>
                  <a:schemeClr val="tx1">
                    <a:tint val="75000"/>
                  </a:schemeClr>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None/>
              <a:defRPr kumimoji="0" sz="1400" kern="1200">
                <a:solidFill>
                  <a:schemeClr val="tx1">
                    <a:tint val="75000"/>
                  </a:schemeClr>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a:lstStyle>
          <a:p>
            <a:endParaRPr lang="en-US" dirty="0">
              <a:solidFill>
                <a:schemeClr val="accent1">
                  <a:lumMod val="20000"/>
                  <a:lumOff val="80000"/>
                </a:schemeClr>
              </a:solidFill>
            </a:endParaRPr>
          </a:p>
        </p:txBody>
      </p:sp>
    </p:spTree>
    <p:extLst>
      <p:ext uri="{BB962C8B-B14F-4D97-AF65-F5344CB8AC3E}">
        <p14:creationId xmlns:p14="http://schemas.microsoft.com/office/powerpoint/2010/main" val="3536682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3200" b="1" dirty="0" smtClean="0"/>
              <a:t>How does it differ from the Certificate of Achievement Program?</a:t>
            </a:r>
            <a:endParaRPr lang="en-US" sz="3200" b="1" dirty="0"/>
          </a:p>
        </p:txBody>
      </p:sp>
      <p:sp>
        <p:nvSpPr>
          <p:cNvPr id="3" name="Content Placeholder 2"/>
          <p:cNvSpPr>
            <a:spLocks noGrp="1"/>
          </p:cNvSpPr>
          <p:nvPr>
            <p:ph idx="1"/>
          </p:nvPr>
        </p:nvSpPr>
        <p:spPr>
          <a:xfrm>
            <a:off x="457200" y="1882808"/>
            <a:ext cx="8382000" cy="4572000"/>
          </a:xfrm>
        </p:spPr>
        <p:txBody>
          <a:bodyPr>
            <a:normAutofit/>
          </a:bodyPr>
          <a:lstStyle/>
          <a:p>
            <a:r>
              <a:rPr lang="en-US" dirty="0">
                <a:ea typeface="ＭＳ Ｐゴシック" charset="-128"/>
                <a:cs typeface="Arial" charset="0"/>
              </a:rPr>
              <a:t>The Certificate of Conformance Program </a:t>
            </a:r>
          </a:p>
          <a:p>
            <a:pPr lvl="1"/>
            <a:r>
              <a:rPr lang="en-US" sz="2200" dirty="0">
                <a:solidFill>
                  <a:schemeClr val="accent1">
                    <a:lumMod val="40000"/>
                    <a:lumOff val="60000"/>
                  </a:schemeClr>
                </a:solidFill>
                <a:ea typeface="ＭＳ Ｐゴシック" charset="-128"/>
                <a:cs typeface="Arial" charset="0"/>
              </a:rPr>
              <a:t>Encourages </a:t>
            </a:r>
            <a:r>
              <a:rPr lang="en-US" sz="2200" i="1" dirty="0">
                <a:solidFill>
                  <a:schemeClr val="accent1">
                    <a:lumMod val="40000"/>
                    <a:lumOff val="60000"/>
                  </a:schemeClr>
                </a:solidFill>
                <a:ea typeface="ＭＳ Ｐゴシック" charset="-128"/>
                <a:cs typeface="Arial" charset="0"/>
              </a:rPr>
              <a:t>compliance</a:t>
            </a:r>
            <a:r>
              <a:rPr lang="en-US" sz="2200" dirty="0">
                <a:solidFill>
                  <a:schemeClr val="accent1">
                    <a:lumMod val="40000"/>
                    <a:lumOff val="60000"/>
                  </a:schemeClr>
                </a:solidFill>
                <a:ea typeface="ＭＳ Ｐゴシック" charset="-128"/>
                <a:cs typeface="Arial" charset="0"/>
              </a:rPr>
              <a:t> with </a:t>
            </a:r>
            <a:r>
              <a:rPr lang="en-US" sz="2200" dirty="0" smtClean="0">
                <a:solidFill>
                  <a:schemeClr val="accent1">
                    <a:lumMod val="40000"/>
                    <a:lumOff val="60000"/>
                  </a:schemeClr>
                </a:solidFill>
                <a:ea typeface="ＭＳ Ｐゴシック" charset="-128"/>
                <a:cs typeface="Arial" charset="0"/>
              </a:rPr>
              <a:t>the basic </a:t>
            </a:r>
            <a:r>
              <a:rPr lang="en-US" sz="2200" dirty="0">
                <a:solidFill>
                  <a:schemeClr val="accent1">
                    <a:lumMod val="40000"/>
                    <a:lumOff val="60000"/>
                  </a:schemeClr>
                </a:solidFill>
                <a:ea typeface="ＭＳ Ｐゴシック" charset="-128"/>
                <a:cs typeface="Arial" charset="0"/>
              </a:rPr>
              <a:t>norms of sound financial reporting in situations where GAAP financial reporting is not </a:t>
            </a:r>
            <a:r>
              <a:rPr lang="en-US" sz="2200" dirty="0" smtClean="0">
                <a:solidFill>
                  <a:schemeClr val="accent1">
                    <a:lumMod val="40000"/>
                    <a:lumOff val="60000"/>
                  </a:schemeClr>
                </a:solidFill>
                <a:ea typeface="ＭＳ Ｐゴシック" charset="-128"/>
                <a:cs typeface="Arial" charset="0"/>
              </a:rPr>
              <a:t>practical.</a:t>
            </a:r>
            <a:endParaRPr lang="en-US" sz="2200" dirty="0">
              <a:solidFill>
                <a:schemeClr val="accent1">
                  <a:lumMod val="40000"/>
                  <a:lumOff val="60000"/>
                </a:schemeClr>
              </a:solidFill>
              <a:ea typeface="ＭＳ Ｐゴシック" charset="-128"/>
              <a:cs typeface="Arial" charset="0"/>
            </a:endParaRPr>
          </a:p>
          <a:p>
            <a:r>
              <a:rPr lang="en-US" dirty="0">
                <a:ea typeface="ＭＳ Ｐゴシック" charset="-128"/>
                <a:cs typeface="Arial" charset="0"/>
              </a:rPr>
              <a:t>The Certificate of Achievement Program</a:t>
            </a:r>
          </a:p>
          <a:p>
            <a:pPr lvl="1"/>
            <a:r>
              <a:rPr lang="en-US" sz="2200" dirty="0">
                <a:solidFill>
                  <a:schemeClr val="accent1">
                    <a:lumMod val="40000"/>
                    <a:lumOff val="60000"/>
                  </a:schemeClr>
                </a:solidFill>
                <a:ea typeface="ＭＳ Ｐゴシック" charset="-128"/>
                <a:cs typeface="Arial" charset="0"/>
              </a:rPr>
              <a:t>Recognizes </a:t>
            </a:r>
            <a:r>
              <a:rPr lang="en-US" sz="2200" i="1" dirty="0">
                <a:solidFill>
                  <a:schemeClr val="accent1">
                    <a:lumMod val="40000"/>
                    <a:lumOff val="60000"/>
                  </a:schemeClr>
                </a:solidFill>
                <a:ea typeface="ＭＳ Ｐゴシック" charset="-128"/>
                <a:cs typeface="Arial" charset="0"/>
              </a:rPr>
              <a:t>outstanding achievement</a:t>
            </a:r>
            <a:r>
              <a:rPr lang="en-US" sz="2200" dirty="0">
                <a:solidFill>
                  <a:schemeClr val="accent1">
                    <a:lumMod val="40000"/>
                    <a:lumOff val="60000"/>
                  </a:schemeClr>
                </a:solidFill>
                <a:ea typeface="ＭＳ Ｐゴシック" charset="-128"/>
                <a:cs typeface="Arial" charset="0"/>
              </a:rPr>
              <a:t> in financial reporting, which presupposes financial reporting in conformity with </a:t>
            </a:r>
            <a:r>
              <a:rPr lang="en-US" sz="2200" dirty="0" smtClean="0">
                <a:solidFill>
                  <a:schemeClr val="accent1">
                    <a:lumMod val="40000"/>
                    <a:lumOff val="60000"/>
                  </a:schemeClr>
                </a:solidFill>
                <a:ea typeface="ＭＳ Ｐゴシック" charset="-128"/>
                <a:cs typeface="Arial" charset="0"/>
              </a:rPr>
              <a:t>GAAP.</a:t>
            </a:r>
            <a:endParaRPr lang="en-US" sz="2200" dirty="0">
              <a:solidFill>
                <a:schemeClr val="accent1">
                  <a:lumMod val="40000"/>
                  <a:lumOff val="60000"/>
                </a:schemeClr>
              </a:solidFill>
              <a:ea typeface="ＭＳ Ｐゴシック" charset="-128"/>
              <a:cs typeface="Arial" charset="0"/>
            </a:endParaRPr>
          </a:p>
          <a:p>
            <a:pPr lvl="2"/>
            <a:r>
              <a:rPr lang="en-US" sz="1800" dirty="0">
                <a:ea typeface="ＭＳ Ｐゴシック" charset="-128"/>
                <a:cs typeface="Arial" charset="0"/>
              </a:rPr>
              <a:t>For some governments, participation in the Certificate of Conformance Program may be a </a:t>
            </a:r>
            <a:r>
              <a:rPr lang="en-US" sz="1800" b="1" dirty="0">
                <a:solidFill>
                  <a:schemeClr val="accent4">
                    <a:lumMod val="60000"/>
                    <a:lumOff val="40000"/>
                  </a:schemeClr>
                </a:solidFill>
                <a:ea typeface="ＭＳ Ｐゴシック" charset="-128"/>
                <a:cs typeface="Arial" charset="0"/>
              </a:rPr>
              <a:t>first step </a:t>
            </a:r>
            <a:r>
              <a:rPr lang="en-US" sz="1800" dirty="0">
                <a:ea typeface="ＭＳ Ｐゴシック" charset="-128"/>
                <a:cs typeface="Arial" charset="0"/>
              </a:rPr>
              <a:t>toward GAAP financial reporting and participation in the Certificate of Achievement </a:t>
            </a:r>
            <a:r>
              <a:rPr lang="en-US" sz="1800" dirty="0" smtClean="0">
                <a:ea typeface="ＭＳ Ｐゴシック" charset="-128"/>
                <a:cs typeface="Arial" charset="0"/>
              </a:rPr>
              <a:t>Program.</a:t>
            </a:r>
            <a:endParaRPr lang="en-US" sz="1800" dirty="0"/>
          </a:p>
        </p:txBody>
      </p:sp>
    </p:spTree>
    <p:extLst>
      <p:ext uri="{BB962C8B-B14F-4D97-AF65-F5344CB8AC3E}">
        <p14:creationId xmlns:p14="http://schemas.microsoft.com/office/powerpoint/2010/main" val="3574086631"/>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Which governments can participate?</a:t>
            </a:r>
            <a:endParaRPr lang="en-US" sz="3600" b="1" dirty="0"/>
          </a:p>
        </p:txBody>
      </p:sp>
      <p:sp>
        <p:nvSpPr>
          <p:cNvPr id="3" name="Content Placeholder 2"/>
          <p:cNvSpPr>
            <a:spLocks noGrp="1"/>
          </p:cNvSpPr>
          <p:nvPr>
            <p:ph idx="1"/>
          </p:nvPr>
        </p:nvSpPr>
        <p:spPr/>
        <p:txBody>
          <a:bodyPr/>
          <a:lstStyle/>
          <a:p>
            <a:r>
              <a:rPr lang="en-US" dirty="0" smtClean="0"/>
              <a:t>Any type of government</a:t>
            </a:r>
          </a:p>
          <a:p>
            <a:r>
              <a:rPr lang="en-US" dirty="0">
                <a:ea typeface="ＭＳ Ｐゴシック" charset="-128"/>
                <a:cs typeface="Arial" charset="0"/>
              </a:rPr>
              <a:t>Primary government revenues ≤ $25 million either for:</a:t>
            </a:r>
          </a:p>
          <a:p>
            <a:pPr lvl="1"/>
            <a:r>
              <a:rPr lang="en-US" dirty="0">
                <a:solidFill>
                  <a:schemeClr val="accent1">
                    <a:lumMod val="40000"/>
                    <a:lumOff val="60000"/>
                  </a:schemeClr>
                </a:solidFill>
                <a:ea typeface="ＭＳ Ｐゴシック" charset="-128"/>
                <a:cs typeface="Arial" charset="0"/>
              </a:rPr>
              <a:t>Current year, or </a:t>
            </a:r>
          </a:p>
          <a:p>
            <a:pPr lvl="1"/>
            <a:r>
              <a:rPr lang="en-US" dirty="0">
                <a:solidFill>
                  <a:schemeClr val="accent1">
                    <a:lumMod val="40000"/>
                    <a:lumOff val="60000"/>
                  </a:schemeClr>
                </a:solidFill>
                <a:ea typeface="ＭＳ Ｐゴシック" charset="-128"/>
                <a:cs typeface="Arial" charset="0"/>
              </a:rPr>
              <a:t>Average of the five most recent years</a:t>
            </a:r>
          </a:p>
          <a:p>
            <a:r>
              <a:rPr lang="en-US" dirty="0">
                <a:ea typeface="ＭＳ Ｐゴシック" charset="-128"/>
                <a:cs typeface="Arial" charset="0"/>
              </a:rPr>
              <a:t>Where GAAP financial report is</a:t>
            </a:r>
          </a:p>
          <a:p>
            <a:pPr lvl="1"/>
            <a:r>
              <a:rPr lang="en-US" dirty="0">
                <a:solidFill>
                  <a:schemeClr val="accent1">
                    <a:lumMod val="40000"/>
                    <a:lumOff val="60000"/>
                  </a:schemeClr>
                </a:solidFill>
                <a:ea typeface="ＭＳ Ｐゴシック" charset="-128"/>
                <a:cs typeface="Arial" charset="0"/>
              </a:rPr>
              <a:t>Not </a:t>
            </a:r>
            <a:r>
              <a:rPr lang="en-US" dirty="0" smtClean="0">
                <a:solidFill>
                  <a:schemeClr val="accent1">
                    <a:lumMod val="40000"/>
                    <a:lumOff val="60000"/>
                  </a:schemeClr>
                </a:solidFill>
                <a:ea typeface="ＭＳ Ｐゴシック" charset="-128"/>
                <a:cs typeface="Arial" charset="0"/>
              </a:rPr>
              <a:t>required </a:t>
            </a:r>
            <a:r>
              <a:rPr lang="en-US" i="1" dirty="0" smtClean="0">
                <a:solidFill>
                  <a:schemeClr val="accent1">
                    <a:lumMod val="40000"/>
                    <a:lumOff val="60000"/>
                  </a:schemeClr>
                </a:solidFill>
                <a:ea typeface="ＭＳ Ｐゴシック" charset="-128"/>
                <a:cs typeface="Arial" charset="0"/>
              </a:rPr>
              <a:t>and</a:t>
            </a:r>
            <a:endParaRPr lang="en-US" i="1" dirty="0">
              <a:solidFill>
                <a:schemeClr val="accent1">
                  <a:lumMod val="40000"/>
                  <a:lumOff val="60000"/>
                </a:schemeClr>
              </a:solidFill>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Not prepared at any time in the most recent five years</a:t>
            </a:r>
          </a:p>
        </p:txBody>
      </p:sp>
    </p:spTree>
    <p:extLst>
      <p:ext uri="{BB962C8B-B14F-4D97-AF65-F5344CB8AC3E}">
        <p14:creationId xmlns:p14="http://schemas.microsoft.com/office/powerpoint/2010/main" val="1795625957"/>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SGAFR vs. CAFR</a:t>
            </a:r>
            <a:endParaRPr lang="en-US" b="1" dirty="0"/>
          </a:p>
        </p:txBody>
      </p:sp>
      <p:sp>
        <p:nvSpPr>
          <p:cNvPr id="3" name="Content Placeholder 2"/>
          <p:cNvSpPr>
            <a:spLocks noGrp="1"/>
          </p:cNvSpPr>
          <p:nvPr>
            <p:ph idx="1"/>
          </p:nvPr>
        </p:nvSpPr>
        <p:spPr/>
        <p:txBody>
          <a:bodyPr/>
          <a:lstStyle/>
          <a:p>
            <a:r>
              <a:rPr lang="en-US" sz="2800" dirty="0" smtClean="0"/>
              <a:t>Program report referred to as a small government annual financial report (SGAFR) rather than a comprehensive annual financial report (CAFR).</a:t>
            </a:r>
          </a:p>
          <a:p>
            <a:pPr lvl="1"/>
            <a:r>
              <a:rPr lang="en-US" sz="2400" dirty="0" smtClean="0">
                <a:solidFill>
                  <a:schemeClr val="accent1">
                    <a:lumMod val="40000"/>
                    <a:lumOff val="60000"/>
                  </a:schemeClr>
                </a:solidFill>
                <a:ea typeface="ＭＳ Ｐゴシック" charset="-128"/>
                <a:cs typeface="Arial" charset="0"/>
              </a:rPr>
              <a:t>Includes </a:t>
            </a:r>
            <a:r>
              <a:rPr lang="en-US" sz="2400" dirty="0">
                <a:solidFill>
                  <a:schemeClr val="accent1">
                    <a:lumMod val="40000"/>
                    <a:lumOff val="60000"/>
                  </a:schemeClr>
                </a:solidFill>
                <a:ea typeface="ＭＳ Ｐゴシック" charset="-128"/>
                <a:cs typeface="Arial" charset="0"/>
              </a:rPr>
              <a:t>both an introductory section and a financial </a:t>
            </a:r>
            <a:r>
              <a:rPr lang="en-US" sz="2400" dirty="0" smtClean="0">
                <a:solidFill>
                  <a:schemeClr val="accent1">
                    <a:lumMod val="40000"/>
                    <a:lumOff val="60000"/>
                  </a:schemeClr>
                </a:solidFill>
                <a:ea typeface="ＭＳ Ｐゴシック" charset="-128"/>
                <a:cs typeface="Arial" charset="0"/>
              </a:rPr>
              <a:t>section.</a:t>
            </a:r>
            <a:endParaRPr lang="en-US" sz="2400" dirty="0">
              <a:solidFill>
                <a:schemeClr val="accent1">
                  <a:lumMod val="40000"/>
                  <a:lumOff val="60000"/>
                </a:schemeClr>
              </a:solidFill>
              <a:ea typeface="ＭＳ Ｐゴシック" charset="-128"/>
              <a:cs typeface="Arial" charset="0"/>
            </a:endParaRPr>
          </a:p>
          <a:p>
            <a:pPr lvl="1"/>
            <a:r>
              <a:rPr lang="en-US" sz="2400" i="1" dirty="0">
                <a:solidFill>
                  <a:schemeClr val="accent1">
                    <a:lumMod val="40000"/>
                    <a:lumOff val="60000"/>
                  </a:schemeClr>
                </a:solidFill>
                <a:ea typeface="ＭＳ Ｐゴシック" charset="-128"/>
                <a:cs typeface="Arial" charset="0"/>
              </a:rPr>
              <a:t>Not</a:t>
            </a:r>
            <a:r>
              <a:rPr lang="en-US" sz="2400" dirty="0">
                <a:solidFill>
                  <a:schemeClr val="accent1">
                    <a:lumMod val="40000"/>
                    <a:lumOff val="60000"/>
                  </a:schemeClr>
                </a:solidFill>
                <a:ea typeface="ＭＳ Ｐゴシック" charset="-128"/>
                <a:cs typeface="Arial" charset="0"/>
              </a:rPr>
              <a:t> required to include a statistical </a:t>
            </a:r>
            <a:r>
              <a:rPr lang="en-US" sz="2400" dirty="0" smtClean="0">
                <a:solidFill>
                  <a:schemeClr val="accent1">
                    <a:lumMod val="40000"/>
                    <a:lumOff val="60000"/>
                  </a:schemeClr>
                </a:solidFill>
                <a:ea typeface="ＭＳ Ｐゴシック" charset="-128"/>
                <a:cs typeface="Arial" charset="0"/>
              </a:rPr>
              <a:t>section.</a:t>
            </a:r>
            <a:endParaRPr lang="en-US" sz="2400" dirty="0">
              <a:solidFill>
                <a:schemeClr val="accent1">
                  <a:lumMod val="40000"/>
                  <a:lumOff val="60000"/>
                </a:schemeClr>
              </a:solidFill>
              <a:ea typeface="ＭＳ Ｐゴシック" charset="-128"/>
              <a:cs typeface="Arial" charset="0"/>
            </a:endParaRPr>
          </a:p>
          <a:p>
            <a:pPr lvl="2"/>
            <a:r>
              <a:rPr lang="en-US" sz="2000" dirty="0">
                <a:ea typeface="ＭＳ Ｐゴシック" charset="-128"/>
                <a:cs typeface="Arial" charset="0"/>
              </a:rPr>
              <a:t>Five-year trend tables are prescribed to provide similar </a:t>
            </a:r>
            <a:r>
              <a:rPr lang="en-US" sz="2000" dirty="0" smtClean="0">
                <a:ea typeface="ＭＳ Ｐゴシック" charset="-128"/>
                <a:cs typeface="Arial" charset="0"/>
              </a:rPr>
              <a:t>information.</a:t>
            </a:r>
            <a:endParaRPr lang="en-US" sz="2000" dirty="0">
              <a:ea typeface="ＭＳ Ｐゴシック" charset="-128"/>
              <a:cs typeface="Arial" charset="0"/>
            </a:endParaRPr>
          </a:p>
          <a:p>
            <a:pPr lvl="1"/>
            <a:endParaRPr lang="en-US" dirty="0"/>
          </a:p>
        </p:txBody>
      </p:sp>
    </p:spTree>
    <p:extLst>
      <p:ext uri="{BB962C8B-B14F-4D97-AF65-F5344CB8AC3E}">
        <p14:creationId xmlns:p14="http://schemas.microsoft.com/office/powerpoint/2010/main" val="1037544100"/>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Submissions and judging</a:t>
            </a:r>
            <a:endParaRPr lang="en-US" b="1" dirty="0"/>
          </a:p>
        </p:txBody>
      </p:sp>
      <p:sp>
        <p:nvSpPr>
          <p:cNvPr id="3" name="Content Placeholder 2"/>
          <p:cNvSpPr>
            <a:spLocks noGrp="1"/>
          </p:cNvSpPr>
          <p:nvPr>
            <p:ph idx="1"/>
          </p:nvPr>
        </p:nvSpPr>
        <p:spPr/>
        <p:txBody>
          <a:bodyPr>
            <a:normAutofit fontScale="70000" lnSpcReduction="20000"/>
          </a:bodyPr>
          <a:lstStyle/>
          <a:p>
            <a:r>
              <a:rPr lang="en-US" sz="3100" dirty="0">
                <a:ea typeface="ＭＳ Ｐゴシック" charset="-128"/>
                <a:cs typeface="Arial" charset="0"/>
              </a:rPr>
              <a:t>Accepting applications for the fiscal year that ended June 30, </a:t>
            </a:r>
            <a:r>
              <a:rPr lang="en-US" sz="3100" dirty="0" smtClean="0">
                <a:ea typeface="ＭＳ Ｐゴシック" charset="-128"/>
                <a:cs typeface="Arial" charset="0"/>
              </a:rPr>
              <a:t>2012, </a:t>
            </a:r>
            <a:r>
              <a:rPr lang="en-US" sz="3100" dirty="0">
                <a:ea typeface="ＭＳ Ｐゴシック" charset="-128"/>
                <a:cs typeface="Arial" charset="0"/>
              </a:rPr>
              <a:t>and </a:t>
            </a:r>
            <a:r>
              <a:rPr lang="en-US" sz="3100" dirty="0" smtClean="0">
                <a:ea typeface="ＭＳ Ｐゴシック" charset="-128"/>
                <a:cs typeface="Arial" charset="0"/>
              </a:rPr>
              <a:t>after.</a:t>
            </a:r>
            <a:endParaRPr lang="en-US" sz="3100" dirty="0">
              <a:ea typeface="ＭＳ Ｐゴシック" charset="-128"/>
              <a:cs typeface="Arial" charset="0"/>
            </a:endParaRPr>
          </a:p>
          <a:p>
            <a:pPr lvl="1"/>
            <a:r>
              <a:rPr lang="en-US" sz="3100" dirty="0">
                <a:solidFill>
                  <a:schemeClr val="accent1">
                    <a:lumMod val="40000"/>
                    <a:lumOff val="60000"/>
                  </a:schemeClr>
                </a:solidFill>
                <a:ea typeface="ＭＳ Ｐゴシック" charset="-128"/>
                <a:cs typeface="Arial" charset="0"/>
              </a:rPr>
              <a:t>June 30, </a:t>
            </a:r>
            <a:r>
              <a:rPr lang="en-US" sz="3100" dirty="0" smtClean="0">
                <a:solidFill>
                  <a:schemeClr val="accent1">
                    <a:lumMod val="40000"/>
                    <a:lumOff val="60000"/>
                  </a:schemeClr>
                </a:solidFill>
                <a:ea typeface="ＭＳ Ｐゴシック" charset="-128"/>
                <a:cs typeface="Arial" charset="0"/>
              </a:rPr>
              <a:t>2012, </a:t>
            </a:r>
            <a:r>
              <a:rPr lang="en-US" sz="3100" dirty="0">
                <a:solidFill>
                  <a:schemeClr val="accent1">
                    <a:lumMod val="40000"/>
                    <a:lumOff val="60000"/>
                  </a:schemeClr>
                </a:solidFill>
                <a:ea typeface="ＭＳ Ｐゴシック" charset="-128"/>
                <a:cs typeface="Arial" charset="0"/>
              </a:rPr>
              <a:t>report submissions should be received by no later than May 31, </a:t>
            </a:r>
            <a:r>
              <a:rPr lang="en-US" sz="3100" dirty="0" smtClean="0">
                <a:solidFill>
                  <a:schemeClr val="accent1">
                    <a:lumMod val="40000"/>
                    <a:lumOff val="60000"/>
                  </a:schemeClr>
                </a:solidFill>
                <a:ea typeface="ＭＳ Ｐゴシック" charset="-128"/>
                <a:cs typeface="Arial" charset="0"/>
              </a:rPr>
              <a:t>2013.</a:t>
            </a:r>
            <a:endParaRPr lang="en-US" sz="3100" dirty="0">
              <a:solidFill>
                <a:schemeClr val="accent1">
                  <a:lumMod val="40000"/>
                  <a:lumOff val="60000"/>
                </a:schemeClr>
              </a:solidFill>
              <a:ea typeface="ＭＳ Ｐゴシック" charset="-128"/>
              <a:cs typeface="Arial" charset="0"/>
            </a:endParaRPr>
          </a:p>
          <a:p>
            <a:pPr lvl="1"/>
            <a:r>
              <a:rPr lang="en-US" sz="3100" dirty="0">
                <a:solidFill>
                  <a:schemeClr val="accent1">
                    <a:lumMod val="40000"/>
                    <a:lumOff val="60000"/>
                  </a:schemeClr>
                </a:solidFill>
                <a:ea typeface="ＭＳ Ｐゴシック" charset="-128"/>
                <a:cs typeface="Arial" charset="0"/>
              </a:rPr>
              <a:t>The normal deadline will be six months following the fiscal year end of the government submitting a report.</a:t>
            </a:r>
          </a:p>
          <a:p>
            <a:pPr lvl="2"/>
            <a:r>
              <a:rPr lang="en-US" sz="2600" dirty="0">
                <a:ea typeface="ＭＳ Ｐゴシック" charset="-128"/>
                <a:cs typeface="Arial" charset="0"/>
              </a:rPr>
              <a:t>Allowances will be made during the first year of the award program giving submitters an </a:t>
            </a:r>
            <a:r>
              <a:rPr lang="en-US" sz="2600" i="1" dirty="0">
                <a:ea typeface="ＭＳ Ｐゴシック" charset="-128"/>
                <a:cs typeface="Arial" charset="0"/>
              </a:rPr>
              <a:t>additional five </a:t>
            </a:r>
            <a:r>
              <a:rPr lang="en-US" sz="2600" i="1" dirty="0" smtClean="0">
                <a:ea typeface="ＭＳ Ｐゴシック" charset="-128"/>
                <a:cs typeface="Arial" charset="0"/>
              </a:rPr>
              <a:t>months.</a:t>
            </a:r>
            <a:endParaRPr lang="en-US" sz="2600" i="1" dirty="0">
              <a:ea typeface="ＭＳ Ｐゴシック" charset="-128"/>
              <a:cs typeface="Arial" charset="0"/>
            </a:endParaRPr>
          </a:p>
          <a:p>
            <a:pPr lvl="1"/>
            <a:r>
              <a:rPr lang="en-US" sz="3100" dirty="0">
                <a:solidFill>
                  <a:schemeClr val="accent1">
                    <a:lumMod val="40000"/>
                    <a:lumOff val="60000"/>
                  </a:schemeClr>
                </a:solidFill>
                <a:ea typeface="ＭＳ Ｐゴシック" charset="-128"/>
                <a:cs typeface="Arial" charset="0"/>
              </a:rPr>
              <a:t>A complete list of deadlines can be found on the GFOA’s web page for the program</a:t>
            </a:r>
            <a:r>
              <a:rPr lang="en-US" sz="3100" dirty="0" smtClean="0">
                <a:solidFill>
                  <a:schemeClr val="accent1">
                    <a:lumMod val="40000"/>
                    <a:lumOff val="60000"/>
                  </a:schemeClr>
                </a:solidFill>
                <a:ea typeface="ＭＳ Ｐゴシック" charset="-128"/>
                <a:cs typeface="Arial" charset="0"/>
              </a:rPr>
              <a:t>.</a:t>
            </a:r>
          </a:p>
          <a:p>
            <a:pPr marL="537210" lvl="1" indent="0">
              <a:buNone/>
            </a:pPr>
            <a:endParaRPr lang="en-US" sz="3100" dirty="0">
              <a:solidFill>
                <a:schemeClr val="accent1">
                  <a:lumMod val="40000"/>
                  <a:lumOff val="60000"/>
                </a:schemeClr>
              </a:solidFill>
              <a:ea typeface="ＭＳ Ｐゴシック" charset="-128"/>
              <a:cs typeface="Arial" charset="0"/>
            </a:endParaRPr>
          </a:p>
          <a:p>
            <a:r>
              <a:rPr lang="en-US" sz="3100" dirty="0">
                <a:ea typeface="ＭＳ Ｐゴシック" charset="-128"/>
                <a:cs typeface="Arial" charset="0"/>
              </a:rPr>
              <a:t>Reports to be judged by combination of </a:t>
            </a:r>
          </a:p>
          <a:p>
            <a:pPr lvl="1"/>
            <a:r>
              <a:rPr lang="en-US" sz="3100" dirty="0">
                <a:solidFill>
                  <a:schemeClr val="accent1">
                    <a:lumMod val="40000"/>
                    <a:lumOff val="60000"/>
                  </a:schemeClr>
                </a:solidFill>
                <a:ea typeface="ＭＳ Ｐゴシック" charset="-128"/>
                <a:cs typeface="Arial" charset="0"/>
              </a:rPr>
              <a:t>Volunteer reviewers </a:t>
            </a:r>
          </a:p>
          <a:p>
            <a:pPr lvl="1"/>
            <a:r>
              <a:rPr lang="en-US" sz="3100" dirty="0">
                <a:solidFill>
                  <a:schemeClr val="accent1">
                    <a:lumMod val="40000"/>
                    <a:lumOff val="60000"/>
                  </a:schemeClr>
                </a:solidFill>
                <a:ea typeface="ＭＳ Ｐゴシック" charset="-128"/>
                <a:cs typeface="Arial" charset="0"/>
              </a:rPr>
              <a:t>GFOA professional staff</a:t>
            </a:r>
          </a:p>
          <a:p>
            <a:endParaRPr lang="en-US" dirty="0"/>
          </a:p>
        </p:txBody>
      </p:sp>
    </p:spTree>
    <p:extLst>
      <p:ext uri="{BB962C8B-B14F-4D97-AF65-F5344CB8AC3E}">
        <p14:creationId xmlns:p14="http://schemas.microsoft.com/office/powerpoint/2010/main" val="9608058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1000"/>
                                  </p:stCondLst>
                                  <p:iterate type="lt">
                                    <p:tmPct val="0"/>
                                  </p:iterate>
                                  <p:childTnLst>
                                    <p:animEffect transition="out" filter="fade">
                                      <p:cBhvr>
                                        <p:cTn id="6" dur="500" tmFilter="0, 0; .2, .5; .8, .5; 1, 0"/>
                                        <p:tgtEl>
                                          <p:spTgt spid="3">
                                            <p:txEl>
                                              <p:pRg st="3" end="3"/>
                                            </p:txEl>
                                          </p:spTgt>
                                        </p:tgtEl>
                                      </p:cBhvr>
                                    </p:animEffect>
                                    <p:animScale>
                                      <p:cBhvr>
                                        <p:cTn id="7" dur="250" autoRev="1" fill="hold"/>
                                        <p:tgtEl>
                                          <p:spTgt spid="3">
                                            <p:txEl>
                                              <p:pRg st="3" end="3"/>
                                            </p:txEl>
                                          </p:spTgt>
                                        </p:tgtEl>
                                      </p:cBhvr>
                                      <p:by x="105000" y="105000"/>
                                    </p:animScale>
                                  </p:childTnLst>
                                </p:cTn>
                              </p:par>
                            </p:childTnLst>
                          </p:cTn>
                        </p:par>
                        <p:par>
                          <p:cTn id="8" fill="hold">
                            <p:stCondLst>
                              <p:cond delay="1500"/>
                            </p:stCondLst>
                            <p:childTnLst>
                              <p:par>
                                <p:cTn id="9" presetID="18" presetClass="emph" presetSubtype="0" fill="hold" nodeType="afterEffect">
                                  <p:stCondLst>
                                    <p:cond delay="0"/>
                                  </p:stCondLst>
                                  <p:iterate type="lt">
                                    <p:tmPct val="4000"/>
                                  </p:iterate>
                                  <p:childTnLst>
                                    <p:set>
                                      <p:cBhvr override="childStyle">
                                        <p:cTn id="10"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Checklists and sample SGAFR</a:t>
            </a:r>
            <a:endParaRPr lang="en-US" sz="3600" b="1" dirty="0"/>
          </a:p>
        </p:txBody>
      </p:sp>
      <p:sp>
        <p:nvSpPr>
          <p:cNvPr id="3" name="Content Placeholder 2"/>
          <p:cNvSpPr>
            <a:spLocks noGrp="1"/>
          </p:cNvSpPr>
          <p:nvPr>
            <p:ph idx="1"/>
          </p:nvPr>
        </p:nvSpPr>
        <p:spPr/>
        <p:txBody>
          <a:bodyPr>
            <a:normAutofit lnSpcReduction="10000"/>
          </a:bodyPr>
          <a:lstStyle/>
          <a:p>
            <a:r>
              <a:rPr lang="en-US" dirty="0">
                <a:ea typeface="ＭＳ Ｐゴシック" charset="-128"/>
                <a:cs typeface="Arial" charset="0"/>
              </a:rPr>
              <a:t>Available on GFOA website (</a:t>
            </a:r>
            <a:r>
              <a:rPr lang="en-US" dirty="0" smtClean="0">
                <a:ea typeface="ＭＳ Ｐゴシック" charset="-128"/>
                <a:cs typeface="Arial" charset="0"/>
                <a:hlinkClick r:id="rId2"/>
              </a:rPr>
              <a:t>www.gfoa.org/conformance</a:t>
            </a:r>
            <a:r>
              <a:rPr lang="en-US" dirty="0" smtClean="0">
                <a:ea typeface="ＭＳ Ｐゴシック" charset="-128"/>
                <a:cs typeface="Arial" charset="0"/>
              </a:rPr>
              <a:t>)</a:t>
            </a:r>
            <a:endParaRPr lang="en-US" dirty="0">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Checklists</a:t>
            </a:r>
          </a:p>
          <a:p>
            <a:pPr lvl="2"/>
            <a:r>
              <a:rPr lang="en-US" dirty="0">
                <a:ea typeface="ＭＳ Ｐゴシック" charset="-128"/>
                <a:cs typeface="Arial" charset="0"/>
              </a:rPr>
              <a:t>General purpose local governments </a:t>
            </a:r>
          </a:p>
          <a:p>
            <a:pPr lvl="2"/>
            <a:r>
              <a:rPr lang="en-US" dirty="0">
                <a:ea typeface="ＭＳ Ｐゴシック" charset="-128"/>
                <a:cs typeface="Arial" charset="0"/>
              </a:rPr>
              <a:t>School districts </a:t>
            </a:r>
          </a:p>
          <a:p>
            <a:pPr lvl="2"/>
            <a:r>
              <a:rPr lang="en-US" dirty="0">
                <a:ea typeface="ＭＳ Ｐゴシック" charset="-128"/>
                <a:cs typeface="Arial" charset="0"/>
              </a:rPr>
              <a:t>Stand-alone business-type activities</a:t>
            </a:r>
          </a:p>
          <a:p>
            <a:pPr marL="685800" lvl="2" indent="0">
              <a:buNone/>
            </a:pPr>
            <a:endParaRPr lang="en-US" dirty="0">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Sample Small Government Annual Financial Report</a:t>
            </a:r>
          </a:p>
          <a:p>
            <a:pPr lvl="2"/>
            <a:r>
              <a:rPr lang="en-US" dirty="0">
                <a:ea typeface="ＭＳ Ｐゴシック" charset="-128"/>
                <a:cs typeface="Arial" charset="0"/>
              </a:rPr>
              <a:t>Example of an </a:t>
            </a:r>
            <a:r>
              <a:rPr lang="en-US" dirty="0" smtClean="0">
                <a:ea typeface="ＭＳ Ｐゴシック" charset="-128"/>
                <a:cs typeface="Arial" charset="0"/>
              </a:rPr>
              <a:t>award-winning </a:t>
            </a:r>
            <a:r>
              <a:rPr lang="en-US" dirty="0">
                <a:ea typeface="ＭＳ Ｐゴシック" charset="-128"/>
                <a:cs typeface="Arial" charset="0"/>
              </a:rPr>
              <a:t>report for preparers to </a:t>
            </a:r>
            <a:r>
              <a:rPr lang="en-US" dirty="0" smtClean="0">
                <a:ea typeface="ＭＳ Ｐゴシック" charset="-128"/>
                <a:cs typeface="Arial" charset="0"/>
              </a:rPr>
              <a:t>model.</a:t>
            </a:r>
            <a:endParaRPr lang="en-US" dirty="0">
              <a:ea typeface="ＭＳ Ｐゴシック" charset="-128"/>
              <a:cs typeface="Arial" charset="0"/>
            </a:endParaRPr>
          </a:p>
          <a:p>
            <a:endParaRPr lang="en-US" dirty="0"/>
          </a:p>
        </p:txBody>
      </p:sp>
    </p:spTree>
    <p:extLst>
      <p:ext uri="{BB962C8B-B14F-4D97-AF65-F5344CB8AC3E}">
        <p14:creationId xmlns:p14="http://schemas.microsoft.com/office/powerpoint/2010/main" val="31632451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Investment</a:t>
            </a:r>
            <a:endParaRPr lang="en-US" b="1" dirty="0"/>
          </a:p>
        </p:txBody>
      </p:sp>
      <p:sp>
        <p:nvSpPr>
          <p:cNvPr id="3" name="Content Placeholder 2"/>
          <p:cNvSpPr>
            <a:spLocks noGrp="1"/>
          </p:cNvSpPr>
          <p:nvPr>
            <p:ph idx="1"/>
          </p:nvPr>
        </p:nvSpPr>
        <p:spPr/>
        <p:txBody>
          <a:bodyPr>
            <a:normAutofit lnSpcReduction="10000"/>
          </a:bodyPr>
          <a:lstStyle/>
          <a:p>
            <a:pPr>
              <a:defRPr/>
            </a:pPr>
            <a:r>
              <a:rPr lang="en-US" dirty="0"/>
              <a:t>Basic fee structure</a:t>
            </a:r>
          </a:p>
          <a:p>
            <a:pPr marL="109728" indent="0">
              <a:buFontTx/>
              <a:buNone/>
              <a:defRPr/>
            </a:pPr>
            <a:endParaRPr lang="en-US" dirty="0"/>
          </a:p>
          <a:p>
            <a:pPr>
              <a:defRPr/>
            </a:pPr>
            <a:endParaRPr lang="en-US" dirty="0"/>
          </a:p>
          <a:p>
            <a:pPr>
              <a:defRPr/>
            </a:pPr>
            <a:endParaRPr lang="en-US" dirty="0"/>
          </a:p>
          <a:p>
            <a:pPr>
              <a:defRPr/>
            </a:pPr>
            <a:endParaRPr lang="en-US" dirty="0"/>
          </a:p>
          <a:p>
            <a:pPr>
              <a:defRPr/>
            </a:pPr>
            <a:endParaRPr lang="en-US" dirty="0"/>
          </a:p>
          <a:p>
            <a:pPr>
              <a:defRPr/>
            </a:pPr>
            <a:r>
              <a:rPr lang="en-US" i="1" dirty="0"/>
              <a:t>Nonmembers that submit for the first time </a:t>
            </a:r>
            <a:r>
              <a:rPr lang="en-US" dirty="0"/>
              <a:t>receive a GFOA membership that allows them to submit at the member </a:t>
            </a:r>
            <a:r>
              <a:rPr lang="en-US" dirty="0" smtClean="0"/>
              <a:t>rate.</a:t>
            </a:r>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22023367"/>
              </p:ext>
            </p:extLst>
          </p:nvPr>
        </p:nvGraphicFramePr>
        <p:xfrm>
          <a:off x="990600" y="2667000"/>
          <a:ext cx="7086601" cy="1905001"/>
        </p:xfrm>
        <a:graphic>
          <a:graphicData uri="http://schemas.openxmlformats.org/drawingml/2006/table">
            <a:tbl>
              <a:tblPr firstRow="1" bandRow="1">
                <a:tableStyleId>{D113A9D2-9D6B-4929-AA2D-F23B5EE8CBE7}</a:tableStyleId>
              </a:tblPr>
              <a:tblGrid>
                <a:gridCol w="2362200"/>
                <a:gridCol w="2332673"/>
                <a:gridCol w="2391728"/>
              </a:tblGrid>
              <a:tr h="409678">
                <a:tc>
                  <a:txBody>
                    <a:bodyPr/>
                    <a:lstStyle/>
                    <a:p>
                      <a:pPr algn="ctr"/>
                      <a:r>
                        <a:rPr lang="en-US" sz="1800" b="1" i="0" dirty="0" smtClean="0"/>
                        <a:t>Total Revenues</a:t>
                      </a:r>
                      <a:endParaRPr lang="en-US" sz="1800" b="1" i="0" dirty="0"/>
                    </a:p>
                  </a:txBody>
                  <a:tcPr/>
                </a:tc>
                <a:tc>
                  <a:txBody>
                    <a:bodyPr/>
                    <a:lstStyle/>
                    <a:p>
                      <a:pPr algn="ctr"/>
                      <a:r>
                        <a:rPr lang="en-US" sz="1800" b="1" i="0" dirty="0" smtClean="0"/>
                        <a:t>GFOA Member Fee</a:t>
                      </a:r>
                      <a:endParaRPr lang="en-US" sz="1800" b="1" i="0" dirty="0"/>
                    </a:p>
                  </a:txBody>
                  <a:tcPr/>
                </a:tc>
                <a:tc>
                  <a:txBody>
                    <a:bodyPr/>
                    <a:lstStyle/>
                    <a:p>
                      <a:pPr algn="ctr"/>
                      <a:r>
                        <a:rPr lang="en-US" sz="1800" b="1" i="0" dirty="0" smtClean="0"/>
                        <a:t>Nonmember Fee</a:t>
                      </a:r>
                      <a:endParaRPr lang="en-US" sz="1800" b="1" i="0" dirty="0"/>
                    </a:p>
                  </a:txBody>
                  <a:tcPr/>
                </a:tc>
              </a:tr>
              <a:tr h="498441">
                <a:tc>
                  <a:txBody>
                    <a:bodyPr/>
                    <a:lstStyle/>
                    <a:p>
                      <a:pPr algn="ctr"/>
                      <a:r>
                        <a:rPr lang="en-US" sz="1800" b="1" i="0" dirty="0" smtClean="0"/>
                        <a:t>Under $1 million</a:t>
                      </a:r>
                      <a:endParaRPr lang="en-US" sz="1800" b="1" i="0" dirty="0"/>
                    </a:p>
                  </a:txBody>
                  <a:tcPr/>
                </a:tc>
                <a:tc>
                  <a:txBody>
                    <a:bodyPr/>
                    <a:lstStyle/>
                    <a:p>
                      <a:pPr algn="ctr"/>
                      <a:r>
                        <a:rPr lang="en-US" sz="1800" b="1" i="0" dirty="0" smtClean="0"/>
                        <a:t>$290</a:t>
                      </a:r>
                      <a:endParaRPr lang="en-US" sz="1800" b="1" i="0" dirty="0"/>
                    </a:p>
                  </a:txBody>
                  <a:tcPr/>
                </a:tc>
                <a:tc>
                  <a:txBody>
                    <a:bodyPr/>
                    <a:lstStyle/>
                    <a:p>
                      <a:pPr algn="ctr"/>
                      <a:r>
                        <a:rPr lang="en-US" sz="1800" b="1" i="0" dirty="0" smtClean="0"/>
                        <a:t>$580</a:t>
                      </a:r>
                      <a:endParaRPr lang="en-US" sz="1800" b="1" i="0" dirty="0"/>
                    </a:p>
                  </a:txBody>
                  <a:tcPr/>
                </a:tc>
              </a:tr>
              <a:tr h="498441">
                <a:tc>
                  <a:txBody>
                    <a:bodyPr/>
                    <a:lstStyle/>
                    <a:p>
                      <a:pPr algn="ctr"/>
                      <a:r>
                        <a:rPr lang="en-US" sz="1800" b="1" i="0" dirty="0" smtClean="0"/>
                        <a:t>$1-10 million</a:t>
                      </a:r>
                      <a:endParaRPr lang="en-US" sz="1800" b="1" i="0" dirty="0"/>
                    </a:p>
                  </a:txBody>
                  <a:tcPr/>
                </a:tc>
                <a:tc>
                  <a:txBody>
                    <a:bodyPr/>
                    <a:lstStyle/>
                    <a:p>
                      <a:pPr algn="ctr"/>
                      <a:r>
                        <a:rPr lang="en-US" sz="1800" b="1" i="0" dirty="0" smtClean="0"/>
                        <a:t>$370</a:t>
                      </a:r>
                      <a:endParaRPr lang="en-US" sz="1800" b="1" i="0" dirty="0"/>
                    </a:p>
                  </a:txBody>
                  <a:tcPr/>
                </a:tc>
                <a:tc>
                  <a:txBody>
                    <a:bodyPr/>
                    <a:lstStyle/>
                    <a:p>
                      <a:pPr algn="ctr"/>
                      <a:r>
                        <a:rPr lang="en-US" sz="1800" b="1" i="0" dirty="0" smtClean="0"/>
                        <a:t>$740</a:t>
                      </a:r>
                      <a:endParaRPr lang="en-US" sz="1800" b="1" i="0" dirty="0"/>
                    </a:p>
                  </a:txBody>
                  <a:tcPr/>
                </a:tc>
              </a:tr>
              <a:tr h="498441">
                <a:tc>
                  <a:txBody>
                    <a:bodyPr/>
                    <a:lstStyle/>
                    <a:p>
                      <a:pPr algn="ctr"/>
                      <a:r>
                        <a:rPr lang="en-US" sz="1800" b="1" i="0" dirty="0" smtClean="0"/>
                        <a:t>Over $10 million</a:t>
                      </a:r>
                      <a:endParaRPr lang="en-US" sz="1800" b="1" i="0" dirty="0"/>
                    </a:p>
                  </a:txBody>
                  <a:tcPr/>
                </a:tc>
                <a:tc>
                  <a:txBody>
                    <a:bodyPr/>
                    <a:lstStyle/>
                    <a:p>
                      <a:pPr algn="ctr"/>
                      <a:r>
                        <a:rPr lang="en-US" sz="1800" b="1" i="0" dirty="0" smtClean="0"/>
                        <a:t>$435</a:t>
                      </a:r>
                      <a:endParaRPr lang="en-US" sz="1800" b="1" i="0" dirty="0"/>
                    </a:p>
                  </a:txBody>
                  <a:tcPr/>
                </a:tc>
                <a:tc>
                  <a:txBody>
                    <a:bodyPr/>
                    <a:lstStyle/>
                    <a:p>
                      <a:pPr algn="ctr"/>
                      <a:r>
                        <a:rPr lang="en-US" sz="1800" b="1" i="0" dirty="0" smtClean="0"/>
                        <a:t>$870</a:t>
                      </a:r>
                      <a:endParaRPr lang="en-US" sz="1800" b="1" i="0" dirty="0"/>
                    </a:p>
                  </a:txBody>
                  <a:tcPr/>
                </a:tc>
              </a:tr>
            </a:tbl>
          </a:graphicData>
        </a:graphic>
      </p:graphicFrame>
    </p:spTree>
    <p:extLst>
      <p:ext uri="{BB962C8B-B14F-4D97-AF65-F5344CB8AC3E}">
        <p14:creationId xmlns:p14="http://schemas.microsoft.com/office/powerpoint/2010/main" val="1093234320"/>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Advantages</a:t>
            </a:r>
            <a:endParaRPr lang="en-US" b="1" dirty="0"/>
          </a:p>
        </p:txBody>
      </p:sp>
      <p:sp>
        <p:nvSpPr>
          <p:cNvPr id="3" name="Content Placeholder 2"/>
          <p:cNvSpPr>
            <a:spLocks noGrp="1"/>
          </p:cNvSpPr>
          <p:nvPr>
            <p:ph idx="1"/>
          </p:nvPr>
        </p:nvSpPr>
        <p:spPr/>
        <p:txBody>
          <a:bodyPr>
            <a:normAutofit fontScale="85000" lnSpcReduction="20000"/>
          </a:bodyPr>
          <a:lstStyle/>
          <a:p>
            <a:r>
              <a:rPr lang="en-US" dirty="0">
                <a:ea typeface="ＭＳ Ｐゴシック" charset="-128"/>
                <a:cs typeface="Arial" charset="0"/>
              </a:rPr>
              <a:t>Grade assigned to each </a:t>
            </a:r>
            <a:r>
              <a:rPr lang="en-US" dirty="0" smtClean="0">
                <a:ea typeface="ＭＳ Ｐゴシック" charset="-128"/>
                <a:cs typeface="Arial" charset="0"/>
              </a:rPr>
              <a:t>section </a:t>
            </a:r>
            <a:r>
              <a:rPr lang="en-US" dirty="0">
                <a:ea typeface="ＭＳ Ｐゴシック" charset="-128"/>
                <a:cs typeface="Arial" charset="0"/>
              </a:rPr>
              <a:t>of the </a:t>
            </a:r>
            <a:r>
              <a:rPr lang="en-US" dirty="0" smtClean="0">
                <a:ea typeface="ＭＳ Ｐゴシック" charset="-128"/>
                <a:cs typeface="Arial" charset="0"/>
              </a:rPr>
              <a:t>report. </a:t>
            </a:r>
            <a:endParaRPr lang="en-US" dirty="0">
              <a:ea typeface="ＭＳ Ｐゴシック" charset="-128"/>
              <a:cs typeface="Arial" charset="0"/>
            </a:endParaRPr>
          </a:p>
          <a:p>
            <a:r>
              <a:rPr lang="en-US" dirty="0">
                <a:ea typeface="ＭＳ Ｐゴシック" charset="-128"/>
                <a:cs typeface="Arial" charset="0"/>
              </a:rPr>
              <a:t>Specific comments and suggestions for </a:t>
            </a:r>
            <a:r>
              <a:rPr lang="en-US" dirty="0" smtClean="0">
                <a:ea typeface="ＭＳ Ｐゴシック" charset="-128"/>
                <a:cs typeface="Arial" charset="0"/>
              </a:rPr>
              <a:t>improvement.</a:t>
            </a:r>
            <a:endParaRPr lang="en-US" dirty="0">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Access to GFOA professional staff for guidance</a:t>
            </a:r>
          </a:p>
          <a:p>
            <a:r>
              <a:rPr lang="en-US" dirty="0">
                <a:ea typeface="ＭＳ Ｐゴシック" charset="-128"/>
                <a:cs typeface="Arial" charset="0"/>
              </a:rPr>
              <a:t>If the report meets the program’s </a:t>
            </a:r>
            <a:r>
              <a:rPr lang="en-US" dirty="0" smtClean="0">
                <a:ea typeface="ＭＳ Ｐゴシック" charset="-128"/>
                <a:cs typeface="Arial" charset="0"/>
              </a:rPr>
              <a:t>criteria,</a:t>
            </a:r>
            <a:endParaRPr lang="en-US" dirty="0">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Plaque and press </a:t>
            </a:r>
            <a:r>
              <a:rPr lang="en-US" dirty="0" smtClean="0">
                <a:solidFill>
                  <a:schemeClr val="accent1">
                    <a:lumMod val="40000"/>
                    <a:lumOff val="60000"/>
                  </a:schemeClr>
                </a:solidFill>
                <a:ea typeface="ＭＳ Ｐゴシック" charset="-128"/>
                <a:cs typeface="Arial" charset="0"/>
              </a:rPr>
              <a:t>release,</a:t>
            </a:r>
            <a:endParaRPr lang="en-US" dirty="0">
              <a:solidFill>
                <a:schemeClr val="accent1">
                  <a:lumMod val="40000"/>
                  <a:lumOff val="60000"/>
                </a:schemeClr>
              </a:solidFill>
              <a:ea typeface="ＭＳ Ｐゴシック" charset="-128"/>
              <a:cs typeface="Arial" charset="0"/>
            </a:endParaRPr>
          </a:p>
          <a:p>
            <a:pPr lvl="1"/>
            <a:r>
              <a:rPr lang="en-US" dirty="0" smtClean="0">
                <a:solidFill>
                  <a:schemeClr val="accent1">
                    <a:lumMod val="40000"/>
                    <a:lumOff val="60000"/>
                  </a:schemeClr>
                </a:solidFill>
                <a:ea typeface="ＭＳ Ｐゴシック" charset="-128"/>
                <a:cs typeface="Arial" charset="0"/>
              </a:rPr>
              <a:t>A complete </a:t>
            </a:r>
            <a:r>
              <a:rPr lang="en-US" dirty="0">
                <a:solidFill>
                  <a:schemeClr val="accent1">
                    <a:lumMod val="40000"/>
                    <a:lumOff val="60000"/>
                  </a:schemeClr>
                </a:solidFill>
                <a:ea typeface="ＭＳ Ｐゴシック" charset="-128"/>
                <a:cs typeface="Arial" charset="0"/>
              </a:rPr>
              <a:t>list of all award-winning reports maintained on the GFOA’s </a:t>
            </a:r>
            <a:r>
              <a:rPr lang="en-US" dirty="0" smtClean="0">
                <a:solidFill>
                  <a:schemeClr val="accent1">
                    <a:lumMod val="40000"/>
                    <a:lumOff val="60000"/>
                  </a:schemeClr>
                </a:solidFill>
                <a:ea typeface="ＭＳ Ｐゴシック" charset="-128"/>
                <a:cs typeface="Arial" charset="0"/>
              </a:rPr>
              <a:t>website, and for</a:t>
            </a:r>
            <a:endParaRPr lang="en-US" dirty="0">
              <a:solidFill>
                <a:schemeClr val="accent1">
                  <a:lumMod val="40000"/>
                  <a:lumOff val="60000"/>
                </a:schemeClr>
              </a:solidFill>
              <a:ea typeface="ＭＳ Ｐゴシック" charset="-128"/>
              <a:cs typeface="Arial" charset="0"/>
            </a:endParaRPr>
          </a:p>
          <a:p>
            <a:pPr lvl="1"/>
            <a:r>
              <a:rPr lang="en-US" dirty="0">
                <a:solidFill>
                  <a:schemeClr val="accent1">
                    <a:lumMod val="40000"/>
                    <a:lumOff val="60000"/>
                  </a:schemeClr>
                </a:solidFill>
                <a:ea typeface="ＭＳ Ｐゴシック" charset="-128"/>
                <a:cs typeface="Arial" charset="0"/>
              </a:rPr>
              <a:t>First-time winners of the </a:t>
            </a:r>
            <a:r>
              <a:rPr lang="en-US" dirty="0" smtClean="0">
                <a:solidFill>
                  <a:schemeClr val="accent1">
                    <a:lumMod val="40000"/>
                    <a:lumOff val="60000"/>
                  </a:schemeClr>
                </a:solidFill>
                <a:ea typeface="ＭＳ Ｐゴシック" charset="-128"/>
                <a:cs typeface="Arial" charset="0"/>
              </a:rPr>
              <a:t>award, an announcement </a:t>
            </a:r>
            <a:r>
              <a:rPr lang="en-US" dirty="0">
                <a:solidFill>
                  <a:schemeClr val="accent1">
                    <a:lumMod val="40000"/>
                    <a:lumOff val="60000"/>
                  </a:schemeClr>
                </a:solidFill>
                <a:ea typeface="ＭＳ Ｐゴシック" charset="-128"/>
                <a:cs typeface="Arial" charset="0"/>
              </a:rPr>
              <a:t>in the </a:t>
            </a:r>
            <a:r>
              <a:rPr lang="en-US" i="1" dirty="0">
                <a:solidFill>
                  <a:schemeClr val="accent1">
                    <a:lumMod val="40000"/>
                    <a:lumOff val="60000"/>
                  </a:schemeClr>
                </a:solidFill>
                <a:ea typeface="ＭＳ Ｐゴシック" charset="-128"/>
                <a:cs typeface="Arial" charset="0"/>
              </a:rPr>
              <a:t>GFOA Newsletter</a:t>
            </a:r>
            <a:r>
              <a:rPr lang="en-US" dirty="0">
                <a:solidFill>
                  <a:schemeClr val="accent1">
                    <a:lumMod val="40000"/>
                    <a:lumOff val="60000"/>
                  </a:schemeClr>
                </a:solidFill>
                <a:ea typeface="ＭＳ Ｐゴシック" charset="-128"/>
                <a:cs typeface="Arial" charset="0"/>
              </a:rPr>
              <a:t>.</a:t>
            </a:r>
          </a:p>
          <a:p>
            <a:r>
              <a:rPr lang="en-US" dirty="0">
                <a:ea typeface="ＭＳ Ｐゴシック" charset="-128"/>
                <a:cs typeface="Arial" charset="0"/>
              </a:rPr>
              <a:t>Results within six months of receiving a submission, which provides adequate time to implement comments and </a:t>
            </a:r>
            <a:r>
              <a:rPr lang="en-US" dirty="0" smtClean="0">
                <a:ea typeface="ＭＳ Ｐゴシック" charset="-128"/>
                <a:cs typeface="Arial" charset="0"/>
              </a:rPr>
              <a:t>suggestions.</a:t>
            </a:r>
            <a:endParaRPr lang="en-US" dirty="0">
              <a:ea typeface="ＭＳ Ｐゴシック" charset="-128"/>
              <a:cs typeface="Arial" charset="0"/>
            </a:endParaRPr>
          </a:p>
          <a:p>
            <a:endParaRPr lang="en-US" dirty="0"/>
          </a:p>
        </p:txBody>
      </p:sp>
    </p:spTree>
    <p:extLst>
      <p:ext uri="{BB962C8B-B14F-4D97-AF65-F5344CB8AC3E}">
        <p14:creationId xmlns:p14="http://schemas.microsoft.com/office/powerpoint/2010/main" val="367371273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061252" y="838200"/>
            <a:ext cx="6096000" cy="2209800"/>
          </a:xfrm>
        </p:spPr>
        <p:txBody>
          <a:bodyPr>
            <a:noAutofit/>
          </a:bodyPr>
          <a:lstStyle/>
          <a:p>
            <a:pPr algn="ctr"/>
            <a:r>
              <a:rPr lang="en-US" b="1" dirty="0" smtClean="0">
                <a:effectLst/>
              </a:rPr>
              <a:t>Application of the modified cash basis of accounting</a:t>
            </a:r>
            <a:endParaRPr lang="en-US" b="1" dirty="0">
              <a:effectLst/>
            </a:endParaRPr>
          </a:p>
        </p:txBody>
      </p:sp>
      <p:graphicFrame>
        <p:nvGraphicFramePr>
          <p:cNvPr id="3" name="Diagram 2"/>
          <p:cNvGraphicFramePr/>
          <p:nvPr>
            <p:extLst>
              <p:ext uri="{D42A27DB-BD31-4B8C-83A1-F6EECF244321}">
                <p14:modId xmlns:p14="http://schemas.microsoft.com/office/powerpoint/2010/main" val="2104291581"/>
              </p:ext>
            </p:extLst>
          </p:nvPr>
        </p:nvGraphicFramePr>
        <p:xfrm>
          <a:off x="381000" y="4191000"/>
          <a:ext cx="5867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9691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Reporting options</a:t>
            </a:r>
            <a:endParaRPr lang="en-US" b="1" dirty="0"/>
          </a:p>
        </p:txBody>
      </p:sp>
      <p:sp>
        <p:nvSpPr>
          <p:cNvPr id="3" name="Content Placeholder 2"/>
          <p:cNvSpPr>
            <a:spLocks noGrp="1"/>
          </p:cNvSpPr>
          <p:nvPr>
            <p:ph idx="1"/>
          </p:nvPr>
        </p:nvSpPr>
        <p:spPr/>
        <p:txBody>
          <a:bodyPr>
            <a:normAutofit fontScale="85000" lnSpcReduction="10000"/>
          </a:bodyPr>
          <a:lstStyle/>
          <a:p>
            <a:pPr>
              <a:lnSpc>
                <a:spcPct val="120000"/>
              </a:lnSpc>
              <a:defRPr/>
            </a:pPr>
            <a:r>
              <a:rPr lang="en-US" dirty="0"/>
              <a:t>Plain vanilla cash basis</a:t>
            </a:r>
          </a:p>
          <a:p>
            <a:pPr lvl="1">
              <a:lnSpc>
                <a:spcPct val="120000"/>
              </a:lnSpc>
              <a:defRPr/>
            </a:pPr>
            <a:r>
              <a:rPr lang="en-US" dirty="0">
                <a:solidFill>
                  <a:schemeClr val="accent1">
                    <a:lumMod val="40000"/>
                    <a:lumOff val="60000"/>
                  </a:schemeClr>
                </a:solidFill>
              </a:rPr>
              <a:t>Limited to the reporting of cash and cash equivalents and changes </a:t>
            </a:r>
            <a:r>
              <a:rPr lang="en-US" dirty="0" smtClean="0">
                <a:solidFill>
                  <a:schemeClr val="accent1">
                    <a:lumMod val="40000"/>
                    <a:lumOff val="60000"/>
                  </a:schemeClr>
                </a:solidFill>
              </a:rPr>
              <a:t>therein.</a:t>
            </a:r>
            <a:endParaRPr lang="en-US" dirty="0">
              <a:solidFill>
                <a:schemeClr val="accent1">
                  <a:lumMod val="40000"/>
                  <a:lumOff val="60000"/>
                </a:schemeClr>
              </a:solidFill>
            </a:endParaRPr>
          </a:p>
          <a:p>
            <a:pPr>
              <a:lnSpc>
                <a:spcPct val="120000"/>
              </a:lnSpc>
              <a:defRPr/>
            </a:pPr>
            <a:r>
              <a:rPr lang="en-US" dirty="0"/>
              <a:t>Modified cash basis</a:t>
            </a:r>
          </a:p>
          <a:p>
            <a:pPr lvl="1">
              <a:lnSpc>
                <a:spcPct val="120000"/>
              </a:lnSpc>
              <a:defRPr/>
            </a:pPr>
            <a:r>
              <a:rPr lang="en-US" dirty="0">
                <a:solidFill>
                  <a:schemeClr val="accent1">
                    <a:lumMod val="40000"/>
                    <a:lumOff val="60000"/>
                  </a:schemeClr>
                </a:solidFill>
              </a:rPr>
              <a:t>Modifications to cash receipt and disbursement transactions or events </a:t>
            </a:r>
            <a:r>
              <a:rPr lang="en-US" dirty="0" smtClean="0">
                <a:solidFill>
                  <a:schemeClr val="accent1">
                    <a:lumMod val="40000"/>
                    <a:lumOff val="60000"/>
                  </a:schemeClr>
                </a:solidFill>
              </a:rPr>
              <a:t>only.</a:t>
            </a:r>
            <a:endParaRPr lang="en-US" dirty="0">
              <a:solidFill>
                <a:schemeClr val="accent1">
                  <a:lumMod val="40000"/>
                  <a:lumOff val="60000"/>
                </a:schemeClr>
              </a:solidFill>
            </a:endParaRPr>
          </a:p>
          <a:p>
            <a:pPr lvl="1">
              <a:lnSpc>
                <a:spcPct val="120000"/>
              </a:lnSpc>
              <a:defRPr/>
            </a:pPr>
            <a:r>
              <a:rPr lang="en-US" dirty="0">
                <a:solidFill>
                  <a:schemeClr val="accent1">
                    <a:lumMod val="40000"/>
                    <a:lumOff val="60000"/>
                  </a:schemeClr>
                </a:solidFill>
              </a:rPr>
              <a:t>Modifications should have substantial support in GAAP or other accounting literature and be </a:t>
            </a:r>
            <a:r>
              <a:rPr lang="en-US" dirty="0" smtClean="0">
                <a:solidFill>
                  <a:schemeClr val="accent1">
                    <a:lumMod val="40000"/>
                    <a:lumOff val="60000"/>
                  </a:schemeClr>
                </a:solidFill>
              </a:rPr>
              <a:t>logical.</a:t>
            </a:r>
            <a:endParaRPr lang="en-US" dirty="0">
              <a:solidFill>
                <a:schemeClr val="accent1">
                  <a:lumMod val="40000"/>
                  <a:lumOff val="60000"/>
                </a:schemeClr>
              </a:solidFill>
            </a:endParaRPr>
          </a:p>
          <a:p>
            <a:pPr lvl="2">
              <a:lnSpc>
                <a:spcPct val="120000"/>
              </a:lnSpc>
              <a:defRPr/>
            </a:pPr>
            <a:r>
              <a:rPr lang="en-US" dirty="0"/>
              <a:t>Such as recording </a:t>
            </a:r>
            <a:r>
              <a:rPr lang="en-US" dirty="0" err="1"/>
              <a:t>interfund</a:t>
            </a:r>
            <a:r>
              <a:rPr lang="en-US" dirty="0"/>
              <a:t> receivables and payables resulting from cash transactions or </a:t>
            </a:r>
            <a:r>
              <a:rPr lang="en-US" dirty="0" smtClean="0"/>
              <a:t>events.</a:t>
            </a:r>
            <a:endParaRPr lang="en-US" dirty="0"/>
          </a:p>
          <a:p>
            <a:endParaRPr lang="en-US" dirty="0"/>
          </a:p>
        </p:txBody>
      </p:sp>
    </p:spTree>
    <p:extLst>
      <p:ext uri="{BB962C8B-B14F-4D97-AF65-F5344CB8AC3E}">
        <p14:creationId xmlns:p14="http://schemas.microsoft.com/office/powerpoint/2010/main" val="151047127"/>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000" b="1" dirty="0" smtClean="0"/>
              <a:t>Modifications to the cash basis</a:t>
            </a:r>
            <a:endParaRPr lang="en-US" sz="4000" b="1" dirty="0"/>
          </a:p>
        </p:txBody>
      </p:sp>
      <p:sp>
        <p:nvSpPr>
          <p:cNvPr id="3" name="Content Placeholder 2"/>
          <p:cNvSpPr>
            <a:spLocks noGrp="1"/>
          </p:cNvSpPr>
          <p:nvPr>
            <p:ph idx="1"/>
          </p:nvPr>
        </p:nvSpPr>
        <p:spPr/>
        <p:txBody>
          <a:bodyPr/>
          <a:lstStyle/>
          <a:p>
            <a:r>
              <a:rPr lang="en-US" sz="2400" dirty="0">
                <a:ea typeface="ＭＳ Ｐゴシック" charset="-128"/>
                <a:cs typeface="Arial" charset="0"/>
              </a:rPr>
              <a:t>Modifications that result in cash inflows and outflows providing a future benefit or obligation being spread out over multiple accounting </a:t>
            </a:r>
            <a:r>
              <a:rPr lang="en-US" sz="2400" dirty="0" smtClean="0">
                <a:ea typeface="ＭＳ Ｐゴシック" charset="-128"/>
                <a:cs typeface="Arial" charset="0"/>
              </a:rPr>
              <a:t>periods.</a:t>
            </a:r>
            <a:endParaRPr lang="en-US" sz="2400" dirty="0">
              <a:ea typeface="ＭＳ Ｐゴシック" charset="-128"/>
              <a:cs typeface="Arial" charset="0"/>
            </a:endParaRPr>
          </a:p>
          <a:p>
            <a:pPr lvl="1"/>
            <a:r>
              <a:rPr lang="en-US" sz="1700" dirty="0">
                <a:solidFill>
                  <a:schemeClr val="accent1">
                    <a:lumMod val="40000"/>
                    <a:lumOff val="60000"/>
                  </a:schemeClr>
                </a:solidFill>
                <a:ea typeface="ＭＳ Ｐゴシック" charset="-128"/>
                <a:cs typeface="Arial" charset="0"/>
              </a:rPr>
              <a:t>Reporting an </a:t>
            </a:r>
            <a:r>
              <a:rPr lang="en-US" sz="1700" dirty="0" err="1">
                <a:solidFill>
                  <a:schemeClr val="accent1">
                    <a:lumMod val="40000"/>
                    <a:lumOff val="60000"/>
                  </a:schemeClr>
                </a:solidFill>
                <a:ea typeface="ＭＳ Ｐゴシック" charset="-128"/>
                <a:cs typeface="Arial" charset="0"/>
              </a:rPr>
              <a:t>interfund</a:t>
            </a:r>
            <a:r>
              <a:rPr lang="en-US" sz="1700" dirty="0">
                <a:solidFill>
                  <a:schemeClr val="accent1">
                    <a:lumMod val="40000"/>
                    <a:lumOff val="60000"/>
                  </a:schemeClr>
                </a:solidFill>
                <a:ea typeface="ＭＳ Ｐゴシック" charset="-128"/>
                <a:cs typeface="Arial" charset="0"/>
              </a:rPr>
              <a:t> cash advance to be repaid in future periods as an asset by the lending fund (a future cash benefit) and a liability by the receiving fund (a future cash obligation</a:t>
            </a:r>
            <a:r>
              <a:rPr lang="en-US" sz="1700" dirty="0" smtClean="0">
                <a:solidFill>
                  <a:schemeClr val="accent1">
                    <a:lumMod val="40000"/>
                    <a:lumOff val="60000"/>
                  </a:schemeClr>
                </a:solidFill>
                <a:ea typeface="ＭＳ Ｐゴシック" charset="-128"/>
                <a:cs typeface="Arial" charset="0"/>
              </a:rPr>
              <a:t>).</a:t>
            </a:r>
            <a:endParaRPr lang="en-US" sz="1700" dirty="0">
              <a:solidFill>
                <a:schemeClr val="accent1">
                  <a:lumMod val="40000"/>
                  <a:lumOff val="60000"/>
                </a:schemeClr>
              </a:solidFill>
              <a:ea typeface="ＭＳ Ｐゴシック" charset="-128"/>
              <a:cs typeface="Arial" charset="0"/>
            </a:endParaRPr>
          </a:p>
          <a:p>
            <a:r>
              <a:rPr lang="en-US" sz="2000" dirty="0">
                <a:ea typeface="ＭＳ Ｐゴシック" charset="-128"/>
                <a:cs typeface="Arial" charset="0"/>
              </a:rPr>
              <a:t>NOT recording certain elements on a cash basis and other elements on a full GAAP </a:t>
            </a:r>
            <a:r>
              <a:rPr lang="en-US" sz="2000" dirty="0" smtClean="0">
                <a:ea typeface="ＭＳ Ｐゴシック" charset="-128"/>
                <a:cs typeface="Arial" charset="0"/>
              </a:rPr>
              <a:t>basis.</a:t>
            </a:r>
            <a:endParaRPr lang="en-US" sz="2000" dirty="0">
              <a:ea typeface="ＭＳ Ｐゴシック" charset="-128"/>
              <a:cs typeface="Arial" charset="0"/>
            </a:endParaRPr>
          </a:p>
          <a:p>
            <a:pPr lvl="1"/>
            <a:r>
              <a:rPr lang="en-US" sz="1600" dirty="0">
                <a:solidFill>
                  <a:schemeClr val="accent1">
                    <a:lumMod val="40000"/>
                    <a:lumOff val="60000"/>
                  </a:schemeClr>
                </a:solidFill>
                <a:ea typeface="ＭＳ Ｐゴシック" charset="-128"/>
                <a:cs typeface="Arial" charset="0"/>
              </a:rPr>
              <a:t>Modifications to record investments arising from cash transactions does not mean those investments should be adjusted for changes in fair value pursuant to </a:t>
            </a:r>
            <a:r>
              <a:rPr lang="en-US" sz="1600" dirty="0" smtClean="0">
                <a:solidFill>
                  <a:schemeClr val="accent1">
                    <a:lumMod val="40000"/>
                    <a:lumOff val="60000"/>
                  </a:schemeClr>
                </a:solidFill>
                <a:ea typeface="ＭＳ Ｐゴシック" charset="-128"/>
                <a:cs typeface="Arial" charset="0"/>
              </a:rPr>
              <a:t>GAAP.</a:t>
            </a:r>
            <a:endParaRPr lang="en-US" sz="1600" dirty="0">
              <a:solidFill>
                <a:schemeClr val="accent1">
                  <a:lumMod val="40000"/>
                  <a:lumOff val="60000"/>
                </a:schemeClr>
              </a:solidFill>
              <a:ea typeface="ＭＳ Ｐゴシック" charset="-128"/>
              <a:cs typeface="Arial" charset="0"/>
            </a:endParaRPr>
          </a:p>
          <a:p>
            <a:pPr lvl="1"/>
            <a:r>
              <a:rPr lang="en-US" sz="1600" dirty="0">
                <a:solidFill>
                  <a:schemeClr val="accent1">
                    <a:lumMod val="40000"/>
                    <a:lumOff val="60000"/>
                  </a:schemeClr>
                </a:solidFill>
                <a:ea typeface="ＭＳ Ｐゴシック" charset="-128"/>
                <a:cs typeface="Arial" charset="0"/>
              </a:rPr>
              <a:t>Accruals or non-cash transactions are NOT </a:t>
            </a:r>
            <a:r>
              <a:rPr lang="en-US" sz="1600" dirty="0" smtClean="0">
                <a:solidFill>
                  <a:schemeClr val="accent1">
                    <a:lumMod val="40000"/>
                    <a:lumOff val="60000"/>
                  </a:schemeClr>
                </a:solidFill>
                <a:ea typeface="ＭＳ Ｐゴシック" charset="-128"/>
                <a:cs typeface="Arial" charset="0"/>
              </a:rPr>
              <a:t>recorded.</a:t>
            </a:r>
            <a:endParaRPr lang="en-US" sz="1600" dirty="0">
              <a:solidFill>
                <a:schemeClr val="accent1">
                  <a:lumMod val="40000"/>
                  <a:lumOff val="60000"/>
                </a:schemeClr>
              </a:solidFill>
              <a:ea typeface="ＭＳ Ｐゴシック" charset="-128"/>
              <a:cs typeface="Arial" charset="0"/>
            </a:endParaRPr>
          </a:p>
          <a:p>
            <a:endParaRPr lang="en-US" dirty="0"/>
          </a:p>
        </p:txBody>
      </p:sp>
    </p:spTree>
    <p:extLst>
      <p:ext uri="{BB962C8B-B14F-4D97-AF65-F5344CB8AC3E}">
        <p14:creationId xmlns:p14="http://schemas.microsoft.com/office/powerpoint/2010/main" val="3793013709"/>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267200" y="914400"/>
            <a:ext cx="4724400" cy="2362200"/>
          </a:xfrm>
        </p:spPr>
        <p:txBody>
          <a:bodyPr>
            <a:noAutofit/>
          </a:bodyPr>
          <a:lstStyle/>
          <a:p>
            <a:pPr algn="ctr"/>
            <a:r>
              <a:rPr lang="en-US" sz="4800" b="1" dirty="0" smtClean="0">
                <a:effectLst/>
              </a:rPr>
              <a:t>Background and Environment</a:t>
            </a:r>
            <a:endParaRPr lang="en-US" sz="4800" b="1" dirty="0">
              <a:effectLst/>
            </a:endParaRPr>
          </a:p>
        </p:txBody>
      </p:sp>
    </p:spTree>
    <p:extLst>
      <p:ext uri="{BB962C8B-B14F-4D97-AF65-F5344CB8AC3E}">
        <p14:creationId xmlns:p14="http://schemas.microsoft.com/office/powerpoint/2010/main" val="1907343156"/>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2800" b="1" dirty="0" smtClean="0"/>
              <a:t>Modified cash basis framework for the Certificate of Conformance Program</a:t>
            </a:r>
            <a:endParaRPr lang="en-US" sz="2800" b="1" dirty="0"/>
          </a:p>
        </p:txBody>
      </p:sp>
      <p:sp>
        <p:nvSpPr>
          <p:cNvPr id="3" name="Content Placeholder 2"/>
          <p:cNvSpPr>
            <a:spLocks noGrp="1"/>
          </p:cNvSpPr>
          <p:nvPr>
            <p:ph idx="1"/>
          </p:nvPr>
        </p:nvSpPr>
        <p:spPr/>
        <p:txBody>
          <a:bodyPr>
            <a:normAutofit/>
          </a:bodyPr>
          <a:lstStyle/>
          <a:p>
            <a:r>
              <a:rPr lang="en-US" sz="2600" dirty="0">
                <a:ea typeface="ＭＳ Ｐゴシック" charset="-128"/>
                <a:cs typeface="Arial" charset="0"/>
              </a:rPr>
              <a:t>Only cash (and cash equivalents) and items that involve the receipt or disbursement of cash (or cash equivalents) during the period should be recognized, except:</a:t>
            </a:r>
          </a:p>
          <a:p>
            <a:pPr lvl="1"/>
            <a:r>
              <a:rPr lang="en-US" sz="2200" dirty="0" err="1">
                <a:solidFill>
                  <a:schemeClr val="accent1">
                    <a:lumMod val="40000"/>
                    <a:lumOff val="60000"/>
                  </a:schemeClr>
                </a:solidFill>
                <a:ea typeface="ＭＳ Ｐゴシック" charset="-128"/>
                <a:cs typeface="Arial" charset="0"/>
              </a:rPr>
              <a:t>Interfund</a:t>
            </a:r>
            <a:r>
              <a:rPr lang="en-US" sz="2200" dirty="0">
                <a:solidFill>
                  <a:schemeClr val="accent1">
                    <a:lumMod val="40000"/>
                    <a:lumOff val="60000"/>
                  </a:schemeClr>
                </a:solidFill>
                <a:ea typeface="ＭＳ Ｐゴシック" charset="-128"/>
                <a:cs typeface="Arial" charset="0"/>
              </a:rPr>
              <a:t> </a:t>
            </a:r>
            <a:r>
              <a:rPr lang="en-US" sz="2200" dirty="0" smtClean="0">
                <a:solidFill>
                  <a:schemeClr val="accent1">
                    <a:lumMod val="40000"/>
                    <a:lumOff val="60000"/>
                  </a:schemeClr>
                </a:solidFill>
                <a:ea typeface="ＭＳ Ｐゴシック" charset="-128"/>
                <a:cs typeface="Arial" charset="0"/>
              </a:rPr>
              <a:t>balances,</a:t>
            </a:r>
            <a:endParaRPr lang="en-US" sz="2200" dirty="0">
              <a:solidFill>
                <a:schemeClr val="accent1">
                  <a:lumMod val="40000"/>
                  <a:lumOff val="60000"/>
                </a:schemeClr>
              </a:solidFill>
              <a:ea typeface="ＭＳ Ｐゴシック" charset="-128"/>
              <a:cs typeface="Arial" charset="0"/>
            </a:endParaRPr>
          </a:p>
          <a:p>
            <a:pPr lvl="1"/>
            <a:r>
              <a:rPr lang="en-US" sz="2200" dirty="0">
                <a:solidFill>
                  <a:schemeClr val="accent1">
                    <a:lumMod val="40000"/>
                    <a:lumOff val="60000"/>
                  </a:schemeClr>
                </a:solidFill>
                <a:ea typeface="ＭＳ Ｐゴシック" charset="-128"/>
                <a:cs typeface="Arial" charset="0"/>
              </a:rPr>
              <a:t>Assets that normally convert to cash or cash </a:t>
            </a:r>
            <a:r>
              <a:rPr lang="en-US" sz="2200" dirty="0" smtClean="0">
                <a:solidFill>
                  <a:schemeClr val="accent1">
                    <a:lumMod val="40000"/>
                    <a:lumOff val="60000"/>
                  </a:schemeClr>
                </a:solidFill>
                <a:ea typeface="ＭＳ Ｐゴシック" charset="-128"/>
                <a:cs typeface="Arial" charset="0"/>
              </a:rPr>
              <a:t>equivalents, and</a:t>
            </a:r>
            <a:endParaRPr lang="en-US" sz="2200" dirty="0">
              <a:solidFill>
                <a:schemeClr val="accent1">
                  <a:lumMod val="40000"/>
                  <a:lumOff val="60000"/>
                </a:schemeClr>
              </a:solidFill>
              <a:ea typeface="ＭＳ Ｐゴシック" charset="-128"/>
              <a:cs typeface="Arial" charset="0"/>
            </a:endParaRPr>
          </a:p>
          <a:p>
            <a:pPr lvl="1"/>
            <a:r>
              <a:rPr lang="en-US" sz="2200" dirty="0">
                <a:solidFill>
                  <a:schemeClr val="accent1">
                    <a:lumMod val="40000"/>
                    <a:lumOff val="60000"/>
                  </a:schemeClr>
                </a:solidFill>
                <a:ea typeface="ＭＳ Ｐゴシック" charset="-128"/>
                <a:cs typeface="Arial" charset="0"/>
              </a:rPr>
              <a:t>Liabilities for cash (or cash equivalents) held on behalf of others, held in escrow, or received in advance of being earned or meeting eligibility requirements</a:t>
            </a:r>
          </a:p>
          <a:p>
            <a:endParaRPr lang="en-US" dirty="0"/>
          </a:p>
        </p:txBody>
      </p:sp>
    </p:spTree>
    <p:extLst>
      <p:ext uri="{BB962C8B-B14F-4D97-AF65-F5344CB8AC3E}">
        <p14:creationId xmlns:p14="http://schemas.microsoft.com/office/powerpoint/2010/main" val="45216927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458200" cy="4746592"/>
          </a:xfrm>
        </p:spPr>
        <p:txBody>
          <a:bodyPr>
            <a:normAutofit fontScale="77500" lnSpcReduction="20000"/>
          </a:bodyPr>
          <a:lstStyle/>
          <a:p>
            <a:r>
              <a:rPr lang="en-US" dirty="0" smtClean="0"/>
              <a:t>Regulatory Basis</a:t>
            </a:r>
          </a:p>
          <a:p>
            <a:pPr lvl="1"/>
            <a:r>
              <a:rPr lang="en-US" dirty="0" smtClean="0">
                <a:solidFill>
                  <a:schemeClr val="accent1">
                    <a:lumMod val="40000"/>
                    <a:lumOff val="60000"/>
                  </a:schemeClr>
                </a:solidFill>
              </a:rPr>
              <a:t>The financial statements are prepared on the regulatory basis of accounting as prescribed by Arkansas Code.  The regulatory basis differs from accounting principles generally accepted in the United States of America.  </a:t>
            </a:r>
            <a:r>
              <a:rPr lang="en-US" b="1" i="1" dirty="0" smtClean="0">
                <a:solidFill>
                  <a:srgbClr val="FFFF99"/>
                </a:solidFill>
                <a:effectLst>
                  <a:outerShdw blurRad="38100" dist="38100" dir="2700000" algn="tl">
                    <a:srgbClr val="000000">
                      <a:alpha val="43137"/>
                    </a:srgbClr>
                  </a:outerShdw>
                </a:effectLst>
              </a:rPr>
              <a:t>Revenues are recognized as soon as they are both measureable and available.  Revenues are considered to be available when they are collectible within the current period or soon enough thereafter to pay liabilities of the current period.  For this purpose, the government considers revenues to be available if they are collected within 60 days of the end of the current period.  </a:t>
            </a:r>
            <a:r>
              <a:rPr lang="en-US" b="1" i="1" dirty="0" smtClean="0">
                <a:solidFill>
                  <a:srgbClr val="FFFF99"/>
                </a:solidFill>
              </a:rPr>
              <a:t>Expenditures generally are recorded when a liability is incurred.  However, debt service expenditures, as well as expenditures related to compensated absences and claims and judgments, are recorded only when payment is due.  </a:t>
            </a:r>
            <a:r>
              <a:rPr lang="en-US" dirty="0" smtClean="0">
                <a:solidFill>
                  <a:schemeClr val="accent1">
                    <a:lumMod val="40000"/>
                    <a:lumOff val="60000"/>
                  </a:schemeClr>
                </a:solidFill>
              </a:rPr>
              <a:t>As a result of this regulatory basis of accounting, capital assets and long-term debt are not recorded in these financial statements.</a:t>
            </a:r>
            <a:endParaRPr lang="en-US" dirty="0">
              <a:solidFill>
                <a:schemeClr val="accent1">
                  <a:lumMod val="40000"/>
                  <a:lumOff val="60000"/>
                </a:schemeClr>
              </a:solidFill>
            </a:endParaRPr>
          </a:p>
        </p:txBody>
      </p:sp>
      <p:sp>
        <p:nvSpPr>
          <p:cNvPr id="5" name="Title 1"/>
          <p:cNvSpPr>
            <a:spLocks noGrp="1"/>
          </p:cNvSpPr>
          <p:nvPr>
            <p:ph type="title"/>
          </p:nvPr>
        </p:nvSpPr>
        <p:spPr/>
        <p:txBody>
          <a:bodyPr>
            <a:normAutofit/>
          </a:bodyPr>
          <a:lstStyle/>
          <a:p>
            <a:pPr algn="ctr"/>
            <a:r>
              <a:rPr lang="en-US" sz="3600" b="1" dirty="0" smtClean="0">
                <a:solidFill>
                  <a:srgbClr val="92D050"/>
                </a:solidFill>
              </a:rPr>
              <a:t>Local </a:t>
            </a:r>
            <a:r>
              <a:rPr lang="en-US" sz="3600" b="1" dirty="0" smtClean="0">
                <a:solidFill>
                  <a:srgbClr val="92D050"/>
                </a:solidFill>
              </a:rPr>
              <a:t>regulatory basis </a:t>
            </a:r>
            <a:r>
              <a:rPr lang="en-US" sz="3600" b="1" dirty="0">
                <a:solidFill>
                  <a:srgbClr val="92D050"/>
                </a:solidFill>
              </a:rPr>
              <a:t>r</a:t>
            </a:r>
            <a:r>
              <a:rPr lang="en-US" sz="3600" b="1" dirty="0" smtClean="0">
                <a:solidFill>
                  <a:srgbClr val="92D050"/>
                </a:solidFill>
              </a:rPr>
              <a:t>eport</a:t>
            </a:r>
            <a:endParaRPr lang="en-US" sz="3600" b="1" dirty="0">
              <a:solidFill>
                <a:srgbClr val="92D050"/>
              </a:solidFill>
            </a:endParaRPr>
          </a:p>
        </p:txBody>
      </p:sp>
    </p:spTree>
    <p:extLst>
      <p:ext uri="{BB962C8B-B14F-4D97-AF65-F5344CB8AC3E}">
        <p14:creationId xmlns:p14="http://schemas.microsoft.com/office/powerpoint/2010/main" val="917855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648200" y="1371600"/>
            <a:ext cx="4280452" cy="2057400"/>
          </a:xfrm>
        </p:spPr>
        <p:txBody>
          <a:bodyPr>
            <a:noAutofit/>
          </a:bodyPr>
          <a:lstStyle/>
          <a:p>
            <a:pPr algn="ctr"/>
            <a:r>
              <a:rPr lang="en-US" b="1" dirty="0" smtClean="0">
                <a:effectLst/>
              </a:rPr>
              <a:t>Format and content</a:t>
            </a:r>
            <a:endParaRPr lang="en-US" b="1" dirty="0">
              <a:effectLst/>
            </a:endParaRPr>
          </a:p>
        </p:txBody>
      </p:sp>
      <p:graphicFrame>
        <p:nvGraphicFramePr>
          <p:cNvPr id="3" name="Diagram 2"/>
          <p:cNvGraphicFramePr/>
          <p:nvPr>
            <p:extLst>
              <p:ext uri="{D42A27DB-BD31-4B8C-83A1-F6EECF244321}">
                <p14:modId xmlns:p14="http://schemas.microsoft.com/office/powerpoint/2010/main" val="2820193114"/>
              </p:ext>
            </p:extLst>
          </p:nvPr>
        </p:nvGraphicFramePr>
        <p:xfrm>
          <a:off x="381000" y="4191000"/>
          <a:ext cx="5867400" cy="1828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296652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534400" cy="646906"/>
          </a:xfrm>
        </p:spPr>
        <p:txBody>
          <a:bodyPr>
            <a:normAutofit/>
          </a:bodyPr>
          <a:lstStyle/>
          <a:p>
            <a:r>
              <a:rPr lang="en-US" sz="3600" b="1" dirty="0">
                <a:solidFill>
                  <a:srgbClr val="92D050"/>
                </a:solidFill>
              </a:rPr>
              <a:t>Local </a:t>
            </a:r>
            <a:r>
              <a:rPr lang="en-US" sz="3600" b="1" dirty="0" smtClean="0">
                <a:solidFill>
                  <a:srgbClr val="92D050"/>
                </a:solidFill>
              </a:rPr>
              <a:t>regulatory basis </a:t>
            </a:r>
            <a:r>
              <a:rPr lang="en-US" sz="3600" b="1" dirty="0">
                <a:solidFill>
                  <a:srgbClr val="92D050"/>
                </a:solidFill>
              </a:rPr>
              <a:t>report</a:t>
            </a:r>
          </a:p>
        </p:txBody>
      </p:sp>
      <p:pic>
        <p:nvPicPr>
          <p:cNvPr id="8"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209801" y="1111811"/>
            <a:ext cx="4204710" cy="544139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2971800" y="5897526"/>
            <a:ext cx="1600200" cy="381000"/>
          </a:xfrm>
          <a:prstGeom prst="rect">
            <a:avLst/>
          </a:prstGeom>
          <a:noFill/>
        </p:spPr>
        <p:txBody>
          <a:bodyPr wrap="square" rtlCol="0">
            <a:spAutoFit/>
          </a:bodyPr>
          <a:lstStyle/>
          <a:p>
            <a:r>
              <a:rPr lang="en-US" dirty="0" smtClean="0">
                <a:solidFill>
                  <a:srgbClr val="C00000"/>
                </a:solidFill>
              </a:rPr>
              <a:t>Trend Data</a:t>
            </a:r>
            <a:endParaRPr lang="en-US" dirty="0">
              <a:solidFill>
                <a:srgbClr val="C00000"/>
              </a:solidFill>
            </a:endParaRPr>
          </a:p>
        </p:txBody>
      </p:sp>
      <p:sp>
        <p:nvSpPr>
          <p:cNvPr id="10" name="Oval 9"/>
          <p:cNvSpPr/>
          <p:nvPr/>
        </p:nvSpPr>
        <p:spPr>
          <a:xfrm>
            <a:off x="2819400" y="5791200"/>
            <a:ext cx="1752600" cy="5334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1" name="Oval 10"/>
          <p:cNvSpPr/>
          <p:nvPr/>
        </p:nvSpPr>
        <p:spPr>
          <a:xfrm>
            <a:off x="2362200" y="1981200"/>
            <a:ext cx="3505200" cy="457200"/>
          </a:xfrm>
          <a:prstGeom prst="ellipse">
            <a:avLst/>
          </a:prstGeom>
          <a:noFill/>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Rectangle 11"/>
          <p:cNvSpPr/>
          <p:nvPr/>
        </p:nvSpPr>
        <p:spPr>
          <a:xfrm>
            <a:off x="3907465" y="1679058"/>
            <a:ext cx="8382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795937"/>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799306"/>
          </a:xfrm>
        </p:spPr>
        <p:txBody>
          <a:bodyPr/>
          <a:lstStyle/>
          <a:p>
            <a:pPr algn="ctr"/>
            <a:r>
              <a:rPr lang="en-US" b="1" dirty="0" smtClean="0">
                <a:effectLst/>
              </a:rPr>
              <a:t>Sample SGAFR</a:t>
            </a:r>
            <a:endParaRPr lang="en-US" b="1" dirty="0">
              <a:effectLst/>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295400"/>
            <a:ext cx="4024084" cy="518160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315" y="1295400"/>
            <a:ext cx="4024085" cy="5181600"/>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563959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Presentation</a:t>
            </a:r>
            <a:endParaRPr lang="en-US" b="1" dirty="0"/>
          </a:p>
        </p:txBody>
      </p:sp>
      <p:sp>
        <p:nvSpPr>
          <p:cNvPr id="3" name="Content Placeholder 2"/>
          <p:cNvSpPr>
            <a:spLocks noGrp="1"/>
          </p:cNvSpPr>
          <p:nvPr>
            <p:ph idx="1"/>
          </p:nvPr>
        </p:nvSpPr>
        <p:spPr/>
        <p:txBody>
          <a:bodyPr>
            <a:normAutofit/>
          </a:bodyPr>
          <a:lstStyle/>
          <a:p>
            <a:r>
              <a:rPr lang="en-US" dirty="0" smtClean="0"/>
              <a:t>AU-C Section 800, Exhibit B</a:t>
            </a:r>
          </a:p>
          <a:p>
            <a:pPr lvl="1">
              <a:lnSpc>
                <a:spcPct val="120000"/>
              </a:lnSpc>
            </a:pPr>
            <a:r>
              <a:rPr lang="en-US" sz="1900" dirty="0">
                <a:solidFill>
                  <a:schemeClr val="accent1">
                    <a:lumMod val="40000"/>
                    <a:lumOff val="60000"/>
                  </a:schemeClr>
                </a:solidFill>
                <a:ea typeface="ＭＳ Ｐゴシック" charset="-128"/>
                <a:cs typeface="Arial" charset="0"/>
              </a:rPr>
              <a:t>If GAAP </a:t>
            </a:r>
            <a:r>
              <a:rPr lang="en-US" sz="1900" dirty="0" smtClean="0">
                <a:solidFill>
                  <a:schemeClr val="accent1">
                    <a:lumMod val="40000"/>
                    <a:lumOff val="60000"/>
                  </a:schemeClr>
                </a:solidFill>
                <a:ea typeface="ＭＳ Ｐゴシック" charset="-128"/>
                <a:cs typeface="Arial" charset="0"/>
              </a:rPr>
              <a:t>set </a:t>
            </a:r>
            <a:r>
              <a:rPr lang="en-US" sz="1900" dirty="0">
                <a:solidFill>
                  <a:schemeClr val="accent1">
                    <a:lumMod val="40000"/>
                    <a:lumOff val="60000"/>
                  </a:schemeClr>
                </a:solidFill>
                <a:ea typeface="ＭＳ Ｐゴシック" charset="-128"/>
                <a:cs typeface="Arial" charset="0"/>
              </a:rPr>
              <a:t>forth requirements that apply to the presentation of financial statements, then cash and modified cash basis financial statements may either comply with those requirements or provide information that communicates the </a:t>
            </a:r>
            <a:r>
              <a:rPr lang="en-US" sz="1900" i="1" dirty="0">
                <a:solidFill>
                  <a:schemeClr val="accent1">
                    <a:lumMod val="40000"/>
                    <a:lumOff val="60000"/>
                  </a:schemeClr>
                </a:solidFill>
                <a:ea typeface="ＭＳ Ｐゴシック" charset="-128"/>
                <a:cs typeface="Arial" charset="0"/>
              </a:rPr>
              <a:t>substance </a:t>
            </a:r>
            <a:r>
              <a:rPr lang="en-US" sz="1900" dirty="0">
                <a:solidFill>
                  <a:schemeClr val="accent1">
                    <a:lumMod val="40000"/>
                    <a:lumOff val="60000"/>
                  </a:schemeClr>
                </a:solidFill>
                <a:ea typeface="ＭＳ Ｐゴシック" charset="-128"/>
                <a:cs typeface="Arial" charset="0"/>
              </a:rPr>
              <a:t>of those requirements.</a:t>
            </a:r>
          </a:p>
          <a:p>
            <a:pPr lvl="1">
              <a:lnSpc>
                <a:spcPct val="120000"/>
              </a:lnSpc>
            </a:pPr>
            <a:r>
              <a:rPr lang="en-US" sz="1900" dirty="0">
                <a:solidFill>
                  <a:schemeClr val="accent1">
                    <a:lumMod val="40000"/>
                    <a:lumOff val="60000"/>
                  </a:schemeClr>
                </a:solidFill>
                <a:ea typeface="ＭＳ Ｐゴシック" charset="-128"/>
                <a:cs typeface="Arial" charset="0"/>
              </a:rPr>
              <a:t>GASB presentation requirements generally apply, in substance, to cash and modified cash basis basic financial statements of state and local governments issuing a complete set of financial statements (i.e</a:t>
            </a:r>
            <a:r>
              <a:rPr lang="en-US" sz="1900" dirty="0" smtClean="0">
                <a:solidFill>
                  <a:schemeClr val="accent1">
                    <a:lumMod val="40000"/>
                    <a:lumOff val="60000"/>
                  </a:schemeClr>
                </a:solidFill>
                <a:ea typeface="ＭＳ Ｐゴシック" charset="-128"/>
                <a:cs typeface="Arial" charset="0"/>
              </a:rPr>
              <a:t>., </a:t>
            </a:r>
            <a:r>
              <a:rPr lang="en-US" sz="1900" dirty="0">
                <a:solidFill>
                  <a:schemeClr val="accent1">
                    <a:lumMod val="40000"/>
                    <a:lumOff val="60000"/>
                  </a:schemeClr>
                </a:solidFill>
                <a:ea typeface="ＭＳ Ｐゴシック" charset="-128"/>
                <a:cs typeface="Arial" charset="0"/>
              </a:rPr>
              <a:t>government-wide and fund financial </a:t>
            </a:r>
            <a:r>
              <a:rPr lang="en-US" sz="1900" dirty="0" smtClean="0">
                <a:solidFill>
                  <a:schemeClr val="accent1">
                    <a:lumMod val="40000"/>
                    <a:lumOff val="60000"/>
                  </a:schemeClr>
                </a:solidFill>
                <a:ea typeface="ＭＳ Ｐゴシック" charset="-128"/>
                <a:cs typeface="Arial" charset="0"/>
              </a:rPr>
              <a:t>statements).</a:t>
            </a:r>
            <a:endParaRPr lang="en-US" sz="1900" dirty="0">
              <a:solidFill>
                <a:schemeClr val="accent1">
                  <a:lumMod val="40000"/>
                  <a:lumOff val="60000"/>
                </a:schemeClr>
              </a:solidFill>
              <a:ea typeface="ＭＳ Ｐゴシック" charset="-128"/>
              <a:cs typeface="Arial" charset="0"/>
            </a:endParaRPr>
          </a:p>
          <a:p>
            <a:endParaRPr lang="en-US" dirty="0"/>
          </a:p>
        </p:txBody>
      </p:sp>
    </p:spTree>
    <p:extLst>
      <p:ext uri="{BB962C8B-B14F-4D97-AF65-F5344CB8AC3E}">
        <p14:creationId xmlns:p14="http://schemas.microsoft.com/office/powerpoint/2010/main" val="1835908580"/>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153400" cy="838200"/>
          </a:xfrm>
        </p:spPr>
        <p:txBody>
          <a:bodyPr>
            <a:normAutofit fontScale="90000"/>
          </a:bodyPr>
          <a:lstStyle/>
          <a:p>
            <a:pPr algn="ctr"/>
            <a:r>
              <a:rPr lang="en-US" b="1" dirty="0" smtClean="0"/>
              <a:t>Introductory section:</a:t>
            </a:r>
            <a:br>
              <a:rPr lang="en-US" b="1" dirty="0" smtClean="0"/>
            </a:br>
            <a:r>
              <a:rPr lang="en-US" b="1" dirty="0" smtClean="0"/>
              <a:t>Letter of transmittal</a:t>
            </a:r>
            <a:endParaRPr lang="en-US"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545771"/>
            <a:ext cx="4191000" cy="4811193"/>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sp>
        <p:nvSpPr>
          <p:cNvPr id="6" name="Content Placeholder 2"/>
          <p:cNvSpPr>
            <a:spLocks noGrp="1"/>
          </p:cNvSpPr>
          <p:nvPr>
            <p:ph idx="1"/>
          </p:nvPr>
        </p:nvSpPr>
        <p:spPr>
          <a:xfrm>
            <a:off x="4724400" y="1676401"/>
            <a:ext cx="4343400" cy="4680564"/>
          </a:xfrm>
        </p:spPr>
        <p:txBody>
          <a:bodyPr>
            <a:normAutofit fontScale="55000" lnSpcReduction="20000"/>
          </a:bodyPr>
          <a:lstStyle/>
          <a:p>
            <a:r>
              <a:rPr lang="en-US" dirty="0" smtClean="0"/>
              <a:t>The </a:t>
            </a:r>
            <a:r>
              <a:rPr lang="en-US" dirty="0"/>
              <a:t>program requirements for the letter of transmittal combine the suggestions for the letter of transmittal found in a CAFR and some of the requirements for </a:t>
            </a:r>
            <a:r>
              <a:rPr lang="en-US" dirty="0" smtClean="0"/>
              <a:t>management’s discussion </a:t>
            </a:r>
            <a:r>
              <a:rPr lang="en-US" dirty="0"/>
              <a:t>and a</a:t>
            </a:r>
            <a:r>
              <a:rPr lang="en-US" dirty="0" smtClean="0"/>
              <a:t>nalysis (MD&amp;A) </a:t>
            </a:r>
            <a:r>
              <a:rPr lang="en-US" dirty="0"/>
              <a:t>from GAAP guidance.</a:t>
            </a:r>
          </a:p>
          <a:p>
            <a:pPr lvl="1"/>
            <a:r>
              <a:rPr lang="en-US" dirty="0">
                <a:solidFill>
                  <a:schemeClr val="accent1">
                    <a:lumMod val="40000"/>
                    <a:lumOff val="60000"/>
                  </a:schemeClr>
                </a:solidFill>
              </a:rPr>
              <a:t>B</a:t>
            </a:r>
            <a:r>
              <a:rPr lang="en-US" dirty="0" smtClean="0">
                <a:solidFill>
                  <a:schemeClr val="accent1">
                    <a:lumMod val="40000"/>
                    <a:lumOff val="60000"/>
                  </a:schemeClr>
                </a:solidFill>
              </a:rPr>
              <a:t>asic </a:t>
            </a:r>
            <a:r>
              <a:rPr lang="en-US" dirty="0">
                <a:solidFill>
                  <a:schemeClr val="accent1">
                    <a:lumMod val="40000"/>
                    <a:lumOff val="60000"/>
                  </a:schemeClr>
                </a:solidFill>
              </a:rPr>
              <a:t>letter of transmittal discussion (GAAFR text</a:t>
            </a:r>
            <a:r>
              <a:rPr lang="en-US" dirty="0" smtClean="0">
                <a:solidFill>
                  <a:schemeClr val="accent1">
                    <a:lumMod val="40000"/>
                    <a:lumOff val="60000"/>
                  </a:schemeClr>
                </a:solidFill>
              </a:rPr>
              <a:t>)</a:t>
            </a:r>
          </a:p>
          <a:p>
            <a:pPr lvl="2"/>
            <a:r>
              <a:rPr lang="en-US" dirty="0" smtClean="0"/>
              <a:t>Formal transmittal of report</a:t>
            </a:r>
          </a:p>
          <a:p>
            <a:pPr lvl="2"/>
            <a:r>
              <a:rPr lang="en-US" dirty="0" smtClean="0"/>
              <a:t>Profile of government</a:t>
            </a:r>
          </a:p>
          <a:p>
            <a:pPr lvl="2"/>
            <a:r>
              <a:rPr lang="en-US" dirty="0" smtClean="0"/>
              <a:t>Local economy</a:t>
            </a:r>
          </a:p>
          <a:p>
            <a:pPr lvl="2"/>
            <a:r>
              <a:rPr lang="en-US" dirty="0" smtClean="0"/>
              <a:t>Acknowledgements</a:t>
            </a:r>
          </a:p>
          <a:p>
            <a:pPr lvl="1"/>
            <a:r>
              <a:rPr lang="en-US" dirty="0" smtClean="0">
                <a:solidFill>
                  <a:schemeClr val="accent1">
                    <a:lumMod val="40000"/>
                    <a:lumOff val="60000"/>
                  </a:schemeClr>
                </a:solidFill>
              </a:rPr>
              <a:t>MD&amp;A-type discussion topics</a:t>
            </a:r>
          </a:p>
          <a:p>
            <a:pPr lvl="2"/>
            <a:r>
              <a:rPr lang="en-US" dirty="0" smtClean="0"/>
              <a:t>Condensed financial data</a:t>
            </a:r>
          </a:p>
          <a:p>
            <a:pPr lvl="2"/>
            <a:r>
              <a:rPr lang="en-US" dirty="0" smtClean="0"/>
              <a:t>Narrative analysis of government-wide results</a:t>
            </a:r>
          </a:p>
          <a:p>
            <a:pPr lvl="2"/>
            <a:r>
              <a:rPr lang="en-US" dirty="0" smtClean="0"/>
              <a:t>Narrative analysis of major fund results</a:t>
            </a:r>
          </a:p>
          <a:p>
            <a:pPr lvl="2"/>
            <a:r>
              <a:rPr lang="en-US" dirty="0" smtClean="0"/>
              <a:t>Narrative analysis of general fund budget results, if applicable.</a:t>
            </a:r>
          </a:p>
          <a:p>
            <a:pPr lvl="2"/>
            <a:endParaRPr lang="en-US" dirty="0"/>
          </a:p>
          <a:p>
            <a:endParaRPr lang="en-US" dirty="0"/>
          </a:p>
        </p:txBody>
      </p:sp>
    </p:spTree>
    <p:extLst>
      <p:ext uri="{BB962C8B-B14F-4D97-AF65-F5344CB8AC3E}">
        <p14:creationId xmlns:p14="http://schemas.microsoft.com/office/powerpoint/2010/main" val="511301589"/>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304800" y="304800"/>
            <a:ext cx="8305800" cy="951706"/>
          </a:xfrm>
        </p:spPr>
        <p:txBody>
          <a:bodyPr>
            <a:normAutofit/>
          </a:bodyPr>
          <a:lstStyle/>
          <a:p>
            <a:pPr algn="ctr"/>
            <a:r>
              <a:rPr lang="en-US" sz="3600" b="1" dirty="0" smtClean="0">
                <a:solidFill>
                  <a:srgbClr val="92D050"/>
                </a:solidFill>
              </a:rPr>
              <a:t>Local </a:t>
            </a:r>
            <a:r>
              <a:rPr lang="en-US" sz="3600" b="1" dirty="0" smtClean="0">
                <a:solidFill>
                  <a:srgbClr val="92D050"/>
                </a:solidFill>
              </a:rPr>
              <a:t>regulatory </a:t>
            </a:r>
            <a:r>
              <a:rPr lang="en-US" sz="3600" b="1" dirty="0" smtClean="0">
                <a:solidFill>
                  <a:srgbClr val="92D050"/>
                </a:solidFill>
              </a:rPr>
              <a:t>basis </a:t>
            </a:r>
            <a:r>
              <a:rPr lang="en-US" sz="3600" b="1" dirty="0">
                <a:solidFill>
                  <a:srgbClr val="92D050"/>
                </a:solidFill>
              </a:rPr>
              <a:t>r</a:t>
            </a:r>
            <a:r>
              <a:rPr lang="en-US" sz="3600" b="1" dirty="0" smtClean="0">
                <a:solidFill>
                  <a:srgbClr val="92D050"/>
                </a:solidFill>
              </a:rPr>
              <a:t>eport</a:t>
            </a:r>
            <a:endParaRPr lang="en-US" sz="3600" b="1" dirty="0">
              <a:solidFill>
                <a:srgbClr val="92D050"/>
              </a:solidFill>
            </a:endParaRPr>
          </a:p>
        </p:txBody>
      </p:sp>
      <p:sp>
        <p:nvSpPr>
          <p:cNvPr id="6" name="Content Placeholder 2"/>
          <p:cNvSpPr>
            <a:spLocks noGrp="1"/>
          </p:cNvSpPr>
          <p:nvPr>
            <p:ph idx="1"/>
          </p:nvPr>
        </p:nvSpPr>
        <p:spPr>
          <a:xfrm>
            <a:off x="685800" y="1740564"/>
            <a:ext cx="7696200" cy="3898236"/>
          </a:xfrm>
        </p:spPr>
        <p:txBody>
          <a:bodyPr>
            <a:normAutofit/>
          </a:bodyPr>
          <a:lstStyle/>
          <a:p>
            <a:r>
              <a:rPr lang="en-US" sz="3200" dirty="0" smtClean="0"/>
              <a:t>Currently no narrative introduction or analysis whatsoever</a:t>
            </a:r>
            <a:endParaRPr lang="en-US" sz="3200" dirty="0" smtClean="0"/>
          </a:p>
          <a:p>
            <a:pPr marL="1335024" lvl="2" indent="-457200">
              <a:buAutoNum type="arabicPeriod"/>
            </a:pPr>
            <a:r>
              <a:rPr lang="en-US" dirty="0" smtClean="0">
                <a:solidFill>
                  <a:schemeClr val="accent1">
                    <a:lumMod val="40000"/>
                    <a:lumOff val="60000"/>
                  </a:schemeClr>
                </a:solidFill>
              </a:rPr>
              <a:t>Add narrative “letter of transmittal” with elements from GAAP MD&amp;A and GFOA recommended topics for the letter of transmittal.</a:t>
            </a:r>
            <a:endParaRPr lang="en-US" dirty="0">
              <a:solidFill>
                <a:schemeClr val="accent1">
                  <a:lumMod val="40000"/>
                  <a:lumOff val="60000"/>
                </a:schemeClr>
              </a:solidFill>
            </a:endParaRPr>
          </a:p>
          <a:p>
            <a:endParaRPr lang="en-US" sz="3200" dirty="0"/>
          </a:p>
        </p:txBody>
      </p:sp>
    </p:spTree>
    <p:extLst>
      <p:ext uri="{BB962C8B-B14F-4D97-AF65-F5344CB8AC3E}">
        <p14:creationId xmlns:p14="http://schemas.microsoft.com/office/powerpoint/2010/main" val="731347066"/>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52400" y="609600"/>
            <a:ext cx="8610600" cy="457200"/>
          </a:xfrm>
        </p:spPr>
        <p:txBody>
          <a:bodyPr>
            <a:noAutofit/>
          </a:bodyPr>
          <a:lstStyle/>
          <a:p>
            <a:pPr algn="ctr"/>
            <a:r>
              <a:rPr lang="en-US" sz="3200" b="1" dirty="0" smtClean="0"/>
              <a:t>Introductory section:</a:t>
            </a:r>
            <a:br>
              <a:rPr lang="en-US" sz="3200" b="1" dirty="0" smtClean="0"/>
            </a:br>
            <a:r>
              <a:rPr lang="en-US" sz="3200" b="1" dirty="0" smtClean="0"/>
              <a:t>Organizational chart</a:t>
            </a:r>
            <a:br>
              <a:rPr lang="en-US" sz="3200" b="1" dirty="0" smtClean="0"/>
            </a:b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19600" y="1447800"/>
            <a:ext cx="4006650" cy="5185076"/>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sp>
        <p:nvSpPr>
          <p:cNvPr id="6" name="Content Placeholder 2"/>
          <p:cNvSpPr>
            <a:spLocks noGrp="1"/>
          </p:cNvSpPr>
          <p:nvPr>
            <p:ph idx="1"/>
          </p:nvPr>
        </p:nvSpPr>
        <p:spPr>
          <a:xfrm>
            <a:off x="228600" y="2438400"/>
            <a:ext cx="3962400" cy="2286000"/>
          </a:xfrm>
        </p:spPr>
        <p:txBody>
          <a:bodyPr>
            <a:normAutofit/>
          </a:bodyPr>
          <a:lstStyle/>
          <a:p>
            <a:r>
              <a:rPr lang="en-US" sz="2400" dirty="0" smtClean="0"/>
              <a:t>Create an organizational chart that demonstrates the structure of your entity</a:t>
            </a:r>
          </a:p>
          <a:p>
            <a:pPr lvl="1"/>
            <a:r>
              <a:rPr lang="en-US" sz="2000" dirty="0" smtClean="0">
                <a:solidFill>
                  <a:schemeClr val="accent1">
                    <a:lumMod val="40000"/>
                    <a:lumOff val="60000"/>
                  </a:schemeClr>
                </a:solidFill>
              </a:rPr>
              <a:t>Formatting is up to your discretion</a:t>
            </a:r>
            <a:endParaRPr lang="en-US" sz="2000" dirty="0">
              <a:solidFill>
                <a:schemeClr val="accent1">
                  <a:lumMod val="40000"/>
                  <a:lumOff val="60000"/>
                </a:schemeClr>
              </a:solidFill>
            </a:endParaRPr>
          </a:p>
          <a:p>
            <a:endParaRPr lang="en-US" sz="2800" dirty="0"/>
          </a:p>
        </p:txBody>
      </p:sp>
    </p:spTree>
    <p:extLst>
      <p:ext uri="{BB962C8B-B14F-4D97-AF65-F5344CB8AC3E}">
        <p14:creationId xmlns:p14="http://schemas.microsoft.com/office/powerpoint/2010/main" val="278265363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algn="ctr"/>
            <a:r>
              <a:rPr lang="en-US" sz="3200" b="1" dirty="0" smtClean="0"/>
              <a:t>Introductory section:</a:t>
            </a:r>
            <a:br>
              <a:rPr lang="en-US" sz="3200" b="1" dirty="0" smtClean="0"/>
            </a:br>
            <a:r>
              <a:rPr lang="en-US" sz="3200" b="1" dirty="0" smtClean="0"/>
              <a:t>List of principal officials</a:t>
            </a:r>
            <a:br>
              <a:rPr lang="en-US" sz="3200" b="1" dirty="0" smtClean="0"/>
            </a:br>
            <a:endParaRPr lang="en-US" sz="32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447800"/>
            <a:ext cx="4038600" cy="5226423"/>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sp>
        <p:nvSpPr>
          <p:cNvPr id="6" name="Content Placeholder 2"/>
          <p:cNvSpPr>
            <a:spLocks noGrp="1"/>
          </p:cNvSpPr>
          <p:nvPr>
            <p:ph idx="1"/>
          </p:nvPr>
        </p:nvSpPr>
        <p:spPr>
          <a:xfrm>
            <a:off x="533400" y="2209800"/>
            <a:ext cx="3581400" cy="2743200"/>
          </a:xfrm>
        </p:spPr>
        <p:txBody>
          <a:bodyPr>
            <a:noAutofit/>
          </a:bodyPr>
          <a:lstStyle/>
          <a:p>
            <a:r>
              <a:rPr lang="en-US" sz="2400" dirty="0" smtClean="0"/>
              <a:t>Compile a list of officials in place either at the time the report was issued or during the fiscal year of the report (if different).</a:t>
            </a:r>
          </a:p>
          <a:p>
            <a:pPr lvl="1"/>
            <a:r>
              <a:rPr lang="en-US" sz="2000" dirty="0" smtClean="0">
                <a:solidFill>
                  <a:schemeClr val="accent1">
                    <a:lumMod val="40000"/>
                    <a:lumOff val="60000"/>
                  </a:schemeClr>
                </a:solidFill>
              </a:rPr>
              <a:t>Formatting is up to your discretion.</a:t>
            </a:r>
            <a:endParaRPr lang="en-US" sz="2000" dirty="0">
              <a:solidFill>
                <a:schemeClr val="accent1">
                  <a:lumMod val="40000"/>
                  <a:lumOff val="60000"/>
                </a:schemeClr>
              </a:solidFill>
            </a:endParaRPr>
          </a:p>
          <a:p>
            <a:endParaRPr lang="en-US" sz="2400" dirty="0"/>
          </a:p>
        </p:txBody>
      </p:sp>
    </p:spTree>
    <p:extLst>
      <p:ext uri="{BB962C8B-B14F-4D97-AF65-F5344CB8AC3E}">
        <p14:creationId xmlns:p14="http://schemas.microsoft.com/office/powerpoint/2010/main" val="384412148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4800" b="1" dirty="0" smtClean="0"/>
              <a:t>GASB Research</a:t>
            </a:r>
            <a:endParaRPr lang="en-US" sz="4800" b="1" dirty="0"/>
          </a:p>
        </p:txBody>
      </p:sp>
      <p:sp>
        <p:nvSpPr>
          <p:cNvPr id="10" name="Content Placeholder 9"/>
          <p:cNvSpPr>
            <a:spLocks noGrp="1"/>
          </p:cNvSpPr>
          <p:nvPr>
            <p:ph idx="1"/>
          </p:nvPr>
        </p:nvSpPr>
        <p:spPr/>
        <p:txBody>
          <a:bodyPr/>
          <a:lstStyle/>
          <a:p>
            <a:r>
              <a:rPr lang="en-US" dirty="0" smtClean="0"/>
              <a:t>2008 Research Report by the Government Accounting Standards Board (GASB)</a:t>
            </a:r>
          </a:p>
          <a:p>
            <a:pPr lvl="1"/>
            <a:r>
              <a:rPr lang="en-US" dirty="0" smtClean="0">
                <a:solidFill>
                  <a:schemeClr val="accent1">
                    <a:lumMod val="20000"/>
                    <a:lumOff val="80000"/>
                  </a:schemeClr>
                </a:solidFill>
              </a:rPr>
              <a:t>In summary, thousands upon thousands of small governments use a basis of accounting other than GAAP in their audited and published annual financial reports.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501300083"/>
      </p:ext>
    </p:extLst>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Basic financial statements</a:t>
            </a:r>
            <a:endParaRPr lang="en-US" b="1" dirty="0"/>
          </a:p>
        </p:txBody>
      </p:sp>
      <p:sp>
        <p:nvSpPr>
          <p:cNvPr id="3" name="Content Placeholder 2"/>
          <p:cNvSpPr>
            <a:spLocks noGrp="1"/>
          </p:cNvSpPr>
          <p:nvPr>
            <p:ph idx="1"/>
          </p:nvPr>
        </p:nvSpPr>
        <p:spPr/>
        <p:txBody>
          <a:bodyPr>
            <a:normAutofit/>
          </a:bodyPr>
          <a:lstStyle/>
          <a:p>
            <a:r>
              <a:rPr lang="en-US" sz="2400" dirty="0">
                <a:ea typeface="ＭＳ Ｐゴシック" charset="-128"/>
                <a:cs typeface="Arial" charset="0"/>
              </a:rPr>
              <a:t>Requirements of GAAP for basic financial statement presentation, but applied in a manner consistent with a modified cash basis and program </a:t>
            </a:r>
            <a:r>
              <a:rPr lang="en-US" sz="2400" dirty="0" smtClean="0">
                <a:ea typeface="ＭＳ Ｐゴシック" charset="-128"/>
                <a:cs typeface="Arial" charset="0"/>
              </a:rPr>
              <a:t>requirements.</a:t>
            </a:r>
            <a:endParaRPr lang="en-US" sz="2400" dirty="0">
              <a:ea typeface="ＭＳ Ｐゴシック" charset="-128"/>
              <a:cs typeface="Arial" charset="0"/>
            </a:endParaRPr>
          </a:p>
          <a:p>
            <a:pPr lvl="1"/>
            <a:r>
              <a:rPr lang="en-US" sz="2000" dirty="0">
                <a:solidFill>
                  <a:schemeClr val="accent1">
                    <a:lumMod val="40000"/>
                    <a:lumOff val="60000"/>
                  </a:schemeClr>
                </a:solidFill>
                <a:ea typeface="ＭＳ Ｐゴシック" charset="-128"/>
                <a:cs typeface="Arial" charset="0"/>
              </a:rPr>
              <a:t>Basic financial statements consistent with </a:t>
            </a:r>
            <a:r>
              <a:rPr lang="en-US" sz="2000" dirty="0" smtClean="0">
                <a:solidFill>
                  <a:schemeClr val="accent1">
                    <a:lumMod val="40000"/>
                    <a:lumOff val="60000"/>
                  </a:schemeClr>
                </a:solidFill>
                <a:ea typeface="ＭＳ Ｐゴシック" charset="-128"/>
                <a:cs typeface="Arial" charset="0"/>
              </a:rPr>
              <a:t>GAAP but reported on a modified cash basis.</a:t>
            </a:r>
            <a:endParaRPr lang="en-US" sz="2000" dirty="0">
              <a:solidFill>
                <a:schemeClr val="accent1">
                  <a:lumMod val="40000"/>
                  <a:lumOff val="60000"/>
                </a:schemeClr>
              </a:solidFill>
              <a:ea typeface="ＭＳ Ｐゴシック" charset="-128"/>
              <a:cs typeface="Arial" charset="0"/>
            </a:endParaRPr>
          </a:p>
          <a:p>
            <a:pPr lvl="1"/>
            <a:r>
              <a:rPr lang="en-US" sz="2000" dirty="0">
                <a:solidFill>
                  <a:schemeClr val="accent1">
                    <a:lumMod val="40000"/>
                    <a:lumOff val="60000"/>
                  </a:schemeClr>
                </a:solidFill>
                <a:ea typeface="ＭＳ Ｐゴシック" charset="-128"/>
                <a:cs typeface="Arial" charset="0"/>
              </a:rPr>
              <a:t>Possible combination of government-wide and fund financial </a:t>
            </a:r>
            <a:r>
              <a:rPr lang="en-US" sz="2000" dirty="0" smtClean="0">
                <a:solidFill>
                  <a:schemeClr val="accent1">
                    <a:lumMod val="40000"/>
                    <a:lumOff val="60000"/>
                  </a:schemeClr>
                </a:solidFill>
                <a:ea typeface="ＭＳ Ｐゴシック" charset="-128"/>
                <a:cs typeface="Arial" charset="0"/>
              </a:rPr>
              <a:t>statements.</a:t>
            </a:r>
            <a:endParaRPr lang="en-US" sz="2000" dirty="0">
              <a:solidFill>
                <a:schemeClr val="accent1">
                  <a:lumMod val="40000"/>
                  <a:lumOff val="60000"/>
                </a:schemeClr>
              </a:solidFill>
              <a:ea typeface="ＭＳ Ｐゴシック" charset="-128"/>
              <a:cs typeface="Arial" charset="0"/>
            </a:endParaRPr>
          </a:p>
          <a:p>
            <a:pPr lvl="2"/>
            <a:r>
              <a:rPr lang="en-US" sz="2000" dirty="0">
                <a:ea typeface="ＭＳ Ｐゴシック" charset="-128"/>
                <a:cs typeface="Arial" charset="0"/>
              </a:rPr>
              <a:t>Same modified cash basis for presenting data in both</a:t>
            </a:r>
          </a:p>
          <a:p>
            <a:pPr lvl="1"/>
            <a:r>
              <a:rPr lang="en-US" sz="2000" dirty="0">
                <a:solidFill>
                  <a:schemeClr val="accent1">
                    <a:lumMod val="40000"/>
                    <a:lumOff val="60000"/>
                  </a:schemeClr>
                </a:solidFill>
                <a:ea typeface="ＭＳ Ｐゴシック" charset="-128"/>
                <a:cs typeface="Arial" charset="0"/>
              </a:rPr>
              <a:t>Budgetary comparisons for the general fund and major special revenue funds with legally adopted annual (or biennial) budgets must be presented as a basic financial </a:t>
            </a:r>
            <a:r>
              <a:rPr lang="en-US" sz="2000" dirty="0" smtClean="0">
                <a:solidFill>
                  <a:schemeClr val="accent1">
                    <a:lumMod val="40000"/>
                    <a:lumOff val="60000"/>
                  </a:schemeClr>
                </a:solidFill>
                <a:ea typeface="ＭＳ Ｐゴシック" charset="-128"/>
                <a:cs typeface="Arial" charset="0"/>
              </a:rPr>
              <a:t>statement.</a:t>
            </a:r>
            <a:endParaRPr lang="en-US" sz="2000" dirty="0">
              <a:solidFill>
                <a:schemeClr val="accent1">
                  <a:lumMod val="40000"/>
                  <a:lumOff val="60000"/>
                </a:schemeClr>
              </a:solidFill>
              <a:ea typeface="ＭＳ Ｐゴシック" charset="-128"/>
              <a:cs typeface="Arial" charset="0"/>
            </a:endParaRPr>
          </a:p>
          <a:p>
            <a:endParaRPr lang="en-US" sz="2400" dirty="0"/>
          </a:p>
        </p:txBody>
      </p:sp>
    </p:spTree>
    <p:extLst>
      <p:ext uri="{BB962C8B-B14F-4D97-AF65-F5344CB8AC3E}">
        <p14:creationId xmlns:p14="http://schemas.microsoft.com/office/powerpoint/2010/main" val="283936548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10681" y="-228600"/>
            <a:ext cx="8001000" cy="1143000"/>
          </a:xfrm>
        </p:spPr>
        <p:txBody>
          <a:bodyPr>
            <a:normAutofit/>
          </a:bodyPr>
          <a:lstStyle/>
          <a:p>
            <a:pPr algn="ctr"/>
            <a:r>
              <a:rPr lang="en-US" sz="3600" b="1" dirty="0" smtClean="0">
                <a:solidFill>
                  <a:srgbClr val="92D050"/>
                </a:solidFill>
              </a:rPr>
              <a:t>Local </a:t>
            </a:r>
            <a:r>
              <a:rPr lang="en-US" sz="3600" b="1" dirty="0" smtClean="0">
                <a:solidFill>
                  <a:srgbClr val="92D050"/>
                </a:solidFill>
              </a:rPr>
              <a:t>regulatory basis </a:t>
            </a:r>
            <a:r>
              <a:rPr lang="en-US" sz="3600" b="1" dirty="0">
                <a:solidFill>
                  <a:srgbClr val="92D050"/>
                </a:solidFill>
              </a:rPr>
              <a:t>r</a:t>
            </a:r>
            <a:r>
              <a:rPr lang="en-US" sz="3600" b="1" dirty="0" smtClean="0">
                <a:solidFill>
                  <a:srgbClr val="92D050"/>
                </a:solidFill>
              </a:rPr>
              <a:t>eport</a:t>
            </a:r>
            <a:endParaRPr lang="en-US" sz="3600" b="1" dirty="0">
              <a:solidFill>
                <a:srgbClr val="92D050"/>
              </a:solidFill>
            </a:endParaRPr>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2067790" y="10391"/>
            <a:ext cx="5770419" cy="7467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Rectangle 11"/>
          <p:cNvSpPr/>
          <p:nvPr/>
        </p:nvSpPr>
        <p:spPr>
          <a:xfrm>
            <a:off x="4411181" y="1635642"/>
            <a:ext cx="1083635"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Oval 12"/>
          <p:cNvSpPr/>
          <p:nvPr/>
        </p:nvSpPr>
        <p:spPr>
          <a:xfrm>
            <a:off x="7246870" y="1600200"/>
            <a:ext cx="1295400" cy="403860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4" name="TextBox 13"/>
          <p:cNvSpPr txBox="1"/>
          <p:nvPr/>
        </p:nvSpPr>
        <p:spPr>
          <a:xfrm>
            <a:off x="7457540" y="1827027"/>
            <a:ext cx="1084730" cy="584775"/>
          </a:xfrm>
          <a:prstGeom prst="rect">
            <a:avLst/>
          </a:prstGeom>
          <a:noFill/>
        </p:spPr>
        <p:txBody>
          <a:bodyPr wrap="square" rtlCol="0">
            <a:spAutoFit/>
          </a:bodyPr>
          <a:lstStyle/>
          <a:p>
            <a:r>
              <a:rPr lang="en-US" sz="1600" b="1" dirty="0" smtClean="0">
                <a:solidFill>
                  <a:srgbClr val="C00000"/>
                </a:solidFill>
              </a:rPr>
              <a:t> Total </a:t>
            </a:r>
            <a:r>
              <a:rPr lang="en-US" sz="1600" b="1" u="sng" dirty="0" smtClean="0">
                <a:solidFill>
                  <a:srgbClr val="C00000"/>
                </a:solidFill>
              </a:rPr>
              <a:t>Column</a:t>
            </a:r>
            <a:endParaRPr lang="en-US" sz="1600" b="1" u="sng" dirty="0">
              <a:solidFill>
                <a:srgbClr val="C00000"/>
              </a:solidFill>
            </a:endParaRPr>
          </a:p>
        </p:txBody>
      </p:sp>
    </p:spTree>
    <p:extLst>
      <p:ext uri="{BB962C8B-B14F-4D97-AF65-F5344CB8AC3E}">
        <p14:creationId xmlns:p14="http://schemas.microsoft.com/office/powerpoint/2010/main" val="36819953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Required supplementary </a:t>
            </a:r>
            <a:r>
              <a:rPr lang="en-US" b="1" dirty="0"/>
              <a:t>i</a:t>
            </a:r>
            <a:r>
              <a:rPr lang="en-US" b="1" dirty="0" smtClean="0"/>
              <a:t>nformation (RSI)</a:t>
            </a:r>
            <a:endParaRPr lang="en-US" b="1" dirty="0"/>
          </a:p>
        </p:txBody>
      </p:sp>
      <p:sp>
        <p:nvSpPr>
          <p:cNvPr id="3" name="Content Placeholder 2"/>
          <p:cNvSpPr>
            <a:spLocks noGrp="1"/>
          </p:cNvSpPr>
          <p:nvPr>
            <p:ph idx="1"/>
          </p:nvPr>
        </p:nvSpPr>
        <p:spPr/>
        <p:txBody>
          <a:bodyPr>
            <a:normAutofit/>
          </a:bodyPr>
          <a:lstStyle/>
          <a:p>
            <a:r>
              <a:rPr lang="en-US" sz="2400" dirty="0">
                <a:ea typeface="ＭＳ Ｐゴシック" charset="-128"/>
                <a:cs typeface="Arial" charset="0"/>
              </a:rPr>
              <a:t>By definition, not required for reports not presented in accordance with </a:t>
            </a:r>
            <a:r>
              <a:rPr lang="en-US" sz="2400" dirty="0" smtClean="0">
                <a:ea typeface="ＭＳ Ｐゴシック" charset="-128"/>
                <a:cs typeface="Arial" charset="0"/>
              </a:rPr>
              <a:t>GAAP.</a:t>
            </a:r>
            <a:endParaRPr lang="en-US" sz="2400" dirty="0">
              <a:ea typeface="ＭＳ Ｐゴシック" charset="-128"/>
              <a:cs typeface="Arial" charset="0"/>
            </a:endParaRPr>
          </a:p>
          <a:p>
            <a:r>
              <a:rPr lang="en-US" sz="2400" dirty="0">
                <a:ea typeface="ＭＳ Ｐゴシック" charset="-128"/>
                <a:cs typeface="Arial" charset="0"/>
              </a:rPr>
              <a:t>Program requirements</a:t>
            </a:r>
          </a:p>
          <a:p>
            <a:pPr lvl="1"/>
            <a:r>
              <a:rPr lang="en-US" sz="2000" dirty="0">
                <a:solidFill>
                  <a:schemeClr val="accent1">
                    <a:lumMod val="40000"/>
                    <a:lumOff val="60000"/>
                  </a:schemeClr>
                </a:solidFill>
                <a:ea typeface="ＭＳ Ｐゴシック" charset="-128"/>
                <a:cs typeface="Arial" charset="0"/>
              </a:rPr>
              <a:t>Budgetary comparisons for the general fund and major special revenue funds with legally adopted annual (or biennial) budgets (normally reported as RSI in GAAP) must be presented as a basic financial </a:t>
            </a:r>
            <a:r>
              <a:rPr lang="en-US" sz="2000" dirty="0" smtClean="0">
                <a:solidFill>
                  <a:schemeClr val="accent1">
                    <a:lumMod val="40000"/>
                    <a:lumOff val="60000"/>
                  </a:schemeClr>
                </a:solidFill>
                <a:ea typeface="ＭＳ Ｐゴシック" charset="-128"/>
                <a:cs typeface="Arial" charset="0"/>
              </a:rPr>
              <a:t>statement.</a:t>
            </a:r>
            <a:endParaRPr lang="en-US" sz="2000" dirty="0">
              <a:solidFill>
                <a:schemeClr val="accent1">
                  <a:lumMod val="40000"/>
                  <a:lumOff val="60000"/>
                </a:schemeClr>
              </a:solidFill>
              <a:ea typeface="ＭＳ Ｐゴシック" charset="-128"/>
              <a:cs typeface="Arial" charset="0"/>
            </a:endParaRPr>
          </a:p>
          <a:p>
            <a:pPr lvl="1"/>
            <a:r>
              <a:rPr lang="en-US" sz="2000" dirty="0">
                <a:solidFill>
                  <a:schemeClr val="accent1">
                    <a:lumMod val="40000"/>
                    <a:lumOff val="60000"/>
                  </a:schemeClr>
                </a:solidFill>
                <a:ea typeface="ＭＳ Ｐゴシック" charset="-128"/>
                <a:cs typeface="Arial" charset="0"/>
              </a:rPr>
              <a:t>Certain relevant information normally required to be presented as part of management’s discussion and analysis (MD&amp;A) in connection with GAAP financial reports must be incorporated into the letter of </a:t>
            </a:r>
            <a:r>
              <a:rPr lang="en-US" sz="2000" dirty="0" smtClean="0">
                <a:solidFill>
                  <a:schemeClr val="accent1">
                    <a:lumMod val="40000"/>
                    <a:lumOff val="60000"/>
                  </a:schemeClr>
                </a:solidFill>
                <a:ea typeface="ＭＳ Ｐゴシック" charset="-128"/>
                <a:cs typeface="Arial" charset="0"/>
              </a:rPr>
              <a:t>transmittal.</a:t>
            </a:r>
            <a:endParaRPr lang="en-US" sz="2000" dirty="0">
              <a:solidFill>
                <a:schemeClr val="accent1">
                  <a:lumMod val="40000"/>
                  <a:lumOff val="60000"/>
                </a:schemeClr>
              </a:solidFill>
              <a:ea typeface="ＭＳ Ｐゴシック" charset="-128"/>
              <a:cs typeface="Arial" charset="0"/>
            </a:endParaRPr>
          </a:p>
          <a:p>
            <a:endParaRPr lang="en-US" sz="2400" dirty="0"/>
          </a:p>
        </p:txBody>
      </p:sp>
    </p:spTree>
    <p:extLst>
      <p:ext uri="{BB962C8B-B14F-4D97-AF65-F5344CB8AC3E}">
        <p14:creationId xmlns:p14="http://schemas.microsoft.com/office/powerpoint/2010/main" val="421229810"/>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077200" cy="3755992"/>
          </a:xfrm>
        </p:spPr>
        <p:txBody>
          <a:bodyPr>
            <a:normAutofit fontScale="85000" lnSpcReduction="10000"/>
          </a:bodyPr>
          <a:lstStyle/>
          <a:p>
            <a:r>
              <a:rPr lang="en-US" dirty="0" smtClean="0"/>
              <a:t>Since required supplementary information is only required by GAAP, this removes the option of presenting budgetary comparisons for the general </a:t>
            </a:r>
            <a:r>
              <a:rPr lang="en-US" dirty="0"/>
              <a:t>f</a:t>
            </a:r>
            <a:r>
              <a:rPr lang="en-US" dirty="0" smtClean="0"/>
              <a:t>und and major special revenue funds as </a:t>
            </a:r>
            <a:r>
              <a:rPr lang="en-US" i="1" u="sng" dirty="0" smtClean="0"/>
              <a:t>either</a:t>
            </a:r>
            <a:r>
              <a:rPr lang="en-US" dirty="0" smtClean="0"/>
              <a:t> basic financial statements or separately in the RSI.</a:t>
            </a:r>
          </a:p>
          <a:p>
            <a:pPr lvl="1"/>
            <a:r>
              <a:rPr lang="en-US" dirty="0" smtClean="0">
                <a:solidFill>
                  <a:schemeClr val="accent1">
                    <a:lumMod val="40000"/>
                    <a:lumOff val="60000"/>
                  </a:schemeClr>
                </a:solidFill>
              </a:rPr>
              <a:t>Thus, the Certificate of Conformance Program Policy requires that budgetary comparisons for the general fund and major special revenue funds be presented as basic financial statements.</a:t>
            </a:r>
            <a:endParaRPr lang="en-US" dirty="0">
              <a:solidFill>
                <a:schemeClr val="accent1">
                  <a:lumMod val="40000"/>
                  <a:lumOff val="60000"/>
                </a:schemeClr>
              </a:solidFill>
            </a:endParaRPr>
          </a:p>
        </p:txBody>
      </p:sp>
      <p:sp>
        <p:nvSpPr>
          <p:cNvPr id="4" name="Title 1"/>
          <p:cNvSpPr>
            <a:spLocks noGrp="1"/>
          </p:cNvSpPr>
          <p:nvPr>
            <p:ph type="title"/>
          </p:nvPr>
        </p:nvSpPr>
        <p:spPr/>
        <p:txBody>
          <a:bodyPr/>
          <a:lstStyle/>
          <a:p>
            <a:pPr algn="ctr"/>
            <a:r>
              <a:rPr lang="en-US" b="1" dirty="0" smtClean="0"/>
              <a:t>Budgetary comparisons</a:t>
            </a:r>
            <a:endParaRPr lang="en-US" b="1" dirty="0"/>
          </a:p>
        </p:txBody>
      </p:sp>
      <p:sp>
        <p:nvSpPr>
          <p:cNvPr id="5" name="Rectangle 4"/>
          <p:cNvSpPr/>
          <p:nvPr/>
        </p:nvSpPr>
        <p:spPr>
          <a:xfrm>
            <a:off x="762000" y="5562600"/>
            <a:ext cx="8229600" cy="954107"/>
          </a:xfrm>
          <a:prstGeom prst="rect">
            <a:avLst/>
          </a:prstGeom>
        </p:spPr>
        <p:txBody>
          <a:bodyPr wrap="square">
            <a:spAutoFit/>
          </a:bodyPr>
          <a:lstStyle/>
          <a:p>
            <a:r>
              <a:rPr lang="en-US" sz="2800" b="1" dirty="0">
                <a:solidFill>
                  <a:srgbClr val="92D050"/>
                </a:solidFill>
              </a:rPr>
              <a:t>Local </a:t>
            </a:r>
            <a:r>
              <a:rPr lang="en-US" sz="2800" b="1" dirty="0" smtClean="0">
                <a:solidFill>
                  <a:srgbClr val="92D050"/>
                </a:solidFill>
              </a:rPr>
              <a:t>regulatory basis report is already presented in this way.</a:t>
            </a:r>
            <a:endParaRPr lang="en-US" sz="2800" dirty="0"/>
          </a:p>
        </p:txBody>
      </p:sp>
    </p:spTree>
    <p:extLst>
      <p:ext uri="{BB962C8B-B14F-4D97-AF65-F5344CB8AC3E}">
        <p14:creationId xmlns:p14="http://schemas.microsoft.com/office/powerpoint/2010/main" val="425311602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Note disclosure</a:t>
            </a:r>
            <a:endParaRPr lang="en-US" b="1" dirty="0"/>
          </a:p>
        </p:txBody>
      </p:sp>
      <p:sp>
        <p:nvSpPr>
          <p:cNvPr id="3" name="Content Placeholder 2"/>
          <p:cNvSpPr>
            <a:spLocks noGrp="1"/>
          </p:cNvSpPr>
          <p:nvPr>
            <p:ph idx="1"/>
          </p:nvPr>
        </p:nvSpPr>
        <p:spPr/>
        <p:txBody>
          <a:bodyPr>
            <a:normAutofit/>
          </a:bodyPr>
          <a:lstStyle/>
          <a:p>
            <a:r>
              <a:rPr lang="en-US" sz="2400" i="1" dirty="0">
                <a:ea typeface="ＭＳ Ｐゴシック" charset="-128"/>
                <a:cs typeface="Arial" charset="0"/>
              </a:rPr>
              <a:t>Similar</a:t>
            </a:r>
            <a:r>
              <a:rPr lang="en-US" sz="2400" dirty="0">
                <a:ea typeface="ＭＳ Ｐゴシック" charset="-128"/>
                <a:cs typeface="Arial" charset="0"/>
              </a:rPr>
              <a:t> to those required by GAAP if relevant to any of the items recognized under the modified cash </a:t>
            </a:r>
            <a:r>
              <a:rPr lang="en-US" sz="2400" dirty="0" smtClean="0">
                <a:ea typeface="ＭＳ Ｐゴシック" charset="-128"/>
                <a:cs typeface="Arial" charset="0"/>
              </a:rPr>
              <a:t>basis.</a:t>
            </a:r>
            <a:endParaRPr lang="en-US" sz="2400" dirty="0">
              <a:ea typeface="ＭＳ Ｐゴシック" charset="-128"/>
              <a:cs typeface="Arial" charset="0"/>
            </a:endParaRPr>
          </a:p>
          <a:p>
            <a:r>
              <a:rPr lang="en-US" sz="2400" dirty="0">
                <a:ea typeface="ＭＳ Ｐゴシック" charset="-128"/>
                <a:cs typeface="Arial" charset="0"/>
              </a:rPr>
              <a:t>Other note disclosures related to matters not presented on the face of the financial statements, </a:t>
            </a:r>
            <a:r>
              <a:rPr lang="en-US" sz="2400" i="1" dirty="0">
                <a:ea typeface="ＭＳ Ｐゴシック" charset="-128"/>
                <a:cs typeface="Arial" charset="0"/>
              </a:rPr>
              <a:t>as considered necessary or required by the program guidelines.</a:t>
            </a:r>
          </a:p>
          <a:p>
            <a:endParaRPr lang="en-US" sz="2400" dirty="0"/>
          </a:p>
        </p:txBody>
      </p:sp>
    </p:spTree>
    <p:extLst>
      <p:ext uri="{BB962C8B-B14F-4D97-AF65-F5344CB8AC3E}">
        <p14:creationId xmlns:p14="http://schemas.microsoft.com/office/powerpoint/2010/main" val="13012862"/>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267700" cy="4822792"/>
          </a:xfrm>
        </p:spPr>
        <p:txBody>
          <a:bodyPr>
            <a:normAutofit/>
          </a:bodyPr>
          <a:lstStyle/>
          <a:p>
            <a:r>
              <a:rPr lang="en-US" sz="2800" dirty="0" smtClean="0"/>
              <a:t>Same disclosures for the summary of significant accounting policies, when applicable to the modified cash basis.</a:t>
            </a:r>
          </a:p>
          <a:p>
            <a:r>
              <a:rPr lang="en-US" sz="2800" dirty="0" smtClean="0"/>
              <a:t>Not required to disclose capital assets</a:t>
            </a:r>
            <a:r>
              <a:rPr lang="en-US" sz="2800" dirty="0" smtClean="0"/>
              <a:t>.</a:t>
            </a:r>
            <a:endParaRPr lang="en-US" sz="2800" dirty="0" smtClean="0"/>
          </a:p>
        </p:txBody>
      </p:sp>
      <p:sp>
        <p:nvSpPr>
          <p:cNvPr id="4" name="Title 1"/>
          <p:cNvSpPr>
            <a:spLocks noGrp="1"/>
          </p:cNvSpPr>
          <p:nvPr>
            <p:ph type="title"/>
          </p:nvPr>
        </p:nvSpPr>
        <p:spPr/>
        <p:txBody>
          <a:bodyPr/>
          <a:lstStyle/>
          <a:p>
            <a:pPr algn="ctr"/>
            <a:r>
              <a:rPr lang="en-US" b="1" dirty="0" smtClean="0"/>
              <a:t>Note disclosure specifics</a:t>
            </a:r>
            <a:endParaRPr lang="en-US" b="1" dirty="0"/>
          </a:p>
        </p:txBody>
      </p:sp>
    </p:spTree>
    <p:extLst>
      <p:ext uri="{BB962C8B-B14F-4D97-AF65-F5344CB8AC3E}">
        <p14:creationId xmlns:p14="http://schemas.microsoft.com/office/powerpoint/2010/main" val="1561320108"/>
      </p:ext>
    </p:extLst>
  </p:cSld>
  <p:clrMapOvr>
    <a:masterClrMapping/>
  </p:clrMapOvr>
  <p:transition spd="slow">
    <p:push dir="u"/>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2808"/>
            <a:ext cx="8153400" cy="4594192"/>
          </a:xfrm>
        </p:spPr>
        <p:txBody>
          <a:bodyPr>
            <a:normAutofit fontScale="85000" lnSpcReduction="20000"/>
          </a:bodyPr>
          <a:lstStyle/>
          <a:p>
            <a:r>
              <a:rPr lang="en-US" sz="2800" dirty="0"/>
              <a:t>Program policy requires a disclosure for long-term liabilities.</a:t>
            </a:r>
          </a:p>
          <a:p>
            <a:pPr lvl="1"/>
            <a:r>
              <a:rPr lang="en-US" dirty="0">
                <a:solidFill>
                  <a:schemeClr val="accent1">
                    <a:lumMod val="40000"/>
                    <a:lumOff val="60000"/>
                  </a:schemeClr>
                </a:solidFill>
              </a:rPr>
              <a:t>Debt, compensated absences, claims and judgments, and pension-related liabilities.</a:t>
            </a:r>
          </a:p>
          <a:p>
            <a:pPr lvl="2"/>
            <a:r>
              <a:rPr lang="en-US" sz="2000" dirty="0"/>
              <a:t>List of debt, when it was issued and for what purpose.</a:t>
            </a:r>
          </a:p>
          <a:p>
            <a:pPr lvl="2"/>
            <a:r>
              <a:rPr lang="en-US" sz="2000" dirty="0"/>
              <a:t>Changes from the previous year’s balance (increases and decreases).</a:t>
            </a:r>
          </a:p>
          <a:p>
            <a:pPr lvl="2"/>
            <a:r>
              <a:rPr lang="en-US" sz="2000" dirty="0"/>
              <a:t>Debt service payments for the next five years and in five-year increments thereafter</a:t>
            </a:r>
            <a:r>
              <a:rPr lang="en-US" sz="2000" dirty="0" smtClean="0"/>
              <a:t>.</a:t>
            </a:r>
          </a:p>
          <a:p>
            <a:pPr lvl="2"/>
            <a:endParaRPr lang="en-US" sz="2000" dirty="0"/>
          </a:p>
          <a:p>
            <a:pPr lvl="2"/>
            <a:endParaRPr lang="en-US" sz="2000" dirty="0"/>
          </a:p>
          <a:p>
            <a:endParaRPr lang="en-US" sz="2600" dirty="0" smtClean="0"/>
          </a:p>
          <a:p>
            <a:endParaRPr lang="en-US" sz="2600" dirty="0"/>
          </a:p>
          <a:p>
            <a:r>
              <a:rPr lang="en-US" sz="2600" dirty="0" smtClean="0"/>
              <a:t>Otherwise</a:t>
            </a:r>
            <a:r>
              <a:rPr lang="en-US" sz="2600" dirty="0"/>
              <a:t>, similar to typical disclosures, when applicable to the modified cash basis.</a:t>
            </a:r>
          </a:p>
          <a:p>
            <a:endParaRPr lang="en-US" dirty="0"/>
          </a:p>
        </p:txBody>
      </p:sp>
      <p:sp>
        <p:nvSpPr>
          <p:cNvPr id="4" name="Title 1"/>
          <p:cNvSpPr>
            <a:spLocks noGrp="1"/>
          </p:cNvSpPr>
          <p:nvPr>
            <p:ph type="title"/>
          </p:nvPr>
        </p:nvSpPr>
        <p:spPr/>
        <p:txBody>
          <a:bodyPr>
            <a:normAutofit/>
          </a:bodyPr>
          <a:lstStyle/>
          <a:p>
            <a:pPr algn="ctr"/>
            <a:r>
              <a:rPr lang="en-US" sz="4000" b="1" dirty="0" smtClean="0"/>
              <a:t>Note disclosure </a:t>
            </a:r>
            <a:r>
              <a:rPr lang="en-US" sz="4000" b="1" dirty="0" smtClean="0"/>
              <a:t>specifics cont.</a:t>
            </a:r>
            <a:endParaRPr lang="en-US" sz="4000" b="1" dirty="0"/>
          </a:p>
        </p:txBody>
      </p:sp>
      <p:sp>
        <p:nvSpPr>
          <p:cNvPr id="5" name="TextBox 4"/>
          <p:cNvSpPr txBox="1"/>
          <p:nvPr/>
        </p:nvSpPr>
        <p:spPr>
          <a:xfrm>
            <a:off x="609600" y="4419600"/>
            <a:ext cx="8534400" cy="830997"/>
          </a:xfrm>
          <a:prstGeom prst="rect">
            <a:avLst/>
          </a:prstGeom>
          <a:noFill/>
        </p:spPr>
        <p:txBody>
          <a:bodyPr wrap="square" rtlCol="0">
            <a:spAutoFit/>
          </a:bodyPr>
          <a:lstStyle/>
          <a:p>
            <a:r>
              <a:rPr lang="en-US" sz="2400" b="1" dirty="0">
                <a:solidFill>
                  <a:srgbClr val="92D050"/>
                </a:solidFill>
              </a:rPr>
              <a:t>Local </a:t>
            </a:r>
            <a:r>
              <a:rPr lang="en-US" sz="2400" b="1" dirty="0" smtClean="0">
                <a:solidFill>
                  <a:srgbClr val="92D050"/>
                </a:solidFill>
              </a:rPr>
              <a:t>regulatory </a:t>
            </a:r>
            <a:r>
              <a:rPr lang="en-US" sz="2400" b="1" dirty="0">
                <a:solidFill>
                  <a:srgbClr val="92D050"/>
                </a:solidFill>
              </a:rPr>
              <a:t>basis </a:t>
            </a:r>
            <a:r>
              <a:rPr lang="en-US" sz="2400" b="1" dirty="0" smtClean="0">
                <a:solidFill>
                  <a:srgbClr val="92D050"/>
                </a:solidFill>
              </a:rPr>
              <a:t>report already discloses liabilities.  The only thing missing is the changes in balances.</a:t>
            </a:r>
            <a:endParaRPr lang="en-US" sz="2400" dirty="0"/>
          </a:p>
        </p:txBody>
      </p:sp>
    </p:spTree>
    <p:extLst>
      <p:ext uri="{BB962C8B-B14F-4D97-AF65-F5344CB8AC3E}">
        <p14:creationId xmlns:p14="http://schemas.microsoft.com/office/powerpoint/2010/main" val="16189987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514600" y="1143000"/>
            <a:ext cx="4281055" cy="554018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Title 1"/>
          <p:cNvSpPr>
            <a:spLocks noGrp="1"/>
          </p:cNvSpPr>
          <p:nvPr>
            <p:ph type="title"/>
          </p:nvPr>
        </p:nvSpPr>
        <p:spPr>
          <a:xfrm>
            <a:off x="457200" y="33670"/>
            <a:ext cx="8153400" cy="1066800"/>
          </a:xfrm>
        </p:spPr>
        <p:txBody>
          <a:bodyPr>
            <a:normAutofit/>
          </a:bodyPr>
          <a:lstStyle/>
          <a:p>
            <a:pPr algn="ctr"/>
            <a:r>
              <a:rPr lang="en-US" sz="4000" b="1" dirty="0" smtClean="0">
                <a:solidFill>
                  <a:srgbClr val="92D050"/>
                </a:solidFill>
              </a:rPr>
              <a:t>Local </a:t>
            </a:r>
            <a:r>
              <a:rPr lang="en-US" sz="4000" b="1" dirty="0" smtClean="0">
                <a:solidFill>
                  <a:srgbClr val="92D050"/>
                </a:solidFill>
              </a:rPr>
              <a:t>regulatory basis </a:t>
            </a:r>
            <a:r>
              <a:rPr lang="en-US" sz="4000" b="1" dirty="0">
                <a:solidFill>
                  <a:srgbClr val="92D050"/>
                </a:solidFill>
              </a:rPr>
              <a:t>r</a:t>
            </a:r>
            <a:r>
              <a:rPr lang="en-US" sz="4000" b="1" dirty="0" smtClean="0">
                <a:solidFill>
                  <a:srgbClr val="92D050"/>
                </a:solidFill>
              </a:rPr>
              <a:t>eport</a:t>
            </a:r>
            <a:endParaRPr lang="en-US" sz="4000" b="1" dirty="0">
              <a:solidFill>
                <a:srgbClr val="92D050"/>
              </a:solidFill>
            </a:endParaRPr>
          </a:p>
        </p:txBody>
      </p:sp>
      <p:sp>
        <p:nvSpPr>
          <p:cNvPr id="6" name="Rectangle 5"/>
          <p:cNvSpPr/>
          <p:nvPr/>
        </p:nvSpPr>
        <p:spPr>
          <a:xfrm>
            <a:off x="4146698" y="1700323"/>
            <a:ext cx="990600" cy="76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1258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smtClean="0"/>
              <a:t>Other financial section information</a:t>
            </a:r>
            <a:endParaRPr lang="en-US" sz="3600" b="1" dirty="0"/>
          </a:p>
        </p:txBody>
      </p:sp>
      <p:sp>
        <p:nvSpPr>
          <p:cNvPr id="3" name="Content Placeholder 2"/>
          <p:cNvSpPr>
            <a:spLocks noGrp="1"/>
          </p:cNvSpPr>
          <p:nvPr>
            <p:ph idx="1"/>
          </p:nvPr>
        </p:nvSpPr>
        <p:spPr/>
        <p:txBody>
          <a:bodyPr>
            <a:normAutofit/>
          </a:bodyPr>
          <a:lstStyle/>
          <a:p>
            <a:pPr>
              <a:defRPr/>
            </a:pPr>
            <a:r>
              <a:rPr lang="en-US" dirty="0"/>
              <a:t>Program requirements</a:t>
            </a:r>
          </a:p>
          <a:p>
            <a:pPr lvl="1">
              <a:defRPr/>
            </a:pPr>
            <a:r>
              <a:rPr lang="en-US" dirty="0">
                <a:solidFill>
                  <a:schemeClr val="accent1">
                    <a:lumMod val="40000"/>
                    <a:lumOff val="60000"/>
                  </a:schemeClr>
                </a:solidFill>
              </a:rPr>
              <a:t>Combining and individual fund financial statements and </a:t>
            </a:r>
            <a:r>
              <a:rPr lang="en-US" dirty="0" smtClean="0">
                <a:solidFill>
                  <a:schemeClr val="accent1">
                    <a:lumMod val="40000"/>
                    <a:lumOff val="60000"/>
                  </a:schemeClr>
                </a:solidFill>
              </a:rPr>
              <a:t>schedules</a:t>
            </a:r>
            <a:endParaRPr lang="en-US" dirty="0">
              <a:solidFill>
                <a:schemeClr val="accent1">
                  <a:lumMod val="40000"/>
                  <a:lumOff val="60000"/>
                </a:schemeClr>
              </a:solidFill>
            </a:endParaRPr>
          </a:p>
          <a:p>
            <a:pPr lvl="2">
              <a:defRPr/>
            </a:pPr>
            <a:r>
              <a:rPr lang="en-US" dirty="0"/>
              <a:t>Including </a:t>
            </a:r>
            <a:r>
              <a:rPr lang="en-US" b="1" i="1" dirty="0"/>
              <a:t>budgetary comparisons presented at the legal level of budgetary control </a:t>
            </a:r>
            <a:r>
              <a:rPr lang="en-US" dirty="0"/>
              <a:t>for all individual governmental funds with legally adopted annual or biennial </a:t>
            </a:r>
            <a:r>
              <a:rPr lang="en-US" dirty="0" smtClean="0"/>
              <a:t>budgets.</a:t>
            </a:r>
            <a:endParaRPr lang="en-US" dirty="0"/>
          </a:p>
          <a:p>
            <a:endParaRPr lang="en-US" dirty="0"/>
          </a:p>
        </p:txBody>
      </p:sp>
    </p:spTree>
    <p:extLst>
      <p:ext uri="{BB962C8B-B14F-4D97-AF65-F5344CB8AC3E}">
        <p14:creationId xmlns:p14="http://schemas.microsoft.com/office/powerpoint/2010/main" val="221173512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a:t>Other financial section </a:t>
            </a:r>
            <a:r>
              <a:rPr lang="en-US" sz="4400" b="1" dirty="0" smtClean="0"/>
              <a:t>information (cont.)</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a:t>Program </a:t>
            </a:r>
            <a:r>
              <a:rPr lang="en-US" dirty="0" smtClean="0"/>
              <a:t>requirements cont.</a:t>
            </a:r>
          </a:p>
          <a:p>
            <a:pPr lvl="1">
              <a:defRPr/>
            </a:pPr>
            <a:r>
              <a:rPr lang="en-US" dirty="0" smtClean="0">
                <a:solidFill>
                  <a:schemeClr val="accent1">
                    <a:lumMod val="40000"/>
                    <a:lumOff val="60000"/>
                  </a:schemeClr>
                </a:solidFill>
              </a:rPr>
              <a:t>Schedules </a:t>
            </a:r>
            <a:r>
              <a:rPr lang="en-US" dirty="0">
                <a:solidFill>
                  <a:schemeClr val="accent1">
                    <a:lumMod val="40000"/>
                    <a:lumOff val="60000"/>
                  </a:schemeClr>
                </a:solidFill>
              </a:rPr>
              <a:t>of </a:t>
            </a:r>
            <a:r>
              <a:rPr lang="en-US" b="1" i="1" dirty="0">
                <a:solidFill>
                  <a:schemeClr val="accent1">
                    <a:lumMod val="40000"/>
                    <a:lumOff val="60000"/>
                  </a:schemeClr>
                </a:solidFill>
              </a:rPr>
              <a:t>five-year</a:t>
            </a:r>
            <a:r>
              <a:rPr lang="en-US" dirty="0">
                <a:solidFill>
                  <a:schemeClr val="accent1">
                    <a:lumMod val="40000"/>
                    <a:lumOff val="60000"/>
                  </a:schemeClr>
                </a:solidFill>
              </a:rPr>
              <a:t> trend data, as applicable:</a:t>
            </a:r>
          </a:p>
          <a:p>
            <a:pPr lvl="2">
              <a:defRPr/>
            </a:pPr>
            <a:r>
              <a:rPr lang="en-US" b="1" i="1" dirty="0">
                <a:solidFill>
                  <a:schemeClr val="accent4">
                    <a:lumMod val="60000"/>
                    <a:lumOff val="40000"/>
                  </a:schemeClr>
                </a:solidFill>
              </a:rPr>
              <a:t>Net position </a:t>
            </a:r>
            <a:r>
              <a:rPr lang="en-US" dirty="0"/>
              <a:t>– government-wide financial statements – modified cash basis, </a:t>
            </a:r>
          </a:p>
          <a:p>
            <a:pPr lvl="2">
              <a:defRPr/>
            </a:pPr>
            <a:r>
              <a:rPr lang="en-US" b="1" i="1" dirty="0">
                <a:solidFill>
                  <a:schemeClr val="accent4">
                    <a:lumMod val="60000"/>
                    <a:lumOff val="40000"/>
                  </a:schemeClr>
                </a:solidFill>
              </a:rPr>
              <a:t>Changes in net position </a:t>
            </a:r>
            <a:r>
              <a:rPr lang="en-US" dirty="0"/>
              <a:t>– government-wide financial statements – modified cash basis,</a:t>
            </a:r>
          </a:p>
          <a:p>
            <a:pPr lvl="2">
              <a:defRPr/>
            </a:pPr>
            <a:r>
              <a:rPr lang="en-US" b="1" i="1" dirty="0">
                <a:solidFill>
                  <a:schemeClr val="accent4">
                    <a:lumMod val="60000"/>
                    <a:lumOff val="40000"/>
                  </a:schemeClr>
                </a:solidFill>
              </a:rPr>
              <a:t>Fund balances </a:t>
            </a:r>
            <a:r>
              <a:rPr lang="en-US" dirty="0"/>
              <a:t>– governmental funds – modified cash basis, </a:t>
            </a:r>
          </a:p>
          <a:p>
            <a:pPr lvl="2">
              <a:defRPr/>
            </a:pPr>
            <a:r>
              <a:rPr lang="en-US" b="1" i="1" dirty="0">
                <a:solidFill>
                  <a:schemeClr val="accent4">
                    <a:lumMod val="60000"/>
                    <a:lumOff val="40000"/>
                  </a:schemeClr>
                </a:solidFill>
              </a:rPr>
              <a:t>Revenues, expenditures, and changes in fund balances </a:t>
            </a:r>
            <a:r>
              <a:rPr lang="en-US" dirty="0"/>
              <a:t>– governmental funds – modified cash basis, and </a:t>
            </a:r>
          </a:p>
          <a:p>
            <a:pPr lvl="2">
              <a:defRPr/>
            </a:pPr>
            <a:r>
              <a:rPr lang="en-US" b="1" i="1" dirty="0">
                <a:solidFill>
                  <a:schemeClr val="accent4">
                    <a:lumMod val="60000"/>
                    <a:lumOff val="40000"/>
                  </a:schemeClr>
                </a:solidFill>
              </a:rPr>
              <a:t>Outstanding debt by type </a:t>
            </a:r>
          </a:p>
          <a:p>
            <a:endParaRPr lang="en-US" dirty="0"/>
          </a:p>
        </p:txBody>
      </p:sp>
      <p:sp>
        <p:nvSpPr>
          <p:cNvPr id="4" name="Rectangle 3"/>
          <p:cNvSpPr/>
          <p:nvPr/>
        </p:nvSpPr>
        <p:spPr>
          <a:xfrm rot="-1560000">
            <a:off x="207189" y="721470"/>
            <a:ext cx="1766505"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en-US" sz="5400" b="1" cap="all" dirty="0" smtClean="0">
                <a:ln>
                  <a:solidFill>
                    <a:schemeClr val="accent1">
                      <a:lumMod val="75000"/>
                    </a:schemeClr>
                  </a:solidFill>
                </a:ln>
                <a:solidFill>
                  <a:schemeClr val="accent4">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NEW</a:t>
            </a:r>
            <a:endParaRPr lang="en-US" sz="5400" b="1" cap="all" dirty="0">
              <a:ln>
                <a:solidFill>
                  <a:schemeClr val="accent1">
                    <a:lumMod val="75000"/>
                  </a:schemeClr>
                </a:solidFill>
              </a:ln>
              <a:solidFill>
                <a:schemeClr val="accent4">
                  <a:lumMod val="60000"/>
                  <a:lumOff val="40000"/>
                </a:schemeClr>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extLst>
      <p:ext uri="{BB962C8B-B14F-4D97-AF65-F5344CB8AC3E}">
        <p14:creationId xmlns:p14="http://schemas.microsoft.com/office/powerpoint/2010/main" val="2794868024"/>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GAAP:  Why not?</a:t>
            </a:r>
            <a:endParaRPr lang="en-US" b="1" dirty="0"/>
          </a:p>
        </p:txBody>
      </p:sp>
      <p:sp>
        <p:nvSpPr>
          <p:cNvPr id="3" name="Content Placeholder 2"/>
          <p:cNvSpPr>
            <a:spLocks noGrp="1"/>
          </p:cNvSpPr>
          <p:nvPr>
            <p:ph idx="1"/>
          </p:nvPr>
        </p:nvSpPr>
        <p:spPr/>
        <p:txBody>
          <a:bodyPr/>
          <a:lstStyle/>
          <a:p>
            <a:r>
              <a:rPr lang="en-US" dirty="0" smtClean="0"/>
              <a:t>GAAP is comprehensive, informative, and results in easily understandable and comparable financial statements.</a:t>
            </a:r>
          </a:p>
          <a:p>
            <a:pPr lvl="1"/>
            <a:r>
              <a:rPr lang="en-US" dirty="0" smtClean="0">
                <a:solidFill>
                  <a:schemeClr val="accent1">
                    <a:lumMod val="20000"/>
                    <a:lumOff val="80000"/>
                  </a:schemeClr>
                </a:solidFill>
              </a:rPr>
              <a:t>So, why would a government choose to use a different basis of accounting other than generally accepted accounting principles?</a:t>
            </a:r>
            <a:endParaRPr lang="en-US" dirty="0">
              <a:solidFill>
                <a:schemeClr val="accent1">
                  <a:lumMod val="20000"/>
                  <a:lumOff val="80000"/>
                </a:schemeClr>
              </a:solidFill>
            </a:endParaRPr>
          </a:p>
        </p:txBody>
      </p:sp>
    </p:spTree>
    <p:extLst>
      <p:ext uri="{BB962C8B-B14F-4D97-AF65-F5344CB8AC3E}">
        <p14:creationId xmlns:p14="http://schemas.microsoft.com/office/powerpoint/2010/main" val="2304587839"/>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99032"/>
          </a:xfrm>
        </p:spPr>
        <p:txBody>
          <a:bodyPr/>
          <a:lstStyle/>
          <a:p>
            <a:pPr algn="ctr"/>
            <a:r>
              <a:rPr lang="en-US" b="1" dirty="0" smtClean="0"/>
              <a:t>Trend information example</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47800" y="1447800"/>
            <a:ext cx="6629400" cy="5124232"/>
          </a:xfrm>
          <a:prstGeom prst="rect">
            <a:avLst/>
          </a:prstGeom>
          <a:ln w="88900" cap="sq" cmpd="thickThin">
            <a:solidFill>
              <a:schemeClr val="accent1">
                <a:lumMod val="20000"/>
                <a:lumOff val="80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03282153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Questions?</a:t>
            </a:r>
            <a:endParaRPr lang="en-US" b="1" dirty="0"/>
          </a:p>
        </p:txBody>
      </p:sp>
      <p:sp>
        <p:nvSpPr>
          <p:cNvPr id="4" name="Rounded Rectangle 3"/>
          <p:cNvSpPr/>
          <p:nvPr/>
        </p:nvSpPr>
        <p:spPr>
          <a:xfrm>
            <a:off x="1447800" y="2013857"/>
            <a:ext cx="6246845" cy="35052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64008" indent="0">
              <a:buNone/>
            </a:pPr>
            <a:r>
              <a:rPr lang="en-US" b="1" dirty="0" smtClean="0">
                <a:solidFill>
                  <a:schemeClr val="accent1">
                    <a:lumMod val="75000"/>
                  </a:schemeClr>
                </a:solidFill>
              </a:rPr>
              <a:t>        </a:t>
            </a:r>
            <a:r>
              <a:rPr lang="en-US" sz="2000" b="1" dirty="0" smtClean="0">
                <a:solidFill>
                  <a:schemeClr val="accent1">
                    <a:lumMod val="75000"/>
                  </a:schemeClr>
                </a:solidFill>
              </a:rPr>
              <a:t>Krisztina </a:t>
            </a:r>
            <a:r>
              <a:rPr lang="en-US" sz="2000" b="1" dirty="0">
                <a:solidFill>
                  <a:schemeClr val="accent1">
                    <a:lumMod val="75000"/>
                  </a:schemeClr>
                </a:solidFill>
              </a:rPr>
              <a:t>Dommer</a:t>
            </a:r>
          </a:p>
          <a:p>
            <a:pPr marL="64008" indent="0">
              <a:buNone/>
            </a:pPr>
            <a:r>
              <a:rPr lang="en-US" sz="2000" b="1" dirty="0">
                <a:solidFill>
                  <a:schemeClr val="accent1">
                    <a:lumMod val="75000"/>
                  </a:schemeClr>
                </a:solidFill>
              </a:rPr>
              <a:t>    </a:t>
            </a:r>
            <a:r>
              <a:rPr lang="en-US" sz="2000" b="1" dirty="0" smtClean="0">
                <a:solidFill>
                  <a:schemeClr val="accent1">
                    <a:lumMod val="75000"/>
                  </a:schemeClr>
                </a:solidFill>
              </a:rPr>
              <a:t>   Senior </a:t>
            </a:r>
            <a:r>
              <a:rPr lang="en-US" sz="2000" b="1" dirty="0">
                <a:solidFill>
                  <a:schemeClr val="accent1">
                    <a:lumMod val="75000"/>
                  </a:schemeClr>
                </a:solidFill>
              </a:rPr>
              <a:t>Manager</a:t>
            </a:r>
          </a:p>
          <a:p>
            <a:pPr marL="64008" indent="0">
              <a:buNone/>
            </a:pPr>
            <a:r>
              <a:rPr lang="en-US" sz="2000" b="1" dirty="0">
                <a:solidFill>
                  <a:schemeClr val="accent1">
                    <a:lumMod val="75000"/>
                  </a:schemeClr>
                </a:solidFill>
              </a:rPr>
              <a:t>   </a:t>
            </a:r>
            <a:r>
              <a:rPr lang="en-US" sz="2000" b="1" dirty="0" smtClean="0">
                <a:solidFill>
                  <a:schemeClr val="accent1">
                    <a:lumMod val="75000"/>
                  </a:schemeClr>
                </a:solidFill>
              </a:rPr>
              <a:t>    Government </a:t>
            </a:r>
            <a:r>
              <a:rPr lang="en-US" sz="2000" b="1" dirty="0">
                <a:solidFill>
                  <a:schemeClr val="accent1">
                    <a:lumMod val="75000"/>
                  </a:schemeClr>
                </a:solidFill>
              </a:rPr>
              <a:t>Finance Officers Association</a:t>
            </a:r>
          </a:p>
          <a:p>
            <a:pPr marL="64008" indent="0">
              <a:buNone/>
            </a:pPr>
            <a:r>
              <a:rPr lang="en-US" sz="2000" b="1" dirty="0">
                <a:solidFill>
                  <a:schemeClr val="accent1">
                    <a:lumMod val="75000"/>
                  </a:schemeClr>
                </a:solidFill>
              </a:rPr>
              <a:t>    </a:t>
            </a:r>
            <a:r>
              <a:rPr lang="en-US" sz="2000" b="1" dirty="0" smtClean="0">
                <a:solidFill>
                  <a:schemeClr val="accent1">
                    <a:lumMod val="75000"/>
                  </a:schemeClr>
                </a:solidFill>
              </a:rPr>
              <a:t>   312-578-5469</a:t>
            </a:r>
            <a:endParaRPr lang="en-US" sz="2000" b="1" dirty="0">
              <a:solidFill>
                <a:schemeClr val="accent1">
                  <a:lumMod val="75000"/>
                </a:schemeClr>
              </a:solidFill>
            </a:endParaRPr>
          </a:p>
          <a:p>
            <a:pPr marL="64008" indent="0">
              <a:buNone/>
            </a:pPr>
            <a:r>
              <a:rPr lang="en-US" sz="2000" b="1" dirty="0"/>
              <a:t>    </a:t>
            </a:r>
            <a:r>
              <a:rPr lang="en-US" sz="2000" b="1" dirty="0" smtClean="0"/>
              <a:t>   </a:t>
            </a:r>
            <a:r>
              <a:rPr lang="en-US" sz="2000" b="1" dirty="0" smtClean="0">
                <a:solidFill>
                  <a:schemeClr val="accent1">
                    <a:lumMod val="75000"/>
                  </a:schemeClr>
                </a:solidFill>
              </a:rPr>
              <a:t>Kdommer@gfoa.org</a:t>
            </a:r>
            <a:endParaRPr lang="en-US" sz="2000" b="1" dirty="0">
              <a:solidFill>
                <a:schemeClr val="accent1">
                  <a:lumMod val="75000"/>
                </a:schemeClr>
              </a:solidFill>
            </a:endParaRPr>
          </a:p>
        </p:txBody>
      </p:sp>
    </p:spTree>
    <p:extLst>
      <p:ext uri="{BB962C8B-B14F-4D97-AF65-F5344CB8AC3E}">
        <p14:creationId xmlns:p14="http://schemas.microsoft.com/office/powerpoint/2010/main" val="6893027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GAAP: Why not? cont.</a:t>
            </a:r>
            <a:endParaRPr lang="en-US" b="1" dirty="0"/>
          </a:p>
        </p:txBody>
      </p:sp>
      <p:sp>
        <p:nvSpPr>
          <p:cNvPr id="3" name="Content Placeholder 2"/>
          <p:cNvSpPr>
            <a:spLocks noGrp="1"/>
          </p:cNvSpPr>
          <p:nvPr>
            <p:ph idx="1"/>
          </p:nvPr>
        </p:nvSpPr>
        <p:spPr>
          <a:xfrm>
            <a:off x="457200" y="2057400"/>
            <a:ext cx="8305800" cy="3755992"/>
          </a:xfrm>
        </p:spPr>
        <p:txBody>
          <a:bodyPr/>
          <a:lstStyle/>
          <a:p>
            <a:r>
              <a:rPr lang="en-US" dirty="0" smtClean="0"/>
              <a:t>Perceived complexity</a:t>
            </a:r>
          </a:p>
          <a:p>
            <a:endParaRPr lang="en-US" dirty="0"/>
          </a:p>
          <a:p>
            <a:r>
              <a:rPr lang="en-US" dirty="0"/>
              <a:t>Certificate of Conformance Program encourages a presentation closer to GAAP but on a less complex basis of accounting (i.e., modified cash basis</a:t>
            </a:r>
            <a:r>
              <a:rPr lang="en-US" dirty="0" smtClean="0"/>
              <a:t>).</a:t>
            </a:r>
            <a:endParaRPr lang="en-US" dirty="0"/>
          </a:p>
          <a:p>
            <a:endParaRPr lang="en-US" dirty="0"/>
          </a:p>
        </p:txBody>
      </p:sp>
    </p:spTree>
    <p:extLst>
      <p:ext uri="{BB962C8B-B14F-4D97-AF65-F5344CB8AC3E}">
        <p14:creationId xmlns:p14="http://schemas.microsoft.com/office/powerpoint/2010/main" val="3052205879"/>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Cost of “once a year” financial report preparation</a:t>
            </a:r>
          </a:p>
          <a:p>
            <a:pPr lvl="1"/>
            <a:r>
              <a:rPr lang="en-US" dirty="0" smtClean="0">
                <a:solidFill>
                  <a:schemeClr val="accent1">
                    <a:lumMod val="20000"/>
                    <a:lumOff val="80000"/>
                  </a:schemeClr>
                </a:solidFill>
              </a:rPr>
              <a:t>Smaller/less qualified accounting staff</a:t>
            </a:r>
          </a:p>
          <a:p>
            <a:pPr lvl="1"/>
            <a:r>
              <a:rPr lang="en-US" dirty="0" smtClean="0">
                <a:solidFill>
                  <a:schemeClr val="accent1">
                    <a:lumMod val="20000"/>
                    <a:lumOff val="80000"/>
                  </a:schemeClr>
                </a:solidFill>
              </a:rPr>
              <a:t>Complexity of GAAP requirements</a:t>
            </a:r>
          </a:p>
          <a:p>
            <a:pPr lvl="1"/>
            <a:endParaRPr lang="en-US" dirty="0"/>
          </a:p>
          <a:p>
            <a:r>
              <a:rPr lang="en-US" dirty="0"/>
              <a:t>The Certificate of Conformance Program’s additional requirements are simple and easy to implement with guidelines provided in a preparer checklist and the availability of a sample Small Government Annual Financial Report (SGAFR</a:t>
            </a:r>
            <a:r>
              <a:rPr lang="en-US" dirty="0" smtClean="0"/>
              <a:t>).</a:t>
            </a:r>
            <a:endParaRPr lang="en-US" dirty="0"/>
          </a:p>
          <a:p>
            <a:pPr lvl="1"/>
            <a:endParaRPr lang="en-US" dirty="0"/>
          </a:p>
        </p:txBody>
      </p:sp>
      <p:sp>
        <p:nvSpPr>
          <p:cNvPr id="4" name="Title 1"/>
          <p:cNvSpPr>
            <a:spLocks noGrp="1"/>
          </p:cNvSpPr>
          <p:nvPr>
            <p:ph type="title"/>
          </p:nvPr>
        </p:nvSpPr>
        <p:spPr/>
        <p:txBody>
          <a:bodyPr/>
          <a:lstStyle/>
          <a:p>
            <a:pPr algn="ctr"/>
            <a:r>
              <a:rPr lang="en-US" b="1" dirty="0" smtClean="0"/>
              <a:t>GAAP: Why not? cont.</a:t>
            </a:r>
            <a:endParaRPr lang="en-US" b="1" dirty="0"/>
          </a:p>
        </p:txBody>
      </p:sp>
    </p:spTree>
    <p:extLst>
      <p:ext uri="{BB962C8B-B14F-4D97-AF65-F5344CB8AC3E}">
        <p14:creationId xmlns:p14="http://schemas.microsoft.com/office/powerpoint/2010/main" val="3471946407"/>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81200"/>
            <a:ext cx="8229600" cy="4136992"/>
          </a:xfrm>
        </p:spPr>
        <p:txBody>
          <a:bodyPr/>
          <a:lstStyle/>
          <a:p>
            <a:r>
              <a:rPr lang="en-US" sz="2800" dirty="0" smtClean="0"/>
              <a:t>Timely financial reporting</a:t>
            </a:r>
          </a:p>
          <a:p>
            <a:endParaRPr lang="en-US" sz="2800" dirty="0"/>
          </a:p>
          <a:p>
            <a:r>
              <a:rPr lang="en-US" sz="2800" dirty="0"/>
              <a:t>The Certificate of Conformance Program encourages timeliness of reporting with deadlines that will normally fall six months after the fiscal year end of the government.  In the first year of the award program, allowances will be made for more time.</a:t>
            </a:r>
          </a:p>
          <a:p>
            <a:endParaRPr lang="en-US" dirty="0"/>
          </a:p>
        </p:txBody>
      </p:sp>
      <p:sp>
        <p:nvSpPr>
          <p:cNvPr id="4" name="Title 1"/>
          <p:cNvSpPr txBox="1">
            <a:spLocks/>
          </p:cNvSpPr>
          <p:nvPr/>
        </p:nvSpPr>
        <p:spPr>
          <a:xfrm>
            <a:off x="609600" y="419894"/>
            <a:ext cx="8229600" cy="1399032"/>
          </a:xfrm>
          <a:prstGeom prst="rect">
            <a:avLst/>
          </a:prstGeom>
        </p:spPr>
        <p:txBody>
          <a:bodyPr vert="horz" anchor="ctr">
            <a:normAutofit/>
          </a:bodyPr>
          <a:lst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a:lstStyle>
          <a:p>
            <a:pPr algn="ctr"/>
            <a:r>
              <a:rPr lang="en-US" b="1" dirty="0" smtClean="0"/>
              <a:t>GAAP: Why not? cont.</a:t>
            </a:r>
            <a:endParaRPr lang="en-US" b="1" dirty="0"/>
          </a:p>
        </p:txBody>
      </p:sp>
    </p:spTree>
    <p:extLst>
      <p:ext uri="{BB962C8B-B14F-4D97-AF65-F5344CB8AC3E}">
        <p14:creationId xmlns:p14="http://schemas.microsoft.com/office/powerpoint/2010/main" val="2028540675"/>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400" b="1" dirty="0" smtClean="0"/>
              <a:t>Cash (modified cash basis) limitations</a:t>
            </a:r>
            <a:endParaRPr lang="en-US" sz="4400" b="1" dirty="0"/>
          </a:p>
        </p:txBody>
      </p:sp>
      <p:sp>
        <p:nvSpPr>
          <p:cNvPr id="3" name="Content Placeholder 2"/>
          <p:cNvSpPr>
            <a:spLocks noGrp="1"/>
          </p:cNvSpPr>
          <p:nvPr>
            <p:ph idx="1"/>
          </p:nvPr>
        </p:nvSpPr>
        <p:spPr>
          <a:xfrm>
            <a:off x="457200" y="1882808"/>
            <a:ext cx="8305800" cy="4594192"/>
          </a:xfrm>
        </p:spPr>
        <p:txBody>
          <a:bodyPr>
            <a:normAutofit fontScale="85000" lnSpcReduction="20000"/>
          </a:bodyPr>
          <a:lstStyle/>
          <a:p>
            <a:pPr>
              <a:lnSpc>
                <a:spcPct val="120000"/>
              </a:lnSpc>
              <a:defRPr/>
            </a:pPr>
            <a:r>
              <a:rPr lang="en-US" dirty="0"/>
              <a:t>A different measure of financial </a:t>
            </a:r>
            <a:r>
              <a:rPr lang="en-US" dirty="0" smtClean="0"/>
              <a:t>position.</a:t>
            </a:r>
            <a:endParaRPr lang="en-US" u="sng" dirty="0"/>
          </a:p>
          <a:p>
            <a:pPr lvl="1">
              <a:lnSpc>
                <a:spcPct val="120000"/>
              </a:lnSpc>
              <a:defRPr/>
            </a:pPr>
            <a:r>
              <a:rPr lang="en-US" dirty="0">
                <a:solidFill>
                  <a:schemeClr val="accent1">
                    <a:lumMod val="20000"/>
                    <a:lumOff val="80000"/>
                  </a:schemeClr>
                </a:solidFill>
              </a:rPr>
              <a:t>Full cost of services not </a:t>
            </a:r>
            <a:r>
              <a:rPr lang="en-US" dirty="0" smtClean="0">
                <a:solidFill>
                  <a:schemeClr val="accent1">
                    <a:lumMod val="20000"/>
                    <a:lumOff val="80000"/>
                  </a:schemeClr>
                </a:solidFill>
              </a:rPr>
              <a:t>presented.</a:t>
            </a:r>
            <a:endParaRPr lang="en-US" dirty="0">
              <a:solidFill>
                <a:schemeClr val="accent1">
                  <a:lumMod val="20000"/>
                  <a:lumOff val="80000"/>
                </a:schemeClr>
              </a:solidFill>
            </a:endParaRPr>
          </a:p>
          <a:p>
            <a:pPr lvl="1">
              <a:lnSpc>
                <a:spcPct val="120000"/>
              </a:lnSpc>
              <a:defRPr/>
            </a:pPr>
            <a:r>
              <a:rPr lang="en-US" dirty="0">
                <a:solidFill>
                  <a:schemeClr val="accent1">
                    <a:lumMod val="20000"/>
                    <a:lumOff val="80000"/>
                  </a:schemeClr>
                </a:solidFill>
              </a:rPr>
              <a:t>Not all assets and liabilities are </a:t>
            </a:r>
            <a:r>
              <a:rPr lang="en-US" dirty="0" smtClean="0">
                <a:solidFill>
                  <a:schemeClr val="accent1">
                    <a:lumMod val="20000"/>
                    <a:lumOff val="80000"/>
                  </a:schemeClr>
                </a:solidFill>
              </a:rPr>
              <a:t>reported.</a:t>
            </a:r>
            <a:endParaRPr lang="en-US" dirty="0">
              <a:solidFill>
                <a:schemeClr val="accent1">
                  <a:lumMod val="20000"/>
                  <a:lumOff val="80000"/>
                </a:schemeClr>
              </a:solidFill>
            </a:endParaRPr>
          </a:p>
          <a:p>
            <a:pPr>
              <a:lnSpc>
                <a:spcPct val="120000"/>
              </a:lnSpc>
              <a:defRPr/>
            </a:pPr>
            <a:r>
              <a:rPr lang="en-US" dirty="0"/>
              <a:t>May not satisfy certain </a:t>
            </a:r>
            <a:r>
              <a:rPr lang="en-US" dirty="0" smtClean="0"/>
              <a:t>users.</a:t>
            </a:r>
            <a:endParaRPr lang="en-US" dirty="0"/>
          </a:p>
          <a:p>
            <a:pPr lvl="1">
              <a:lnSpc>
                <a:spcPct val="120000"/>
              </a:lnSpc>
              <a:defRPr/>
            </a:pPr>
            <a:r>
              <a:rPr lang="en-US" dirty="0">
                <a:solidFill>
                  <a:schemeClr val="accent1">
                    <a:lumMod val="20000"/>
                    <a:lumOff val="80000"/>
                  </a:schemeClr>
                </a:solidFill>
              </a:rPr>
              <a:t>Rating agencies, creditors, investors, taxpayers, and officials </a:t>
            </a:r>
            <a:r>
              <a:rPr lang="en-US" dirty="0" smtClean="0">
                <a:solidFill>
                  <a:schemeClr val="accent1">
                    <a:lumMod val="20000"/>
                    <a:lumOff val="80000"/>
                  </a:schemeClr>
                </a:solidFill>
              </a:rPr>
              <a:t>.</a:t>
            </a:r>
            <a:endParaRPr lang="en-US" dirty="0">
              <a:solidFill>
                <a:schemeClr val="accent1">
                  <a:lumMod val="20000"/>
                  <a:lumOff val="80000"/>
                </a:schemeClr>
              </a:solidFill>
            </a:endParaRPr>
          </a:p>
          <a:p>
            <a:pPr>
              <a:lnSpc>
                <a:spcPct val="120000"/>
              </a:lnSpc>
              <a:defRPr/>
            </a:pPr>
            <a:r>
              <a:rPr lang="en-US" dirty="0"/>
              <a:t>Financial decisions can be </a:t>
            </a:r>
            <a:r>
              <a:rPr lang="en-US" dirty="0" smtClean="0"/>
              <a:t>problematic. </a:t>
            </a:r>
            <a:endParaRPr lang="en-US" dirty="0"/>
          </a:p>
          <a:p>
            <a:pPr lvl="1">
              <a:lnSpc>
                <a:spcPct val="120000"/>
              </a:lnSpc>
              <a:defRPr/>
            </a:pPr>
            <a:r>
              <a:rPr lang="en-US" dirty="0">
                <a:solidFill>
                  <a:schemeClr val="accent1">
                    <a:lumMod val="20000"/>
                    <a:lumOff val="80000"/>
                  </a:schemeClr>
                </a:solidFill>
              </a:rPr>
              <a:t>Determination of cost of services, rate-setting, and balancing the </a:t>
            </a:r>
            <a:r>
              <a:rPr lang="en-US" dirty="0" smtClean="0">
                <a:solidFill>
                  <a:schemeClr val="accent1">
                    <a:lumMod val="20000"/>
                    <a:lumOff val="80000"/>
                  </a:schemeClr>
                </a:solidFill>
              </a:rPr>
              <a:t>budget.</a:t>
            </a:r>
            <a:endParaRPr lang="en-US" dirty="0">
              <a:solidFill>
                <a:schemeClr val="accent1">
                  <a:lumMod val="20000"/>
                  <a:lumOff val="80000"/>
                </a:schemeClr>
              </a:solidFill>
            </a:endParaRPr>
          </a:p>
          <a:p>
            <a:pPr>
              <a:lnSpc>
                <a:spcPct val="120000"/>
              </a:lnSpc>
              <a:defRPr/>
            </a:pPr>
            <a:r>
              <a:rPr lang="en-US" dirty="0"/>
              <a:t>Financial position and results of operations can be more easily </a:t>
            </a:r>
            <a:r>
              <a:rPr lang="en-US" dirty="0" smtClean="0"/>
              <a:t>manipulated.</a:t>
            </a:r>
            <a:endParaRPr lang="en-US" dirty="0"/>
          </a:p>
          <a:p>
            <a:endParaRPr lang="en-US" dirty="0"/>
          </a:p>
        </p:txBody>
      </p:sp>
    </p:spTree>
    <p:extLst>
      <p:ext uri="{BB962C8B-B14F-4D97-AF65-F5344CB8AC3E}">
        <p14:creationId xmlns:p14="http://schemas.microsoft.com/office/powerpoint/2010/main" val="893296305"/>
      </p:ext>
    </p:extLst>
  </p:cSld>
  <p:clrMapOvr>
    <a:masterClrMapping/>
  </p:clrMapOvr>
  <p:transition spd="slow">
    <p:push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Custom 11">
      <a:dk1>
        <a:sysClr val="windowText" lastClr="000000"/>
      </a:dk1>
      <a:lt1>
        <a:sysClr val="window" lastClr="FFFFFF"/>
      </a:lt1>
      <a:dk2>
        <a:srgbClr val="3F3F3F"/>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1771</TotalTime>
  <Words>3577</Words>
  <Application>Microsoft Office PowerPoint</Application>
  <PresentationFormat>On-screen Show (4:3)</PresentationFormat>
  <Paragraphs>316</Paragraphs>
  <Slides>51</Slides>
  <Notes>20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Verve</vt:lpstr>
      <vt:lpstr>The GFOA’s new program for  Small Governments  that prepare  Modified Cash Basis  Financial Reports</vt:lpstr>
      <vt:lpstr>PowerPoint Presentation</vt:lpstr>
      <vt:lpstr>Background and Environment</vt:lpstr>
      <vt:lpstr>GASB Research</vt:lpstr>
      <vt:lpstr>GAAP:  Why not?</vt:lpstr>
      <vt:lpstr>GAAP: Why not? cont.</vt:lpstr>
      <vt:lpstr>GAAP: Why not? cont.</vt:lpstr>
      <vt:lpstr>PowerPoint Presentation</vt:lpstr>
      <vt:lpstr>Cash (modified cash basis) limitations</vt:lpstr>
      <vt:lpstr>When can the cash (modified cash basis) be appropriate?</vt:lpstr>
      <vt:lpstr>When can the cash (modified cash basis) be appropriate? cont.</vt:lpstr>
      <vt:lpstr>Current standards and guidance</vt:lpstr>
      <vt:lpstr>Cash (modified cash) basis standards and guidance</vt:lpstr>
      <vt:lpstr>Special purpose frameworks</vt:lpstr>
      <vt:lpstr>Special purpose frameworks defined</vt:lpstr>
      <vt:lpstr>GFOA Certificate of Conformance Program</vt:lpstr>
      <vt:lpstr>What is the Certificate of Conformance Program?</vt:lpstr>
      <vt:lpstr>Program objectives</vt:lpstr>
      <vt:lpstr>How can the program help?</vt:lpstr>
      <vt:lpstr>How does it differ from the Certificate of Achievement Program?</vt:lpstr>
      <vt:lpstr>Which governments can participate?</vt:lpstr>
      <vt:lpstr>SGAFR vs. CAFR</vt:lpstr>
      <vt:lpstr>Submissions and judging</vt:lpstr>
      <vt:lpstr>Checklists and sample SGAFR</vt:lpstr>
      <vt:lpstr>Investment</vt:lpstr>
      <vt:lpstr>Advantages</vt:lpstr>
      <vt:lpstr>Application of the modified cash basis of accounting</vt:lpstr>
      <vt:lpstr>Reporting options</vt:lpstr>
      <vt:lpstr>Modifications to the cash basis</vt:lpstr>
      <vt:lpstr>Modified cash basis framework for the Certificate of Conformance Program</vt:lpstr>
      <vt:lpstr>Local regulatory basis report</vt:lpstr>
      <vt:lpstr>Format and content</vt:lpstr>
      <vt:lpstr>Local regulatory basis report</vt:lpstr>
      <vt:lpstr>Sample SGAFR</vt:lpstr>
      <vt:lpstr>Presentation</vt:lpstr>
      <vt:lpstr>Introductory section: Letter of transmittal</vt:lpstr>
      <vt:lpstr>Local regulatory basis report</vt:lpstr>
      <vt:lpstr>Introductory section: Organizational chart </vt:lpstr>
      <vt:lpstr>Introductory section: List of principal officials </vt:lpstr>
      <vt:lpstr>Basic financial statements</vt:lpstr>
      <vt:lpstr>Local regulatory basis report</vt:lpstr>
      <vt:lpstr>Required supplementary information (RSI)</vt:lpstr>
      <vt:lpstr>Budgetary comparisons</vt:lpstr>
      <vt:lpstr>Note disclosure</vt:lpstr>
      <vt:lpstr>Note disclosure specifics</vt:lpstr>
      <vt:lpstr>Note disclosure specifics cont.</vt:lpstr>
      <vt:lpstr>Local regulatory basis report</vt:lpstr>
      <vt:lpstr>Other financial section information</vt:lpstr>
      <vt:lpstr>Other financial section information (cont.)</vt:lpstr>
      <vt:lpstr>Trend information example</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GFOA’s new program for Small Governments that Prepare Modified Cash Basis Financial Reports</dc:title>
  <dc:creator>KDommer</dc:creator>
  <cp:lastModifiedBy>KDommer</cp:lastModifiedBy>
  <cp:revision>88</cp:revision>
  <dcterms:created xsi:type="dcterms:W3CDTF">2013-04-05T14:21:57Z</dcterms:created>
  <dcterms:modified xsi:type="dcterms:W3CDTF">2013-07-22T18:34:54Z</dcterms:modified>
</cp:coreProperties>
</file>