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33"/>
  </p:notesMasterIdLst>
  <p:handoutMasterIdLst>
    <p:handoutMasterId r:id="rId34"/>
  </p:handoutMasterIdLst>
  <p:sldIdLst>
    <p:sldId id="256" r:id="rId2"/>
    <p:sldId id="358" r:id="rId3"/>
    <p:sldId id="359" r:id="rId4"/>
    <p:sldId id="360" r:id="rId5"/>
    <p:sldId id="361" r:id="rId6"/>
    <p:sldId id="362" r:id="rId7"/>
    <p:sldId id="357" r:id="rId8"/>
    <p:sldId id="274" r:id="rId9"/>
    <p:sldId id="260" r:id="rId10"/>
    <p:sldId id="263" r:id="rId11"/>
    <p:sldId id="264" r:id="rId12"/>
    <p:sldId id="265" r:id="rId13"/>
    <p:sldId id="299" r:id="rId14"/>
    <p:sldId id="266" r:id="rId15"/>
    <p:sldId id="267" r:id="rId16"/>
    <p:sldId id="376" r:id="rId17"/>
    <p:sldId id="268" r:id="rId18"/>
    <p:sldId id="363" r:id="rId19"/>
    <p:sldId id="364" r:id="rId20"/>
    <p:sldId id="369" r:id="rId21"/>
    <p:sldId id="283" r:id="rId22"/>
    <p:sldId id="371" r:id="rId23"/>
    <p:sldId id="377" r:id="rId24"/>
    <p:sldId id="365" r:id="rId25"/>
    <p:sldId id="378" r:id="rId26"/>
    <p:sldId id="382" r:id="rId27"/>
    <p:sldId id="375" r:id="rId28"/>
    <p:sldId id="381" r:id="rId29"/>
    <p:sldId id="383" r:id="rId30"/>
    <p:sldId id="379" r:id="rId31"/>
    <p:sldId id="273" r:id="rId32"/>
  </p:sldIdLst>
  <p:sldSz cx="12192000" cy="6858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 clrMode="bw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25" autoAdjust="0"/>
    <p:restoredTop sz="90327" autoAdjust="0"/>
  </p:normalViewPr>
  <p:slideViewPr>
    <p:cSldViewPr>
      <p:cViewPr varScale="1">
        <p:scale>
          <a:sx n="71" d="100"/>
          <a:sy n="71" d="100"/>
        </p:scale>
        <p:origin x="53" y="12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6761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4568"/>
    </p:cViewPr>
  </p:sorterViewPr>
  <p:notesViewPr>
    <p:cSldViewPr>
      <p:cViewPr varScale="1">
        <p:scale>
          <a:sx n="83" d="100"/>
          <a:sy n="83" d="100"/>
        </p:scale>
        <p:origin x="3852" y="78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8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FAFF5C-16A0-4662-B44E-594465F68D8F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8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AAD4FA-5732-4242-9C97-4E9A9AD71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2640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8060FCD-2ED2-40C4-9A49-427EF6566107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8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4E58245-B418-4E47-8BF0-2F89E4818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36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58245-B418-4E47-8BF0-2F89E4818B6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7041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25439" y="4415790"/>
            <a:ext cx="6134997" cy="3502866"/>
          </a:xfrm>
        </p:spPr>
        <p:txBody>
          <a:bodyPr/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58245-B418-4E47-8BF0-2F89E4818B6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5683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15790"/>
            <a:ext cx="5486400" cy="1905666"/>
          </a:xfrm>
        </p:spPr>
        <p:txBody>
          <a:bodyPr/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58245-B418-4E47-8BF0-2F89E4818B6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9917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58245-B418-4E47-8BF0-2F89E4818B6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7951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28600" y="4415790"/>
            <a:ext cx="6303963" cy="3807094"/>
          </a:xfrm>
        </p:spPr>
        <p:txBody>
          <a:bodyPr/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58245-B418-4E47-8BF0-2F89E4818B6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3735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8538" y="696913"/>
            <a:ext cx="4860925" cy="27336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25439" y="3583400"/>
            <a:ext cx="6134997" cy="4808537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58245-B418-4E47-8BF0-2F89E4818B6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943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25438" y="4415790"/>
            <a:ext cx="6207125" cy="4035267"/>
          </a:xfrm>
        </p:spPr>
        <p:txBody>
          <a:bodyPr/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58245-B418-4E47-8BF0-2F89E4818B6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7748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E58245-B418-4E47-8BF0-2F89E4818B6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2746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8838" y="312738"/>
            <a:ext cx="5140325" cy="28908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28600" y="3431287"/>
            <a:ext cx="6400800" cy="4867656"/>
          </a:xfrm>
        </p:spPr>
        <p:txBody>
          <a:bodyPr/>
          <a:lstStyle/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58245-B418-4E47-8BF0-2F89E4818B6D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841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58245-B418-4E47-8BF0-2F89E4818B6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57948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25438" y="4415790"/>
            <a:ext cx="6207125" cy="3578923"/>
          </a:xfrm>
        </p:spPr>
        <p:txBody>
          <a:bodyPr/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58245-B418-4E47-8BF0-2F89E4818B6D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7346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25438" y="4415789"/>
            <a:ext cx="6207125" cy="3426810"/>
          </a:xfrm>
        </p:spPr>
        <p:txBody>
          <a:bodyPr/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58245-B418-4E47-8BF0-2F89E4818B6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67506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2750" y="695325"/>
            <a:ext cx="6184900" cy="34798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E58245-B418-4E47-8BF0-2F89E4818B6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142795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806450" y="696913"/>
            <a:ext cx="8242300" cy="46370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28600" y="5943600"/>
            <a:ext cx="6477000" cy="2655570"/>
          </a:xfrm>
        </p:spPr>
        <p:txBody>
          <a:bodyPr/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58245-B418-4E47-8BF0-2F89E4818B6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39372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58245-B418-4E47-8BF0-2F89E4818B6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91032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58245-B418-4E47-8BF0-2F89E4818B6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92520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58813" y="236538"/>
            <a:ext cx="5540375" cy="31162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23632" y="3507344"/>
            <a:ext cx="6410739" cy="4943713"/>
          </a:xfrm>
        </p:spPr>
        <p:txBody>
          <a:bodyPr/>
          <a:lstStyle/>
          <a:p>
            <a:endParaRPr lang="en-US" sz="1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58245-B418-4E47-8BF0-2F89E4818B6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19464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E58245-B418-4E47-8BF0-2F89E4818B6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88772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E58245-B418-4E47-8BF0-2F89E4818B6D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85589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E58245-B418-4E47-8BF0-2F89E4818B6D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68394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E58245-B418-4E47-8BF0-2F89E4818B6D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9258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E58245-B418-4E47-8BF0-2F89E4818B6D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3985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58245-B418-4E47-8BF0-2F89E4818B6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3959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E58245-B418-4E47-8BF0-2F89E4818B6D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52000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58245-B418-4E47-8BF0-2F89E4818B6D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2987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25438" y="4415790"/>
            <a:ext cx="6207125" cy="3578923"/>
          </a:xfrm>
        </p:spPr>
        <p:txBody>
          <a:bodyPr/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58245-B418-4E47-8BF0-2F89E4818B6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8995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25438" y="4415790"/>
            <a:ext cx="6207125" cy="3959209"/>
          </a:xfrm>
        </p:spPr>
        <p:txBody>
          <a:bodyPr/>
          <a:lstStyle/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58245-B418-4E47-8BF0-2F89E4818B6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6277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25438" y="4415790"/>
            <a:ext cx="6207125" cy="3274695"/>
          </a:xfrm>
        </p:spPr>
        <p:txBody>
          <a:bodyPr/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58245-B418-4E47-8BF0-2F89E4818B6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5412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25438" y="4415790"/>
            <a:ext cx="6207125" cy="2970466"/>
          </a:xfrm>
        </p:spPr>
        <p:txBody>
          <a:bodyPr/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58245-B418-4E47-8BF0-2F89E4818B6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4580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60400" y="696913"/>
            <a:ext cx="5537200" cy="31146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97467" y="4039743"/>
            <a:ext cx="6207125" cy="4259913"/>
          </a:xfrm>
        </p:spPr>
        <p:txBody>
          <a:bodyPr/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58245-B418-4E47-8BF0-2F89E4818B6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6675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25438" y="4415790"/>
            <a:ext cx="6207125" cy="2438066"/>
          </a:xfrm>
        </p:spPr>
        <p:txBody>
          <a:bodyPr/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58245-B418-4E47-8BF0-2F89E4818B6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313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12192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352800" y="2362200"/>
            <a:ext cx="54864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0534" y="3045461"/>
            <a:ext cx="5350933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420534" y="2397760"/>
            <a:ext cx="5350933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D85F91E8-5882-4544-905C-5524F82ADEAB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8C3448-270A-4F81-B62D-DF52E1022A3D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F91E8-5882-4544-905C-5524F82ADEAB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3448-270A-4F81-B62D-DF52E1022A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6832600" y="3428736"/>
            <a:ext cx="6858000" cy="2117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102616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1"/>
            <a:ext cx="8839200" cy="5029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F91E8-5882-4544-905C-5524F82ADEAB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3448-270A-4F81-B62D-DF52E1022A3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652000" y="914401"/>
            <a:ext cx="1235973" cy="5029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609600" y="2020824"/>
            <a:ext cx="10972800" cy="4075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85F91E8-5882-4544-905C-5524F82ADEAB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58C3448-270A-4F81-B62D-DF52E1022A3D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12192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12192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352800" y="3368040"/>
            <a:ext cx="54864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3372070" y="3367247"/>
            <a:ext cx="5447863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3358057" y="4084577"/>
            <a:ext cx="5475889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F91E8-5882-4544-905C-5524F82ADEAB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8C3448-270A-4F81-B62D-DF52E1022A3D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609601" y="2020824"/>
            <a:ext cx="5364480" cy="40050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6217920" y="2020824"/>
            <a:ext cx="5364480" cy="40050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D85F91E8-5882-4544-905C-5524F82ADEAB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8C3448-270A-4F81-B62D-DF52E1022A3D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609601" y="2819400"/>
            <a:ext cx="5364480" cy="3209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6217920" y="2816352"/>
            <a:ext cx="5364480" cy="3209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020824"/>
            <a:ext cx="536448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6217920" y="2020824"/>
            <a:ext cx="536448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D85F91E8-5882-4544-905C-5524F82ADEAB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D58C3448-270A-4F81-B62D-DF52E1022A3D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F91E8-5882-4544-905C-5524F82ADEAB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8C3448-270A-4F81-B62D-DF52E1022A3D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F91E8-5882-4544-905C-5524F82ADEAB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8C3448-270A-4F81-B62D-DF52E1022A3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981200" y="1914526"/>
            <a:ext cx="8229600" cy="35109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2316480" y="5513832"/>
            <a:ext cx="755904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D85F91E8-5882-4544-905C-5524F82ADEAB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8C3448-270A-4F81-B62D-DF52E1022A3D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469612" y="2026918"/>
            <a:ext cx="7252776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2316480" y="5516880"/>
            <a:ext cx="755904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352800" y="975360"/>
            <a:ext cx="5486400" cy="70104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3975100" y="273180"/>
            <a:ext cx="4241800" cy="292100"/>
          </a:xfrm>
        </p:spPr>
        <p:txBody>
          <a:bodyPr/>
          <a:lstStyle/>
          <a:p>
            <a:fld id="{D85F91E8-5882-4544-905C-5524F82ADEAB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5384800" y="6172200"/>
            <a:ext cx="1422400" cy="304800"/>
          </a:xfrm>
        </p:spPr>
        <p:txBody>
          <a:bodyPr/>
          <a:lstStyle/>
          <a:p>
            <a:fld id="{D58C3448-270A-4F81-B62D-DF52E1022A3D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930400" y="6486525"/>
            <a:ext cx="8331200" cy="2921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4"/>
            <a:ext cx="12192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019301"/>
            <a:ext cx="109728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975100" y="273180"/>
            <a:ext cx="42418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D85F91E8-5882-4544-905C-5524F82ADEAB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0400" y="6486525"/>
            <a:ext cx="83312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84800" y="6172200"/>
            <a:ext cx="14224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D58C3448-270A-4F81-B62D-DF52E1022A3D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12192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52800" y="975360"/>
            <a:ext cx="54864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14700" y="2370051"/>
            <a:ext cx="5562600" cy="1058949"/>
          </a:xfrm>
        </p:spPr>
        <p:txBody>
          <a:bodyPr>
            <a:noAutofit/>
          </a:bodyPr>
          <a:lstStyle/>
          <a:p>
            <a:r>
              <a:rPr lang="en-US" sz="3200" dirty="0"/>
              <a:t>Local government sales &amp; use taxes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68C7F56-878A-6333-16F1-3865F261FBD0}"/>
              </a:ext>
            </a:extLst>
          </p:cNvPr>
          <p:cNvSpPr txBox="1">
            <a:spLocks/>
          </p:cNvSpPr>
          <p:nvPr/>
        </p:nvSpPr>
        <p:spPr>
          <a:xfrm>
            <a:off x="0" y="4585636"/>
            <a:ext cx="12192000" cy="2263541"/>
          </a:xfrm>
          <a:prstGeom prst="rect">
            <a:avLst/>
          </a:prstGeom>
          <a:noFill/>
          <a:ln w="76200" cmpd="thinThick">
            <a:noFill/>
            <a:miter lim="800000"/>
          </a:ln>
        </p:spPr>
        <p:txBody>
          <a:bodyPr vert="horz" lIns="91440" tIns="45720" rIns="91440" bIns="0" rtlCol="0" anchor="b" anchorCtr="0">
            <a:noAutofit/>
          </a:bodyPr>
          <a:lstStyle>
            <a:lvl1pPr algn="ctr" defTabSz="914400" rtl="0" eaLnBrk="1" latinLnBrk="0" hangingPunct="1">
              <a:spcBef>
                <a:spcPts val="400"/>
              </a:spcBef>
              <a:buNone/>
              <a:defRPr sz="1800" b="1" kern="1200" cap="all" spc="0" baseline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glow rad="88900">
                    <a:schemeClr val="tx1">
                      <a:alpha val="60000"/>
                    </a:schemeClr>
                  </a:glow>
                </a:effectLst>
                <a:latin typeface="+mj-lt"/>
                <a:ea typeface="+mj-ea"/>
                <a:cs typeface="Tunga" pitchFamily="2"/>
              </a:defRPr>
            </a:lvl1pPr>
          </a:lstStyle>
          <a:p>
            <a:pPr>
              <a:spcBef>
                <a:spcPts val="0"/>
              </a:spcBef>
            </a:pPr>
            <a:r>
              <a:rPr lang="en-US" sz="4400" cap="none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</a:rPr>
              <a:t>Patti Gilliland</a:t>
            </a:r>
          </a:p>
          <a:p>
            <a:pPr>
              <a:spcBef>
                <a:spcPts val="0"/>
              </a:spcBef>
            </a:pPr>
            <a:r>
              <a:rPr lang="en-US" sz="3200" cap="none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</a:rPr>
              <a:t>District Manager</a:t>
            </a:r>
          </a:p>
          <a:p>
            <a:pPr>
              <a:spcBef>
                <a:spcPts val="0"/>
              </a:spcBef>
            </a:pPr>
            <a:r>
              <a:rPr lang="en-US" sz="3200" cap="none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</a:rPr>
              <a:t>Arkansas Department of Finance &amp; Administration</a:t>
            </a:r>
          </a:p>
          <a:p>
            <a:pPr>
              <a:spcBef>
                <a:spcPts val="0"/>
              </a:spcBef>
            </a:pPr>
            <a:r>
              <a:rPr lang="en-US" sz="3200" cap="none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</a:rPr>
              <a:t>Office of Field Audit – Northwest District</a:t>
            </a:r>
          </a:p>
        </p:txBody>
      </p:sp>
    </p:spTree>
    <p:extLst>
      <p:ext uri="{BB962C8B-B14F-4D97-AF65-F5344CB8AC3E}">
        <p14:creationId xmlns:p14="http://schemas.microsoft.com/office/powerpoint/2010/main" val="34330948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04800" y="1600200"/>
            <a:ext cx="11582400" cy="5029200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/>
              <a:t>Utilities (GR-6)</a:t>
            </a:r>
          </a:p>
          <a:p>
            <a:pPr marL="914400" indent="-342900" algn="l">
              <a:buFont typeface="Arial" panose="020B0604020202020204" pitchFamily="34" charset="0"/>
              <a:buChar char="•"/>
            </a:pPr>
            <a:r>
              <a:rPr lang="en-US" sz="3200" dirty="0"/>
              <a:t>Water</a:t>
            </a:r>
          </a:p>
          <a:p>
            <a:pPr marL="1377950" lvl="2" indent="-342900" algn="l">
              <a:buFont typeface="Arial" panose="020B0604020202020204" pitchFamily="34" charset="0"/>
              <a:buChar char="•"/>
            </a:pPr>
            <a:r>
              <a:rPr lang="en-US" sz="3200" dirty="0"/>
              <a:t>Sewer services – not subject to tax</a:t>
            </a:r>
          </a:p>
          <a:p>
            <a:pPr marL="1377950" lvl="2" indent="-342900" algn="l">
              <a:buFont typeface="Arial" panose="020B0604020202020204" pitchFamily="34" charset="0"/>
              <a:buChar char="•"/>
            </a:pPr>
            <a:r>
              <a:rPr lang="en-US" sz="3200" dirty="0"/>
              <a:t>Water used in commercial poultry operations</a:t>
            </a:r>
          </a:p>
          <a:p>
            <a:pPr marL="914400" indent="-342900" algn="l">
              <a:buFont typeface="Arial" panose="020B0604020202020204" pitchFamily="34" charset="0"/>
              <a:buChar char="•"/>
            </a:pPr>
            <a:r>
              <a:rPr lang="en-US" sz="3200" dirty="0"/>
              <a:t>Electricity</a:t>
            </a:r>
          </a:p>
          <a:p>
            <a:pPr marL="914400" indent="-342900" algn="l">
              <a:buFont typeface="Arial" panose="020B0604020202020204" pitchFamily="34" charset="0"/>
              <a:buChar char="•"/>
            </a:pPr>
            <a:r>
              <a:rPr lang="en-US" sz="3200" dirty="0"/>
              <a:t>Natural Gas</a:t>
            </a:r>
          </a:p>
          <a:p>
            <a:pPr marL="914400" indent="-342900" algn="l">
              <a:buFont typeface="Arial" panose="020B0604020202020204" pitchFamily="34" charset="0"/>
              <a:buChar char="•"/>
            </a:pPr>
            <a:r>
              <a:rPr lang="en-US" sz="3200" dirty="0"/>
              <a:t>Manufacturers Reduced Rate on Natural Gas &amp; Electricity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314700" y="457200"/>
            <a:ext cx="5562600" cy="701040"/>
          </a:xfrm>
        </p:spPr>
        <p:txBody>
          <a:bodyPr>
            <a:noAutofit/>
          </a:bodyPr>
          <a:lstStyle/>
          <a:p>
            <a:r>
              <a:rPr lang="en-US" sz="3200" dirty="0"/>
              <a:t>Taxable Services</a:t>
            </a:r>
          </a:p>
        </p:txBody>
      </p:sp>
    </p:spTree>
    <p:extLst>
      <p:ext uri="{BB962C8B-B14F-4D97-AF65-F5344CB8AC3E}">
        <p14:creationId xmlns:p14="http://schemas.microsoft.com/office/powerpoint/2010/main" val="3953113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04800" y="1676400"/>
            <a:ext cx="11430000" cy="4876800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/>
              <a:t>Taxable Services (GR-9)</a:t>
            </a:r>
          </a:p>
          <a:p>
            <a:pPr lvl="5" algn="l"/>
            <a:r>
              <a:rPr lang="en-US" sz="3600" dirty="0"/>
              <a:t>      	Initial Installation			Refinishing</a:t>
            </a:r>
          </a:p>
          <a:p>
            <a:pPr lvl="5" algn="l"/>
            <a:r>
              <a:rPr lang="en-US" sz="3600" dirty="0"/>
              <a:t>	Alteration					Replacement</a:t>
            </a:r>
          </a:p>
          <a:p>
            <a:pPr lvl="5" algn="l"/>
            <a:r>
              <a:rPr lang="en-US" sz="3600" dirty="0"/>
              <a:t>	Addition					Repair</a:t>
            </a:r>
          </a:p>
          <a:p>
            <a:pPr lvl="5" algn="l"/>
            <a:r>
              <a:rPr lang="en-US" sz="3600" dirty="0"/>
              <a:t>	Cleaning</a:t>
            </a:r>
          </a:p>
          <a:p>
            <a:pPr lvl="1" algn="l"/>
            <a:endParaRPr lang="en-US" sz="23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314700" y="381000"/>
            <a:ext cx="5562600" cy="701040"/>
          </a:xfrm>
        </p:spPr>
        <p:txBody>
          <a:bodyPr>
            <a:noAutofit/>
          </a:bodyPr>
          <a:lstStyle/>
          <a:p>
            <a:r>
              <a:rPr lang="en-US" sz="3200" dirty="0"/>
              <a:t>Taxable Services</a:t>
            </a:r>
          </a:p>
        </p:txBody>
      </p:sp>
    </p:spTree>
    <p:extLst>
      <p:ext uri="{BB962C8B-B14F-4D97-AF65-F5344CB8AC3E}">
        <p14:creationId xmlns:p14="http://schemas.microsoft.com/office/powerpoint/2010/main" val="1093929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24300" y="457200"/>
            <a:ext cx="4343400" cy="701040"/>
          </a:xfrm>
        </p:spPr>
        <p:txBody>
          <a:bodyPr>
            <a:noAutofit/>
          </a:bodyPr>
          <a:lstStyle/>
          <a:p>
            <a:r>
              <a:rPr lang="en-US" sz="3200" dirty="0"/>
              <a:t>Taxable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52400" y="1447800"/>
            <a:ext cx="11887199" cy="5334000"/>
          </a:xfrm>
        </p:spPr>
        <p:txBody>
          <a:bodyPr>
            <a:normAutofit/>
          </a:bodyPr>
          <a:lstStyle/>
          <a:p>
            <a:pPr algn="l"/>
            <a:r>
              <a:rPr lang="en-US" sz="2800" dirty="0"/>
              <a:t>Motor Vehicles		Electrical Devices		Clocks</a:t>
            </a:r>
          </a:p>
          <a:p>
            <a:pPr algn="l"/>
            <a:r>
              <a:rPr lang="en-US" sz="2800" dirty="0"/>
              <a:t>Aircraft			Furniture			Engineering Instruments</a:t>
            </a:r>
          </a:p>
          <a:p>
            <a:pPr algn="l"/>
            <a:r>
              <a:rPr lang="en-US" sz="2800" dirty="0"/>
              <a:t>Farm Machinery		Rugs, including Carpets	Medical Instruments</a:t>
            </a:r>
          </a:p>
          <a:p>
            <a:pPr algn="l"/>
            <a:r>
              <a:rPr lang="en-US" sz="2800" dirty="0"/>
              <a:t>Farm Implements		Flooring			Surgical Instruments</a:t>
            </a:r>
          </a:p>
          <a:p>
            <a:pPr algn="l"/>
            <a:r>
              <a:rPr lang="en-US" sz="2800" dirty="0"/>
              <a:t>Motors of All Kinds	Upholstery			Machinery of All Kinds</a:t>
            </a:r>
          </a:p>
          <a:p>
            <a:pPr algn="l"/>
            <a:r>
              <a:rPr lang="en-US" sz="2800" dirty="0"/>
              <a:t>Tires				Household Appliances	Bicycles</a:t>
            </a:r>
          </a:p>
          <a:p>
            <a:pPr algn="l"/>
            <a:r>
              <a:rPr lang="en-US" sz="2800" dirty="0"/>
              <a:t>Batteries			Television &amp; Radio		Office Machines</a:t>
            </a:r>
          </a:p>
          <a:p>
            <a:pPr algn="l"/>
            <a:r>
              <a:rPr lang="en-US" sz="2800" dirty="0"/>
              <a:t>Boats				Jewelry			Office Equipment</a:t>
            </a:r>
          </a:p>
          <a:p>
            <a:pPr algn="l"/>
            <a:r>
              <a:rPr lang="en-US" sz="2800" dirty="0"/>
              <a:t>Electrical Appliances	Watches			Shoes</a:t>
            </a:r>
          </a:p>
          <a:p>
            <a:pPr algn="l"/>
            <a:r>
              <a:rPr lang="en-US" sz="2800" dirty="0"/>
              <a:t>Tin &amp; Sheet Metal		Mechanical Tools		Shop Equipment</a:t>
            </a:r>
          </a:p>
        </p:txBody>
      </p:sp>
    </p:spTree>
    <p:extLst>
      <p:ext uri="{BB962C8B-B14F-4D97-AF65-F5344CB8AC3E}">
        <p14:creationId xmlns:p14="http://schemas.microsoft.com/office/powerpoint/2010/main" val="16076244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0" y="1524000"/>
            <a:ext cx="12115800" cy="5257800"/>
          </a:xfrm>
        </p:spPr>
        <p:txBody>
          <a:bodyPr>
            <a:normAutofit/>
          </a:bodyPr>
          <a:lstStyle/>
          <a:p>
            <a:pPr marL="342900" indent="-342900" algn="l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If the contract, agreement, or warranty covers taxable services, then the contract, agreement, or warranty is subject to tax.</a:t>
            </a:r>
          </a:p>
          <a:p>
            <a:pPr marL="342900" indent="-342900" algn="l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If tax is paid on the contract, agreement, or warranty, subsequent parts and service under the contract, agreement, or warranty are not subject to tax.</a:t>
            </a:r>
          </a:p>
          <a:p>
            <a:pPr marL="342900" indent="-342900" algn="l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Deductibles are subject to tax as they are over and above the amount upon which tax was paid</a:t>
            </a:r>
          </a:p>
          <a:p>
            <a:pPr lvl="1" algn="l"/>
            <a:endParaRPr lang="en-US" sz="23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90600" y="152400"/>
            <a:ext cx="10363200" cy="1066800"/>
          </a:xfrm>
        </p:spPr>
        <p:txBody>
          <a:bodyPr>
            <a:noAutofit/>
          </a:bodyPr>
          <a:lstStyle/>
          <a:p>
            <a:r>
              <a:rPr lang="en-US" sz="3200" dirty="0"/>
              <a:t>Service contracts, maintenance agreements &amp; extended warranties</a:t>
            </a:r>
          </a:p>
        </p:txBody>
      </p:sp>
    </p:spTree>
    <p:extLst>
      <p:ext uri="{BB962C8B-B14F-4D97-AF65-F5344CB8AC3E}">
        <p14:creationId xmlns:p14="http://schemas.microsoft.com/office/powerpoint/2010/main" val="3451120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152400" y="1447800"/>
            <a:ext cx="11887200" cy="5334000"/>
          </a:xfrm>
        </p:spPr>
        <p:txBody>
          <a:bodyPr>
            <a:normAutofit lnSpcReduction="10000"/>
          </a:bodyPr>
          <a:lstStyle/>
          <a:p>
            <a:pPr marL="342900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/>
              <a:t>Parking a motor vehicle or allowing a vehicle to be parked (GR-9(B))</a:t>
            </a:r>
          </a:p>
          <a:p>
            <a:pPr marL="342900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/>
              <a:t>Television, radio, and video (GR-9.1)</a:t>
            </a:r>
          </a:p>
          <a:p>
            <a:pPr marL="342900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/>
              <a:t>Lawn care and landscaping (GR-9.2)</a:t>
            </a:r>
          </a:p>
          <a:p>
            <a:pPr marL="342900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/>
              <a:t>Cleaning (GR-9.4)</a:t>
            </a:r>
          </a:p>
          <a:p>
            <a:pPr marL="342900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/>
              <a:t>Wrecker and towing (GR-9.5)</a:t>
            </a:r>
          </a:p>
          <a:p>
            <a:pPr marL="342900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/>
              <a:t>Collection and disposal of solid waste (GR-9.6)</a:t>
            </a:r>
          </a:p>
          <a:p>
            <a:pPr marL="342900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/>
              <a:t>Cleaning parking lots and gutters (GR-9.7)</a:t>
            </a:r>
          </a:p>
          <a:p>
            <a:pPr marL="342900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/>
              <a:t>Dry cleaning and laundry (GR-9.8)</a:t>
            </a:r>
          </a:p>
          <a:p>
            <a:pPr marL="342900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/>
              <a:t>Body piercing, tattooing, electrolysis (GR-9.10)</a:t>
            </a:r>
          </a:p>
          <a:p>
            <a:pPr lvl="1" algn="l"/>
            <a:endParaRPr lang="en-US" sz="2300" dirty="0"/>
          </a:p>
          <a:p>
            <a:pPr lvl="1" algn="l"/>
            <a:endParaRPr lang="en-US" sz="23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314700" y="457200"/>
            <a:ext cx="5562600" cy="701040"/>
          </a:xfrm>
        </p:spPr>
        <p:txBody>
          <a:bodyPr>
            <a:noAutofit/>
          </a:bodyPr>
          <a:lstStyle/>
          <a:p>
            <a:r>
              <a:rPr lang="en-US" sz="3200" dirty="0"/>
              <a:t>Taxable Services</a:t>
            </a:r>
          </a:p>
        </p:txBody>
      </p:sp>
    </p:spTree>
    <p:extLst>
      <p:ext uri="{BB962C8B-B14F-4D97-AF65-F5344CB8AC3E}">
        <p14:creationId xmlns:p14="http://schemas.microsoft.com/office/powerpoint/2010/main" val="355007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152400" y="1447800"/>
            <a:ext cx="11811000" cy="5257800"/>
          </a:xfrm>
        </p:spPr>
        <p:txBody>
          <a:bodyPr>
            <a:normAutofit/>
          </a:bodyPr>
          <a:lstStyle/>
          <a:p>
            <a:pPr marL="342900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Pest control (GR-9.11)</a:t>
            </a:r>
          </a:p>
          <a:p>
            <a:pPr marL="342900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Security and alarm monitoring (GR-9.12)</a:t>
            </a:r>
          </a:p>
          <a:p>
            <a:pPr marL="342900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Boat storage and docking (GR-9.13)</a:t>
            </a:r>
          </a:p>
          <a:p>
            <a:pPr marL="342900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Camping or trailer spaces (GR-9.14)</a:t>
            </a:r>
          </a:p>
          <a:p>
            <a:pPr marL="342900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Locksmith (GR-9.15)</a:t>
            </a:r>
          </a:p>
          <a:p>
            <a:pPr marL="342900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Pet grooming and kennel (GR-9.16)</a:t>
            </a:r>
          </a:p>
          <a:p>
            <a:pPr marL="342900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Initial installation (GR-9.17)</a:t>
            </a:r>
          </a:p>
          <a:p>
            <a:pPr marL="342900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Printing and Photography (GR-10)</a:t>
            </a:r>
          </a:p>
          <a:p>
            <a:pPr algn="l"/>
            <a:endParaRPr lang="en-US" sz="2300" dirty="0"/>
          </a:p>
          <a:p>
            <a:pPr lvl="1" algn="l"/>
            <a:endParaRPr lang="en-US" sz="23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314700" y="381000"/>
            <a:ext cx="5562600" cy="701040"/>
          </a:xfrm>
        </p:spPr>
        <p:txBody>
          <a:bodyPr>
            <a:noAutofit/>
          </a:bodyPr>
          <a:lstStyle/>
          <a:p>
            <a:r>
              <a:rPr lang="en-US" sz="3200" dirty="0"/>
              <a:t>Taxable Services</a:t>
            </a:r>
          </a:p>
        </p:txBody>
      </p:sp>
    </p:spTree>
    <p:extLst>
      <p:ext uri="{BB962C8B-B14F-4D97-AF65-F5344CB8AC3E}">
        <p14:creationId xmlns:p14="http://schemas.microsoft.com/office/powerpoint/2010/main" val="3088461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621E16D-056D-C6D5-4AB1-411B29D6DF1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0" y="1371600"/>
            <a:ext cx="12039600" cy="5257800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/>
              <a:t>Solid waste does include yard waste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/>
              <a:t>Solid Waste is not:</a:t>
            </a:r>
          </a:p>
          <a:p>
            <a:pPr marL="914400" lvl="1" indent="-342900" algn="l">
              <a:buFont typeface="Arial" panose="020B0604020202020204" pitchFamily="34" charset="0"/>
              <a:buChar char="•"/>
            </a:pPr>
            <a:r>
              <a:rPr lang="en-US" sz="3000" dirty="0"/>
              <a:t>Sewage</a:t>
            </a:r>
          </a:p>
          <a:p>
            <a:pPr marL="914400" lvl="1" indent="-342900" algn="l">
              <a:buFont typeface="Arial" panose="020B0604020202020204" pitchFamily="34" charset="0"/>
              <a:buChar char="•"/>
            </a:pPr>
            <a:r>
              <a:rPr lang="en-US" sz="3000" dirty="0"/>
              <a:t>Radioactive waste</a:t>
            </a:r>
          </a:p>
          <a:p>
            <a:pPr marL="914400" lvl="1" indent="-342900" algn="l">
              <a:buFont typeface="Arial" panose="020B0604020202020204" pitchFamily="34" charset="0"/>
              <a:buChar char="•"/>
            </a:pPr>
            <a:r>
              <a:rPr lang="en-US" sz="3000" dirty="0"/>
              <a:t>Recyclable materials removed from the waste stream</a:t>
            </a:r>
          </a:p>
          <a:p>
            <a:pPr marL="914400" lvl="1" indent="-342900" algn="l">
              <a:buFont typeface="Arial" panose="020B0604020202020204" pitchFamily="34" charset="0"/>
              <a:buChar char="•"/>
            </a:pPr>
            <a:r>
              <a:rPr lang="en-US" sz="3000" dirty="0"/>
              <a:t>Waste tires</a:t>
            </a:r>
          </a:p>
          <a:p>
            <a:pPr marL="914400" lvl="1" indent="-342900" algn="l">
              <a:buFont typeface="Arial" panose="020B0604020202020204" pitchFamily="34" charset="0"/>
              <a:buChar char="•"/>
            </a:pPr>
            <a:r>
              <a:rPr lang="en-US" sz="3000" dirty="0"/>
              <a:t>Hazardous materials</a:t>
            </a:r>
          </a:p>
          <a:p>
            <a:pPr marL="342900" lvl="1" indent="-342900" algn="l">
              <a:buFont typeface="Arial" panose="020B0604020202020204" pitchFamily="34" charset="0"/>
              <a:buChar char="•"/>
            </a:pPr>
            <a:r>
              <a:rPr lang="en-US" sz="3000" dirty="0"/>
              <a:t>Landfill tipping fees may be exempt as sales for resale</a:t>
            </a: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en-US" sz="3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150AAF8-793D-C955-DBA9-16131ADD4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800" y="228600"/>
            <a:ext cx="9296400" cy="838200"/>
          </a:xfrm>
        </p:spPr>
        <p:txBody>
          <a:bodyPr>
            <a:noAutofit/>
          </a:bodyPr>
          <a:lstStyle/>
          <a:p>
            <a:r>
              <a:rPr lang="en-US" sz="3200" dirty="0"/>
              <a:t>Collection &amp; disposal of Solid Waste (GR-9.6)</a:t>
            </a:r>
          </a:p>
        </p:txBody>
      </p:sp>
    </p:spTree>
    <p:extLst>
      <p:ext uri="{BB962C8B-B14F-4D97-AF65-F5344CB8AC3E}">
        <p14:creationId xmlns:p14="http://schemas.microsoft.com/office/powerpoint/2010/main" val="4057732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04800" y="1600200"/>
            <a:ext cx="11430000" cy="5105400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/>
              <a:t>Contractors are deemed to be the users of all property used in completion of a contract and should pay tax on their materials used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/>
              <a:t>Some contractors act as a contractor and a retailer</a:t>
            </a:r>
          </a:p>
          <a:p>
            <a:pPr algn="l"/>
            <a:r>
              <a:rPr lang="en-US" sz="3200" dirty="0"/>
              <a:t>     	HVAC</a:t>
            </a:r>
          </a:p>
          <a:p>
            <a:pPr algn="l"/>
            <a:r>
              <a:rPr lang="en-US" sz="3200" dirty="0"/>
              <a:t>	Electrician</a:t>
            </a:r>
          </a:p>
          <a:p>
            <a:pPr algn="l"/>
            <a:r>
              <a:rPr lang="en-US" sz="3200" dirty="0"/>
              <a:t>	Plumber</a:t>
            </a:r>
          </a:p>
          <a:p>
            <a:pPr algn="l"/>
            <a:endParaRPr lang="en-US" sz="2300" dirty="0"/>
          </a:p>
          <a:p>
            <a:pPr lvl="1" algn="l"/>
            <a:endParaRPr lang="en-US" sz="23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314700" y="381000"/>
            <a:ext cx="5562600" cy="701040"/>
          </a:xfrm>
        </p:spPr>
        <p:txBody>
          <a:bodyPr>
            <a:noAutofit/>
          </a:bodyPr>
          <a:lstStyle/>
          <a:p>
            <a:r>
              <a:rPr lang="en-US" sz="3200" dirty="0"/>
              <a:t>Contractors (GR-21)</a:t>
            </a:r>
          </a:p>
        </p:txBody>
      </p:sp>
    </p:spTree>
    <p:extLst>
      <p:ext uri="{BB962C8B-B14F-4D97-AF65-F5344CB8AC3E}">
        <p14:creationId xmlns:p14="http://schemas.microsoft.com/office/powerpoint/2010/main" val="4273571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779521" y="1443990"/>
            <a:ext cx="3726179" cy="5334000"/>
          </a:xfrm>
        </p:spPr>
        <p:txBody>
          <a:bodyPr>
            <a:noAutofit/>
          </a:bodyPr>
          <a:lstStyle/>
          <a:p>
            <a:pPr algn="l"/>
            <a:r>
              <a:rPr lang="en-US" sz="2800" dirty="0"/>
              <a:t>Electrical Devices</a:t>
            </a:r>
          </a:p>
          <a:p>
            <a:pPr algn="l"/>
            <a:r>
              <a:rPr lang="en-US" sz="2800" dirty="0"/>
              <a:t>Furniture</a:t>
            </a:r>
          </a:p>
          <a:p>
            <a:pPr algn="l"/>
            <a:r>
              <a:rPr lang="en-US" sz="2800" dirty="0"/>
              <a:t>Rugs, including Carpets</a:t>
            </a:r>
          </a:p>
          <a:p>
            <a:pPr algn="l"/>
            <a:r>
              <a:rPr lang="en-US" sz="2800" dirty="0"/>
              <a:t>Flooring</a:t>
            </a:r>
          </a:p>
          <a:p>
            <a:pPr algn="l"/>
            <a:r>
              <a:rPr lang="en-US" sz="2800" dirty="0"/>
              <a:t>Upholstery	</a:t>
            </a:r>
          </a:p>
          <a:p>
            <a:pPr algn="l"/>
            <a:r>
              <a:rPr lang="en-US" sz="2800" dirty="0"/>
              <a:t>Household Appliances</a:t>
            </a:r>
          </a:p>
          <a:p>
            <a:pPr algn="l"/>
            <a:r>
              <a:rPr lang="en-US" sz="2800" dirty="0"/>
              <a:t>Television &amp; Radio</a:t>
            </a:r>
          </a:p>
          <a:p>
            <a:pPr algn="l"/>
            <a:r>
              <a:rPr lang="en-US" sz="2800" dirty="0"/>
              <a:t>Jewelry	</a:t>
            </a:r>
          </a:p>
          <a:p>
            <a:pPr algn="l"/>
            <a:r>
              <a:rPr lang="en-US" sz="2800" dirty="0"/>
              <a:t>Watches</a:t>
            </a:r>
          </a:p>
          <a:p>
            <a:pPr algn="l"/>
            <a:r>
              <a:rPr lang="en-US" sz="2800" dirty="0"/>
              <a:t>Mechanical Tools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quarter" idx="13"/>
          </p:nvPr>
        </p:nvSpPr>
        <p:spPr>
          <a:xfrm>
            <a:off x="152401" y="1447800"/>
            <a:ext cx="3200400" cy="5181600"/>
          </a:xfrm>
        </p:spPr>
        <p:txBody>
          <a:bodyPr>
            <a:normAutofit/>
          </a:bodyPr>
          <a:lstStyle/>
          <a:p>
            <a:pPr algn="l"/>
            <a:r>
              <a:rPr lang="en-US" sz="2800" dirty="0"/>
              <a:t>Motor Vehicles</a:t>
            </a:r>
          </a:p>
          <a:p>
            <a:pPr algn="l"/>
            <a:r>
              <a:rPr lang="en-US" sz="2800" dirty="0"/>
              <a:t>Aircraft</a:t>
            </a:r>
          </a:p>
          <a:p>
            <a:pPr algn="l"/>
            <a:r>
              <a:rPr lang="en-US" sz="2800" dirty="0"/>
              <a:t>Farm Machinery	</a:t>
            </a:r>
          </a:p>
          <a:p>
            <a:pPr algn="l"/>
            <a:r>
              <a:rPr lang="en-US" sz="2800" dirty="0"/>
              <a:t>Farm Implements	</a:t>
            </a:r>
          </a:p>
          <a:p>
            <a:pPr algn="l"/>
            <a:r>
              <a:rPr lang="en-US" sz="2800" dirty="0"/>
              <a:t>Motors of All Kinds</a:t>
            </a:r>
          </a:p>
          <a:p>
            <a:pPr algn="l"/>
            <a:r>
              <a:rPr lang="en-US" sz="2800" dirty="0"/>
              <a:t>Tires</a:t>
            </a:r>
          </a:p>
          <a:p>
            <a:pPr algn="l"/>
            <a:r>
              <a:rPr lang="en-US" sz="2800" dirty="0"/>
              <a:t>Batteries		</a:t>
            </a:r>
          </a:p>
          <a:p>
            <a:pPr algn="l"/>
            <a:r>
              <a:rPr lang="en-US" sz="2800" dirty="0"/>
              <a:t>Boats			</a:t>
            </a:r>
          </a:p>
          <a:p>
            <a:pPr algn="l"/>
            <a:r>
              <a:rPr lang="en-US" sz="2800" dirty="0"/>
              <a:t>Electrical Appliances</a:t>
            </a:r>
          </a:p>
          <a:p>
            <a:pPr algn="l"/>
            <a:r>
              <a:rPr lang="en-US" sz="2800" dirty="0"/>
              <a:t>Tin &amp; Sheet Metal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3"/>
          </p:nvPr>
        </p:nvSpPr>
        <p:spPr>
          <a:xfrm>
            <a:off x="7924800" y="1443990"/>
            <a:ext cx="4038600" cy="5196840"/>
          </a:xfrm>
        </p:spPr>
        <p:txBody>
          <a:bodyPr>
            <a:normAutofit/>
          </a:bodyPr>
          <a:lstStyle/>
          <a:p>
            <a:pPr algn="l"/>
            <a:r>
              <a:rPr lang="en-US" sz="2800" dirty="0"/>
              <a:t>Clocks</a:t>
            </a:r>
          </a:p>
          <a:p>
            <a:pPr algn="l"/>
            <a:r>
              <a:rPr lang="en-US" sz="2800" dirty="0"/>
              <a:t>Engineering Instruments</a:t>
            </a:r>
          </a:p>
          <a:p>
            <a:pPr algn="l"/>
            <a:r>
              <a:rPr lang="en-US" sz="2800" dirty="0"/>
              <a:t>Medical Instruments</a:t>
            </a:r>
          </a:p>
          <a:p>
            <a:pPr algn="l"/>
            <a:r>
              <a:rPr lang="en-US" sz="2800" dirty="0"/>
              <a:t>Surgical Instruments</a:t>
            </a:r>
          </a:p>
          <a:p>
            <a:pPr algn="l"/>
            <a:r>
              <a:rPr lang="en-US" sz="2800" dirty="0"/>
              <a:t>Machinery of All Kinds</a:t>
            </a:r>
          </a:p>
          <a:p>
            <a:pPr algn="l"/>
            <a:r>
              <a:rPr lang="en-US" sz="2800" dirty="0"/>
              <a:t>Bicycles</a:t>
            </a:r>
          </a:p>
          <a:p>
            <a:pPr algn="l"/>
            <a:r>
              <a:rPr lang="en-US" sz="2800" dirty="0"/>
              <a:t>Office Machines</a:t>
            </a:r>
          </a:p>
          <a:p>
            <a:pPr algn="l"/>
            <a:r>
              <a:rPr lang="en-US" sz="2800" dirty="0"/>
              <a:t>Office Equipment</a:t>
            </a:r>
          </a:p>
          <a:p>
            <a:pPr algn="l"/>
            <a:r>
              <a:rPr lang="en-US" sz="2800" dirty="0"/>
              <a:t>Shoes</a:t>
            </a:r>
          </a:p>
          <a:p>
            <a:pPr algn="l"/>
            <a:r>
              <a:rPr lang="en-US" sz="2800" dirty="0"/>
              <a:t>Shop Equipment</a:t>
            </a:r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1409700" y="381000"/>
            <a:ext cx="9372600" cy="701040"/>
          </a:xfrm>
        </p:spPr>
        <p:txBody>
          <a:bodyPr>
            <a:noAutofit/>
          </a:bodyPr>
          <a:lstStyle/>
          <a:p>
            <a:r>
              <a:rPr lang="en-US" sz="3200" dirty="0"/>
              <a:t>SERVICE OF INITIAL INSTALLATION (GR-9.17)</a:t>
            </a:r>
          </a:p>
        </p:txBody>
      </p:sp>
    </p:spTree>
    <p:extLst>
      <p:ext uri="{BB962C8B-B14F-4D97-AF65-F5344CB8AC3E}">
        <p14:creationId xmlns:p14="http://schemas.microsoft.com/office/powerpoint/2010/main" val="381235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uiExpand="1" build="p"/>
      <p:bldP spid="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04800" y="1600200"/>
            <a:ext cx="11430000" cy="5105400"/>
          </a:xfrm>
        </p:spPr>
        <p:txBody>
          <a:bodyPr>
            <a:normAutofit/>
          </a:bodyPr>
          <a:lstStyle/>
          <a:p>
            <a:pPr algn="l"/>
            <a:endParaRPr lang="en-US" sz="2300" dirty="0"/>
          </a:p>
          <a:p>
            <a:pPr lvl="1" algn="l"/>
            <a:endParaRPr lang="en-US" sz="23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09700" y="381000"/>
            <a:ext cx="9372600" cy="701040"/>
          </a:xfrm>
        </p:spPr>
        <p:txBody>
          <a:bodyPr>
            <a:noAutofit/>
          </a:bodyPr>
          <a:lstStyle/>
          <a:p>
            <a:r>
              <a:rPr lang="en-US" sz="3200" dirty="0"/>
              <a:t>SERVICE OF INITIAL INSTALLATION (GR-9.17)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1600200"/>
            <a:ext cx="11506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3600" dirty="0"/>
              <a:t>Initial installation is taxable except when it is provided in connection with the construction or substantial modification of a building or other improvement or structure affixed to real estate.</a:t>
            </a:r>
          </a:p>
          <a:p>
            <a: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3600" dirty="0"/>
              <a:t>Initial installation does not include delivery of an electrical appliance even if the delivery person plugs in the appliance for the owner</a:t>
            </a:r>
          </a:p>
        </p:txBody>
      </p:sp>
    </p:spTree>
    <p:extLst>
      <p:ext uri="{BB962C8B-B14F-4D97-AF65-F5344CB8AC3E}">
        <p14:creationId xmlns:p14="http://schemas.microsoft.com/office/powerpoint/2010/main" val="2954408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76200" y="1676400"/>
            <a:ext cx="11963400" cy="4953000"/>
          </a:xfrm>
        </p:spPr>
        <p:txBody>
          <a:bodyPr>
            <a:normAutofit/>
          </a:bodyPr>
          <a:lstStyle/>
          <a:p>
            <a:pPr marL="457200" indent="-457200" algn="l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600" dirty="0"/>
              <a:t>Gross Receipts (Sales) Tax</a:t>
            </a:r>
          </a:p>
          <a:p>
            <a:pPr marL="457200" indent="-457200" algn="l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600" dirty="0"/>
              <a:t>Consumer Use Tax is a companion to the Sales Tax</a:t>
            </a:r>
          </a:p>
          <a:p>
            <a:pPr marL="457200" indent="-457200" algn="l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600" dirty="0"/>
              <a:t>Use Tax rules clarify only those portions of the law where Use Tax differs from Gross Receipts Tax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71700" y="533400"/>
            <a:ext cx="7848600" cy="701040"/>
          </a:xfrm>
        </p:spPr>
        <p:txBody>
          <a:bodyPr>
            <a:noAutofit/>
          </a:bodyPr>
          <a:lstStyle/>
          <a:p>
            <a:r>
              <a:rPr lang="en-US" sz="3200" dirty="0"/>
              <a:t>Gross Receipts (Sales) vs use Tax</a:t>
            </a:r>
          </a:p>
        </p:txBody>
      </p:sp>
    </p:spTree>
    <p:extLst>
      <p:ext uri="{BB962C8B-B14F-4D97-AF65-F5344CB8AC3E}">
        <p14:creationId xmlns:p14="http://schemas.microsoft.com/office/powerpoint/2010/main" val="1254389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04800" y="1600200"/>
            <a:ext cx="11430000" cy="5105400"/>
          </a:xfrm>
        </p:spPr>
        <p:txBody>
          <a:bodyPr>
            <a:normAutofit/>
          </a:bodyPr>
          <a:lstStyle/>
          <a:p>
            <a:pPr algn="l"/>
            <a:endParaRPr lang="en-US" sz="2300" dirty="0"/>
          </a:p>
          <a:p>
            <a:pPr lvl="1" algn="l"/>
            <a:endParaRPr lang="en-US" sz="23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09700" y="381000"/>
            <a:ext cx="9372600" cy="701040"/>
          </a:xfrm>
        </p:spPr>
        <p:txBody>
          <a:bodyPr>
            <a:noAutofit/>
          </a:bodyPr>
          <a:lstStyle/>
          <a:p>
            <a:r>
              <a:rPr lang="en-US" sz="2700" dirty="0"/>
              <a:t>SPECIFIED DIGITAL PRODUCTS AND DIGITAL CODES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1600200"/>
            <a:ext cx="1150620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AD010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aramond"/>
                <a:ea typeface="+mn-ea"/>
                <a:cs typeface="+mn-cs"/>
              </a:rPr>
              <a:t>Act 141 of 2017 added these as taxable items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AD010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aramond"/>
                <a:ea typeface="+mn-ea"/>
                <a:cs typeface="+mn-cs"/>
              </a:rPr>
              <a:t>Specified Digital Products</a:t>
            </a:r>
          </a:p>
          <a:p>
            <a:pPr marL="914400" marR="0" lvl="1" indent="-4572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AD010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aramond"/>
                <a:ea typeface="+mn-ea"/>
                <a:cs typeface="+mn-cs"/>
              </a:rPr>
              <a:t>Digital audio works – ringtones, subscription music services like Apple Music, Spotify, Pandora, etc., and </a:t>
            </a:r>
          </a:p>
          <a:p>
            <a:pPr marL="914400" marR="0" lvl="1" indent="-4572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AD010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aramond"/>
                <a:ea typeface="+mn-ea"/>
                <a:cs typeface="+mn-cs"/>
              </a:rPr>
              <a:t>Digital audio-visual works – subscription video services like Hulu,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aramond"/>
                <a:ea typeface="+mn-ea"/>
                <a:cs typeface="+mn-cs"/>
              </a:rPr>
              <a:t>Youtube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aramond"/>
                <a:ea typeface="+mn-ea"/>
                <a:cs typeface="+mn-cs"/>
              </a:rPr>
              <a:t> Red, etc.</a:t>
            </a:r>
          </a:p>
          <a:p>
            <a:pPr marL="914400" marR="0" lvl="1" indent="-4572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AD010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aramond"/>
                <a:ea typeface="+mn-ea"/>
                <a:cs typeface="+mn-cs"/>
              </a:rPr>
              <a:t>Digital books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AD010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aramond"/>
                <a:ea typeface="+mn-ea"/>
                <a:cs typeface="+mn-cs"/>
              </a:rPr>
              <a:t>Digital Code  - a code that provides a purchaser with a right to obtain one or more specified digital products</a:t>
            </a:r>
          </a:p>
        </p:txBody>
      </p:sp>
    </p:spTree>
    <p:extLst>
      <p:ext uri="{BB962C8B-B14F-4D97-AF65-F5344CB8AC3E}">
        <p14:creationId xmlns:p14="http://schemas.microsoft.com/office/powerpoint/2010/main" val="892227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228600" y="1447800"/>
            <a:ext cx="11963400" cy="5410200"/>
          </a:xfrm>
        </p:spPr>
        <p:txBody>
          <a:bodyPr>
            <a:normAutofit/>
          </a:bodyPr>
          <a:lstStyle/>
          <a:p>
            <a:pPr marL="342900" indent="-342900" algn="l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Motor vehicles sold to municipalities within Arkansas are exempt</a:t>
            </a:r>
          </a:p>
          <a:p>
            <a:pPr marL="914400" lvl="1" indent="-342900" algn="l">
              <a:spcBef>
                <a:spcPts val="6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Whether the vehicles are licensed for highway use or not</a:t>
            </a:r>
          </a:p>
          <a:p>
            <a:pPr marL="346075" indent="-346075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Licensed for highway use</a:t>
            </a:r>
          </a:p>
          <a:p>
            <a:pPr marL="914400" lvl="1" indent="-346075" algn="l">
              <a:spcBef>
                <a:spcPts val="6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Passenger cars/trucks, semi-trucks, buses, motorcycles, etc.</a:t>
            </a:r>
          </a:p>
          <a:p>
            <a:pPr marL="346075" lvl="1" indent="-346075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Not Licensed for highway use</a:t>
            </a:r>
          </a:p>
          <a:p>
            <a:pPr marL="914400" lvl="2" indent="-346075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Farm tractors, road construction equipment, maintenance equipment, combines, motorized bicycles, golf carts, riding lawn mowers, ATVs, etc.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11277600" cy="914400"/>
          </a:xfrm>
        </p:spPr>
        <p:txBody>
          <a:bodyPr>
            <a:noAutofit/>
          </a:bodyPr>
          <a:lstStyle/>
          <a:p>
            <a:r>
              <a:rPr lang="en-US" sz="3000" dirty="0"/>
              <a:t>Exempt Motor vehicles purchased by specific organizations (GR-34)</a:t>
            </a:r>
          </a:p>
        </p:txBody>
      </p:sp>
    </p:spTree>
    <p:extLst>
      <p:ext uri="{BB962C8B-B14F-4D97-AF65-F5344CB8AC3E}">
        <p14:creationId xmlns:p14="http://schemas.microsoft.com/office/powerpoint/2010/main" val="2175641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12268200" cy="525780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Municipalities may be eligible for the exemption on the following items:</a:t>
            </a:r>
          </a:p>
          <a:p>
            <a:pPr marL="857250" indent="-457200" algn="l">
              <a:buFont typeface="Arial" panose="020B0604020202020204" pitchFamily="34" charset="0"/>
              <a:buChar char="•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Machinery and equipment used to prevent or reduce air or water pollution if they are required by Arkansas or Federal law.  Written certification from ADEQ or EPA is required.</a:t>
            </a:r>
          </a:p>
          <a:p>
            <a:pPr marL="857250" indent="-457200" algn="l">
              <a:buFont typeface="Arial" panose="020B0604020202020204" pitchFamily="34" charset="0"/>
              <a:buChar char="•"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Chemicals consumed or used to prevent or reduce air or water pollution or contamination</a:t>
            </a:r>
          </a:p>
          <a:p>
            <a:pPr marL="914400" indent="-463550" algn="l">
              <a:buFont typeface="Arial" panose="020B0604020202020204" pitchFamily="34" charset="0"/>
              <a:buChar char="•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Must act directly on air or water to remove or alter an impurity in the air or water</a:t>
            </a:r>
          </a:p>
          <a:p>
            <a:pPr marL="914400" indent="-463550" algn="l">
              <a:buFont typeface="Arial" panose="020B0604020202020204" pitchFamily="34" charset="0"/>
              <a:buChar char="•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Chemicals used to test air or water are also exempt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19200" y="152400"/>
            <a:ext cx="9753600" cy="990600"/>
          </a:xfrm>
        </p:spPr>
        <p:txBody>
          <a:bodyPr>
            <a:noAutofit/>
          </a:bodyPr>
          <a:lstStyle/>
          <a:p>
            <a:r>
              <a:rPr lang="en-US" sz="3200" dirty="0"/>
              <a:t>Exemption for pollution control machinery (gr-66)</a:t>
            </a:r>
          </a:p>
        </p:txBody>
      </p:sp>
    </p:spTree>
    <p:extLst>
      <p:ext uri="{BB962C8B-B14F-4D97-AF65-F5344CB8AC3E}">
        <p14:creationId xmlns:p14="http://schemas.microsoft.com/office/powerpoint/2010/main" val="3767543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12268200" cy="5486400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Wastewater Treatment Plants</a:t>
            </a:r>
          </a:p>
          <a:p>
            <a:pPr marL="857250" indent="-457200" algn="l">
              <a:buFont typeface="Arial" panose="020B0604020202020204" pitchFamily="34" charset="0"/>
              <a:buChar char="•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Machinery and equipment used in a city or county wastewater treatment plant are exempt if the machinery and equipment is used to remove contaminants from wastewater</a:t>
            </a:r>
          </a:p>
          <a:p>
            <a:pPr marL="857250" indent="-457200" algn="l">
              <a:buFont typeface="Arial" panose="020B0604020202020204" pitchFamily="34" charset="0"/>
              <a:buChar char="•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The treatment process begins when solids are first removed from the wastewater and ends when all solids and other contaminants are removed from wastewater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857250" indent="-457200" algn="l">
              <a:buFont typeface="Arial" panose="020B0604020202020204" pitchFamily="34" charset="0"/>
              <a:buChar char="•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The water treatment process does not include:</a:t>
            </a:r>
          </a:p>
          <a:p>
            <a:pPr marL="1376363" indent="-457200" algn="l">
              <a:buFont typeface="Arial" panose="020B0604020202020204" pitchFamily="34" charset="0"/>
              <a:buChar char="•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Collecting wastewater from locations outside of the treatment   plant and delivering wastewater to the treatment plant</a:t>
            </a:r>
          </a:p>
          <a:p>
            <a:pPr marL="1376363" indent="-457200" algn="l">
              <a:buFont typeface="Arial" panose="020B0604020202020204" pitchFamily="34" charset="0"/>
              <a:buChar char="•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Disposing of solids or other contaminants removed from  wastewater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19200" y="152400"/>
            <a:ext cx="9753600" cy="990600"/>
          </a:xfrm>
        </p:spPr>
        <p:txBody>
          <a:bodyPr>
            <a:noAutofit/>
          </a:bodyPr>
          <a:lstStyle/>
          <a:p>
            <a:r>
              <a:rPr lang="en-US" sz="3200" dirty="0"/>
              <a:t>Exemption for pollution control machinery (gr-66)</a:t>
            </a:r>
          </a:p>
        </p:txBody>
      </p:sp>
    </p:spTree>
    <p:extLst>
      <p:ext uri="{BB962C8B-B14F-4D97-AF65-F5344CB8AC3E}">
        <p14:creationId xmlns:p14="http://schemas.microsoft.com/office/powerpoint/2010/main" val="2105149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0" y="1371600"/>
            <a:ext cx="12192000" cy="5486400"/>
          </a:xfrm>
        </p:spPr>
        <p:txBody>
          <a:bodyPr>
            <a:normAutofit lnSpcReduction="10000"/>
          </a:bodyPr>
          <a:lstStyle/>
          <a:p>
            <a:pPr marL="342900" indent="-34290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000" dirty="0"/>
              <a:t>Counties and Cities are eligible for the local tax rebate on transactions over $2,500 </a:t>
            </a:r>
          </a:p>
          <a:p>
            <a:pPr marL="342900" indent="-34290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000" dirty="0"/>
              <a:t>Sales Tax Paid to a Vendor</a:t>
            </a:r>
          </a:p>
          <a:p>
            <a:pPr marL="685800" indent="-34290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000" dirty="0"/>
              <a:t>Claim the rebate on your Excise Tax Report *preferred method</a:t>
            </a:r>
          </a:p>
          <a:p>
            <a:pPr marL="685800" indent="-34290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000" dirty="0"/>
              <a:t>Claim the rebate on Form 179A available on the Sales Tax website</a:t>
            </a:r>
          </a:p>
          <a:p>
            <a:pPr marL="342900" indent="-34290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000" dirty="0"/>
              <a:t>Purchasers should still self-rebate on transactions over $2,500 reported for Compensating Use Tax – only accrue/report on the first $2,500 for local tax purposes</a:t>
            </a:r>
          </a:p>
          <a:p>
            <a:pPr marL="342900" indent="-34290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000" dirty="0"/>
              <a:t>Rebates must be claimed within one year</a:t>
            </a:r>
          </a:p>
          <a:p>
            <a:pPr marL="685800" indent="-342900" algn="l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11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1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3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8500" y="381000"/>
            <a:ext cx="5562600" cy="701040"/>
          </a:xfrm>
        </p:spPr>
        <p:txBody>
          <a:bodyPr>
            <a:noAutofit/>
          </a:bodyPr>
          <a:lstStyle/>
          <a:p>
            <a:r>
              <a:rPr lang="en-US" sz="3200" dirty="0"/>
              <a:t>Local Tax Rebates</a:t>
            </a:r>
          </a:p>
        </p:txBody>
      </p:sp>
    </p:spTree>
    <p:extLst>
      <p:ext uri="{BB962C8B-B14F-4D97-AF65-F5344CB8AC3E}">
        <p14:creationId xmlns:p14="http://schemas.microsoft.com/office/powerpoint/2010/main" val="1020800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B1558-8B70-092D-F669-92863C103C3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0" y="1371600"/>
            <a:ext cx="12192000" cy="5410200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Monthly electronic reports of taxes collected per local jurisdiction are available to the public</a:t>
            </a:r>
          </a:p>
          <a:p>
            <a:pPr marL="9144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The amount of tax revenue generated per NAICS code;</a:t>
            </a:r>
          </a:p>
          <a:p>
            <a:pPr marL="9144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Local cap rebates claimed; and </a:t>
            </a:r>
          </a:p>
          <a:p>
            <a:pPr marL="9144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Amounts collected in audits for the specified period.</a:t>
            </a:r>
          </a:p>
          <a:p>
            <a:pPr marL="914400" indent="-342900" algn="l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Monthly reports for the most current 3 years are available from the Sales &amp; Use Tax website at https://www.ark.org/dfa/localtaxes/index.php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Amounts are shown for a specific NAICS code if there are at least 3 business using the NAICS code for the jurisdiction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E8C1AE-50E6-8995-4312-03EB0D5C5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381000"/>
            <a:ext cx="9715500" cy="990600"/>
          </a:xfrm>
        </p:spPr>
        <p:txBody>
          <a:bodyPr>
            <a:noAutofit/>
          </a:bodyPr>
          <a:lstStyle/>
          <a:p>
            <a:r>
              <a:rPr lang="en-US" sz="2800" dirty="0"/>
              <a:t>Local tax information available</a:t>
            </a:r>
          </a:p>
        </p:txBody>
      </p:sp>
    </p:spTree>
    <p:extLst>
      <p:ext uri="{BB962C8B-B14F-4D97-AF65-F5344CB8AC3E}">
        <p14:creationId xmlns:p14="http://schemas.microsoft.com/office/powerpoint/2010/main" val="2022109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B8B8461-15EE-20B0-ADFF-653F709464E5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 rotWithShape="1">
          <a:blip r:embed="rId3"/>
          <a:srcRect l="3750" t="7172" r="2500"/>
          <a:stretch/>
        </p:blipFill>
        <p:spPr>
          <a:xfrm>
            <a:off x="123757" y="2362200"/>
            <a:ext cx="11944486" cy="3538169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5E8C1AE-50E6-8995-4312-03EB0D5C5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381000"/>
            <a:ext cx="9715500" cy="990600"/>
          </a:xfrm>
        </p:spPr>
        <p:txBody>
          <a:bodyPr>
            <a:noAutofit/>
          </a:bodyPr>
          <a:lstStyle/>
          <a:p>
            <a:r>
              <a:rPr lang="en-US" sz="2800" dirty="0"/>
              <a:t>Local tax information available</a:t>
            </a:r>
          </a:p>
        </p:txBody>
      </p:sp>
    </p:spTree>
    <p:extLst>
      <p:ext uri="{BB962C8B-B14F-4D97-AF65-F5344CB8AC3E}">
        <p14:creationId xmlns:p14="http://schemas.microsoft.com/office/powerpoint/2010/main" val="33506740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B1558-8B70-092D-F669-92863C103C3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0" y="1371600"/>
            <a:ext cx="12192000" cy="4724400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/>
              <a:t>DFA will provide monthly reports to municipalities including the registered business name and amount of credit or rebate awarded. 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/>
              <a:t>The municipality must register with DFA through ATAP. 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/>
              <a:t>The municipality must keep the information in the report confidential.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E8C1AE-50E6-8995-4312-03EB0D5C5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0" y="228600"/>
            <a:ext cx="9525000" cy="914400"/>
          </a:xfrm>
        </p:spPr>
        <p:txBody>
          <a:bodyPr>
            <a:noAutofit/>
          </a:bodyPr>
          <a:lstStyle/>
          <a:p>
            <a:r>
              <a:rPr lang="en-US" sz="2800" dirty="0"/>
              <a:t>Act 776 of 2021</a:t>
            </a:r>
            <a:br>
              <a:rPr lang="en-US" sz="2800" dirty="0"/>
            </a:br>
            <a:r>
              <a:rPr lang="en-US" sz="2800" dirty="0"/>
              <a:t>Rebate information for local jurisdictions</a:t>
            </a:r>
          </a:p>
        </p:txBody>
      </p:sp>
    </p:spTree>
    <p:extLst>
      <p:ext uri="{BB962C8B-B14F-4D97-AF65-F5344CB8AC3E}">
        <p14:creationId xmlns:p14="http://schemas.microsoft.com/office/powerpoint/2010/main" val="1222456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B1558-8B70-092D-F669-92863C103C3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0" y="1371600"/>
            <a:ext cx="12192000" cy="5410200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/>
              <a:t>Electronic reports are available to counties and municipalities containing the following information for a specified jurisdiction:</a:t>
            </a:r>
          </a:p>
          <a:p>
            <a:pPr marL="914400" indent="-342900" algn="l">
              <a:buFont typeface="Arial" panose="020B0604020202020204" pitchFamily="34" charset="0"/>
              <a:buChar char="•"/>
            </a:pPr>
            <a:r>
              <a:rPr lang="en-US" sz="3200" dirty="0"/>
              <a:t>The total number of permitted businesses;</a:t>
            </a:r>
          </a:p>
          <a:p>
            <a:pPr marL="914400" indent="-342900" algn="l">
              <a:buFont typeface="Arial" panose="020B0604020202020204" pitchFamily="34" charset="0"/>
              <a:buChar char="•"/>
            </a:pPr>
            <a:r>
              <a:rPr lang="en-US" sz="3200" dirty="0"/>
              <a:t>Number of permitted businesses per NAICS code;</a:t>
            </a:r>
          </a:p>
          <a:p>
            <a:pPr marL="914400" indent="-342900" algn="l">
              <a:buFont typeface="Arial" panose="020B0604020202020204" pitchFamily="34" charset="0"/>
              <a:buChar char="•"/>
            </a:pPr>
            <a:r>
              <a:rPr lang="en-US" sz="3200" dirty="0"/>
              <a:t>Amount of tax revenue generated per NAICS code.</a:t>
            </a:r>
          </a:p>
          <a:p>
            <a:pPr marL="914400" indent="-342900" algn="l">
              <a:buFont typeface="Arial" panose="020B0604020202020204" pitchFamily="34" charset="0"/>
              <a:buChar char="•"/>
            </a:pPr>
            <a:endParaRPr lang="en-US" sz="1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/>
              <a:t>Information is available for counties and municipalities registered through ATAP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1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/>
              <a:t>Any information provided is subject to the confidentially provisions enumerated in the law.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E8C1AE-50E6-8995-4312-03EB0D5C5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8250" y="228600"/>
            <a:ext cx="9715500" cy="990600"/>
          </a:xfrm>
        </p:spPr>
        <p:txBody>
          <a:bodyPr>
            <a:noAutofit/>
          </a:bodyPr>
          <a:lstStyle/>
          <a:p>
            <a:r>
              <a:rPr lang="en-US" sz="2800" dirty="0"/>
              <a:t>Act 1059 of 2021</a:t>
            </a:r>
            <a:br>
              <a:rPr lang="en-US" sz="2800" dirty="0"/>
            </a:br>
            <a:r>
              <a:rPr lang="en-US" sz="2800" dirty="0"/>
              <a:t>tax collected by jurisdiction by </a:t>
            </a:r>
            <a:r>
              <a:rPr lang="en-US" sz="2800" dirty="0" err="1"/>
              <a:t>naics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37038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B1558-8B70-092D-F669-92863C103C3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0" y="1371600"/>
            <a:ext cx="12192000" cy="5486400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/>
              <a:t>The Sales &amp; Use Tax Section will provide information on taxes reported by specific businesses in a jurisdiction.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1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/>
              <a:t>Requests can be for any given period within the most current 3 years.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1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/>
              <a:t>Information provided must be kept confidential.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1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/>
              <a:t>Requests must be made in writing to:</a:t>
            </a:r>
          </a:p>
          <a:p>
            <a:pPr>
              <a:spcBef>
                <a:spcPts val="0"/>
              </a:spcBef>
            </a:pPr>
            <a:r>
              <a:rPr lang="en-US" sz="3200" dirty="0"/>
              <a:t>DFA – Sales &amp; Use Tax Section</a:t>
            </a:r>
          </a:p>
          <a:p>
            <a:pPr>
              <a:spcBef>
                <a:spcPts val="0"/>
              </a:spcBef>
            </a:pPr>
            <a:r>
              <a:rPr lang="en-US" sz="3200" dirty="0"/>
              <a:t>PO Box 1272</a:t>
            </a:r>
          </a:p>
          <a:p>
            <a:pPr>
              <a:spcBef>
                <a:spcPts val="0"/>
              </a:spcBef>
            </a:pPr>
            <a:r>
              <a:rPr lang="en-US" sz="3200" dirty="0"/>
              <a:t>Ledbetter </a:t>
            </a:r>
            <a:r>
              <a:rPr lang="en-US" sz="3200" dirty="0" err="1"/>
              <a:t>Bldg</a:t>
            </a:r>
            <a:r>
              <a:rPr lang="en-US" sz="3200" dirty="0"/>
              <a:t> Room 1330</a:t>
            </a:r>
          </a:p>
          <a:p>
            <a:pPr>
              <a:spcBef>
                <a:spcPts val="0"/>
              </a:spcBef>
            </a:pPr>
            <a:r>
              <a:rPr lang="en-US" sz="3200" dirty="0"/>
              <a:t>Little Rock, AR 72203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E8C1AE-50E6-8995-4312-03EB0D5C5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0" y="228600"/>
            <a:ext cx="9525000" cy="914400"/>
          </a:xfrm>
        </p:spPr>
        <p:txBody>
          <a:bodyPr>
            <a:noAutofit/>
          </a:bodyPr>
          <a:lstStyle/>
          <a:p>
            <a:r>
              <a:rPr lang="en-US" sz="2800" dirty="0"/>
              <a:t>Additional local tax information</a:t>
            </a:r>
          </a:p>
        </p:txBody>
      </p:sp>
    </p:spTree>
    <p:extLst>
      <p:ext uri="{BB962C8B-B14F-4D97-AF65-F5344CB8AC3E}">
        <p14:creationId xmlns:p14="http://schemas.microsoft.com/office/powerpoint/2010/main" val="3082890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76200" y="1447800"/>
            <a:ext cx="12039600" cy="54102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3200" u="sng" dirty="0"/>
              <a:t>Commonalities</a:t>
            </a:r>
          </a:p>
          <a:p>
            <a:pPr marL="342900" indent="-342900" algn="l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Items taxable or exempt under the Gross Receipts statutes are also taxable or exempt under the Use Tax statutes.</a:t>
            </a:r>
            <a:endParaRPr lang="en-US" sz="1000" dirty="0"/>
          </a:p>
          <a:p>
            <a:pPr marL="342900" indent="-342900" algn="l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Gross Receipts Tax and Compensating Use Tax are both 6.5%</a:t>
            </a:r>
          </a:p>
          <a:p>
            <a:pPr marL="342900" indent="-342900" algn="l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Local taxes are administered in the same manner under both Gross Receipts and Compensating Use Tax</a:t>
            </a:r>
          </a:p>
          <a:p>
            <a:pPr marL="342900" indent="-342900" algn="l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Items eligible for reduced State tax rates under Gross Receipts are also eligible for reduced rates under Compensating Use (Food &amp; Food Ingredients)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71700" y="533400"/>
            <a:ext cx="7848600" cy="701040"/>
          </a:xfrm>
        </p:spPr>
        <p:txBody>
          <a:bodyPr>
            <a:noAutofit/>
          </a:bodyPr>
          <a:lstStyle/>
          <a:p>
            <a:r>
              <a:rPr lang="en-US" sz="3200" dirty="0"/>
              <a:t>Gross Receipts (Sales) vs use Tax</a:t>
            </a:r>
          </a:p>
        </p:txBody>
      </p:sp>
    </p:spTree>
    <p:extLst>
      <p:ext uri="{BB962C8B-B14F-4D97-AF65-F5344CB8AC3E}">
        <p14:creationId xmlns:p14="http://schemas.microsoft.com/office/powerpoint/2010/main" val="3631739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6FD67-3188-99BE-40C4-3C819959A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2800" y="411480"/>
            <a:ext cx="5486400" cy="701040"/>
          </a:xfrm>
        </p:spPr>
        <p:txBody>
          <a:bodyPr>
            <a:normAutofit/>
          </a:bodyPr>
          <a:lstStyle/>
          <a:p>
            <a:r>
              <a:rPr lang="en-US" sz="3200" dirty="0"/>
              <a:t>Audit districts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BB99810-5114-C85B-CD66-4A435C4C07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47800"/>
            <a:ext cx="12192000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88653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038600" y="2590800"/>
            <a:ext cx="4114800" cy="685800"/>
          </a:xfrm>
        </p:spPr>
        <p:txBody>
          <a:bodyPr>
            <a:no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946025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76200" y="1371600"/>
            <a:ext cx="11963400" cy="5257800"/>
          </a:xfrm>
        </p:spPr>
        <p:txBody>
          <a:bodyPr>
            <a:normAutofit/>
          </a:bodyPr>
          <a:lstStyle/>
          <a:p>
            <a:pPr algn="l"/>
            <a:r>
              <a:rPr lang="en-US" sz="3200" u="sng" dirty="0"/>
              <a:t>Difference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/>
              <a:t>Gross Receipts Tax places the responsibility to collect and remit the tax on the </a:t>
            </a:r>
            <a:r>
              <a:rPr lang="en-US" sz="3200" u="sng" dirty="0"/>
              <a:t>seller</a:t>
            </a:r>
            <a:r>
              <a:rPr lang="en-US" sz="3200" dirty="0"/>
              <a:t> for their sales of tangible personal property and taxable services in Arkansas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/>
              <a:t>Compensating Use Tax places the responsibility to accrue and remit the tax on the </a:t>
            </a:r>
            <a:r>
              <a:rPr lang="en-US" sz="3200" u="sng" dirty="0"/>
              <a:t>purchaser</a:t>
            </a:r>
            <a:r>
              <a:rPr lang="en-US" sz="3200" dirty="0"/>
              <a:t> on their purchases of tangible personal property and taxable services brought into Arkansas for storage, use, consumption or distribution</a:t>
            </a:r>
          </a:p>
          <a:p>
            <a:pPr algn="l"/>
            <a:endParaRPr lang="en-US" sz="3200" u="sn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71700" y="533400"/>
            <a:ext cx="7848600" cy="701040"/>
          </a:xfrm>
        </p:spPr>
        <p:txBody>
          <a:bodyPr>
            <a:noAutofit/>
          </a:bodyPr>
          <a:lstStyle/>
          <a:p>
            <a:r>
              <a:rPr lang="en-US" sz="3200" dirty="0"/>
              <a:t>Gross Receipts (Sales) vs use Tax</a:t>
            </a:r>
          </a:p>
        </p:txBody>
      </p:sp>
    </p:spTree>
    <p:extLst>
      <p:ext uri="{BB962C8B-B14F-4D97-AF65-F5344CB8AC3E}">
        <p14:creationId xmlns:p14="http://schemas.microsoft.com/office/powerpoint/2010/main" val="2092301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76200" y="1447800"/>
            <a:ext cx="12039600" cy="5181600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/>
              <a:t>Collected and reported by in-state sellers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/>
              <a:t>Tax jurisdiction is based upon the destination of the goods sold or services rendered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/>
              <a:t>Examples:  sales made by brick &amp; mortar stores, sales made through the internet by companies registered with Arkansas – Wal-Mart.com, Amazon.com, etc.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895600" y="533400"/>
            <a:ext cx="6400800" cy="701040"/>
          </a:xfrm>
        </p:spPr>
        <p:txBody>
          <a:bodyPr>
            <a:noAutofit/>
          </a:bodyPr>
          <a:lstStyle/>
          <a:p>
            <a:r>
              <a:rPr lang="en-US" sz="3200" dirty="0"/>
              <a:t>Gross Receipts (Sales) Tax</a:t>
            </a:r>
          </a:p>
        </p:txBody>
      </p:sp>
    </p:spTree>
    <p:extLst>
      <p:ext uri="{BB962C8B-B14F-4D97-AF65-F5344CB8AC3E}">
        <p14:creationId xmlns:p14="http://schemas.microsoft.com/office/powerpoint/2010/main" val="4081343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76200" y="1600200"/>
            <a:ext cx="11963400" cy="5029200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/>
              <a:t>Accrued by in-state purchasers on their out-of-state purchases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/>
              <a:t>Tax jurisdiction is still based upon the destination of the goods sold or services rendered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/>
              <a:t>Examples: purchases from internet and catalog companies that aren’t registered with Arkansas to collect and report tax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314700" y="457200"/>
            <a:ext cx="5562600" cy="701040"/>
          </a:xfrm>
        </p:spPr>
        <p:txBody>
          <a:bodyPr>
            <a:noAutofit/>
          </a:bodyPr>
          <a:lstStyle/>
          <a:p>
            <a:r>
              <a:rPr lang="en-US" sz="3200" dirty="0"/>
              <a:t>Compensating use Tax</a:t>
            </a:r>
          </a:p>
        </p:txBody>
      </p:sp>
    </p:spTree>
    <p:extLst>
      <p:ext uri="{BB962C8B-B14F-4D97-AF65-F5344CB8AC3E}">
        <p14:creationId xmlns:p14="http://schemas.microsoft.com/office/powerpoint/2010/main" val="107519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11506200" cy="5334000"/>
          </a:xfrm>
        </p:spPr>
        <p:txBody>
          <a:bodyPr>
            <a:normAutofit/>
          </a:bodyPr>
          <a:lstStyle/>
          <a:p>
            <a:pPr marL="457200" indent="-457200" algn="l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Compensating use tax applies to services in the same manner as it does tangible personal property</a:t>
            </a:r>
          </a:p>
          <a:p>
            <a:pPr marL="457200" indent="-457200" algn="l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Services purchased and performed out of state that would have been taxable if purchased in Arkansas are subject to use tax</a:t>
            </a:r>
          </a:p>
          <a:p>
            <a:pPr marL="457200" indent="-457200" algn="l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Example – Laptop is shipped to Missouri for repair.  Repair services occur in Missouri, and laptop is shipped back to Arkansas.  Services are used/consumed here and are taxable under Compensating Use Tax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200400" y="457200"/>
            <a:ext cx="5791200" cy="685800"/>
          </a:xfrm>
        </p:spPr>
        <p:txBody>
          <a:bodyPr>
            <a:normAutofit/>
          </a:bodyPr>
          <a:lstStyle/>
          <a:p>
            <a:r>
              <a:rPr lang="en-US" sz="3200" dirty="0"/>
              <a:t>COMPENSATING USE TAX</a:t>
            </a:r>
          </a:p>
        </p:txBody>
      </p:sp>
    </p:spTree>
    <p:extLst>
      <p:ext uri="{BB962C8B-B14F-4D97-AF65-F5344CB8AC3E}">
        <p14:creationId xmlns:p14="http://schemas.microsoft.com/office/powerpoint/2010/main" val="3146841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99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99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99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04800" y="1676400"/>
            <a:ext cx="11658600" cy="4953000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/>
              <a:t>Gross Receipts (Sales) = seller’s responsibility unless purchaser claims an exemption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/>
              <a:t>Use Tax = purchaser’s responsibility</a:t>
            </a:r>
          </a:p>
          <a:p>
            <a:pPr marL="914400" lvl="1" indent="-342900" algn="l">
              <a:buFont typeface="Arial" panose="020B0604020202020204" pitchFamily="34" charset="0"/>
              <a:buChar char="•"/>
            </a:pPr>
            <a:r>
              <a:rPr lang="en-US" sz="3200" dirty="0"/>
              <a:t>should not be accrued on if items are purchased from in-state sellers</a:t>
            </a:r>
          </a:p>
          <a:p>
            <a:pPr marL="914400" lvl="1" indent="-342900" algn="l">
              <a:buFont typeface="Arial" panose="020B0604020202020204" pitchFamily="34" charset="0"/>
              <a:buChar char="•"/>
            </a:pPr>
            <a:r>
              <a:rPr lang="en-US" sz="3200" dirty="0"/>
              <a:t>If you claimed an exemption from the tax, you should report the tax as a withdrawal from stock under Gross Receipts Tax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71700" y="381000"/>
            <a:ext cx="7848600" cy="701040"/>
          </a:xfrm>
        </p:spPr>
        <p:txBody>
          <a:bodyPr>
            <a:noAutofit/>
          </a:bodyPr>
          <a:lstStyle/>
          <a:p>
            <a:r>
              <a:rPr lang="en-US" sz="3200" dirty="0"/>
              <a:t>Gross Receipts (Sales) vs. Use Tax</a:t>
            </a:r>
          </a:p>
        </p:txBody>
      </p:sp>
    </p:spTree>
    <p:extLst>
      <p:ext uri="{BB962C8B-B14F-4D97-AF65-F5344CB8AC3E}">
        <p14:creationId xmlns:p14="http://schemas.microsoft.com/office/powerpoint/2010/main" val="2893179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152400" y="1600200"/>
            <a:ext cx="11811000" cy="5029200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/>
              <a:t>Sales of tangible personal property and specified digital products are assumed to be taxable unless a specific exemption applies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/>
              <a:t>Sales of services are assumed not subject to tax unless specifically enumerated, or taxed, in the law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314700" y="381000"/>
            <a:ext cx="5562600" cy="701040"/>
          </a:xfrm>
        </p:spPr>
        <p:txBody>
          <a:bodyPr>
            <a:noAutofit/>
          </a:bodyPr>
          <a:lstStyle/>
          <a:p>
            <a:r>
              <a:rPr lang="en-US" sz="3200" dirty="0"/>
              <a:t>Property vs. services</a:t>
            </a:r>
          </a:p>
        </p:txBody>
      </p:sp>
    </p:spTree>
    <p:extLst>
      <p:ext uri="{BB962C8B-B14F-4D97-AF65-F5344CB8AC3E}">
        <p14:creationId xmlns:p14="http://schemas.microsoft.com/office/powerpoint/2010/main" val="151155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2642</TotalTime>
  <Words>1854</Words>
  <Application>Microsoft Office PowerPoint</Application>
  <PresentationFormat>Widescreen</PresentationFormat>
  <Paragraphs>252</Paragraphs>
  <Slides>31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Calibri</vt:lpstr>
      <vt:lpstr>Garamond</vt:lpstr>
      <vt:lpstr>Times New Roman</vt:lpstr>
      <vt:lpstr>BlackTie</vt:lpstr>
      <vt:lpstr>Local government sales &amp; use taxes</vt:lpstr>
      <vt:lpstr>Gross Receipts (Sales) vs use Tax</vt:lpstr>
      <vt:lpstr>Gross Receipts (Sales) vs use Tax</vt:lpstr>
      <vt:lpstr>Gross Receipts (Sales) vs use Tax</vt:lpstr>
      <vt:lpstr>Gross Receipts (Sales) Tax</vt:lpstr>
      <vt:lpstr>Compensating use Tax</vt:lpstr>
      <vt:lpstr>COMPENSATING USE TAX</vt:lpstr>
      <vt:lpstr>Gross Receipts (Sales) vs. Use Tax</vt:lpstr>
      <vt:lpstr>Property vs. services</vt:lpstr>
      <vt:lpstr>Taxable Services</vt:lpstr>
      <vt:lpstr>Taxable Services</vt:lpstr>
      <vt:lpstr>Taxable Services</vt:lpstr>
      <vt:lpstr>Service contracts, maintenance agreements &amp; extended warranties</vt:lpstr>
      <vt:lpstr>Taxable Services</vt:lpstr>
      <vt:lpstr>Taxable Services</vt:lpstr>
      <vt:lpstr>Collection &amp; disposal of Solid Waste (GR-9.6)</vt:lpstr>
      <vt:lpstr>Contractors (GR-21)</vt:lpstr>
      <vt:lpstr>SERVICE OF INITIAL INSTALLATION (GR-9.17)</vt:lpstr>
      <vt:lpstr>SERVICE OF INITIAL INSTALLATION (GR-9.17)</vt:lpstr>
      <vt:lpstr>SPECIFIED DIGITAL PRODUCTS AND DIGITAL CODES</vt:lpstr>
      <vt:lpstr>Exempt Motor vehicles purchased by specific organizations (GR-34)</vt:lpstr>
      <vt:lpstr>Exemption for pollution control machinery (gr-66)</vt:lpstr>
      <vt:lpstr>Exemption for pollution control machinery (gr-66)</vt:lpstr>
      <vt:lpstr>Local Tax Rebates</vt:lpstr>
      <vt:lpstr>Local tax information available</vt:lpstr>
      <vt:lpstr>Local tax information available</vt:lpstr>
      <vt:lpstr>Act 776 of 2021 Rebate information for local jurisdictions</vt:lpstr>
      <vt:lpstr>Act 1059 of 2021 tax collected by jurisdiction by naics</vt:lpstr>
      <vt:lpstr>Additional local tax information</vt:lpstr>
      <vt:lpstr>Audit districts</vt:lpstr>
      <vt:lpstr>questions?</vt:lpstr>
    </vt:vector>
  </TitlesOfParts>
  <Company>Department of Finance &amp; Administration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Sales &amp; Use Tax</dc:title>
  <dc:creator>Patti Gilliland</dc:creator>
  <cp:lastModifiedBy>Patti Gilliland</cp:lastModifiedBy>
  <cp:revision>220</cp:revision>
  <cp:lastPrinted>2018-12-04T14:46:31Z</cp:lastPrinted>
  <dcterms:created xsi:type="dcterms:W3CDTF">2015-04-09T19:15:43Z</dcterms:created>
  <dcterms:modified xsi:type="dcterms:W3CDTF">2023-07-27T14:20:31Z</dcterms:modified>
</cp:coreProperties>
</file>