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4"/>
  </p:sldMasterIdLst>
  <p:notesMasterIdLst>
    <p:notesMasterId r:id="rId56"/>
  </p:notesMasterIdLst>
  <p:sldIdLst>
    <p:sldId id="256" r:id="rId5"/>
    <p:sldId id="288" r:id="rId6"/>
    <p:sldId id="257" r:id="rId7"/>
    <p:sldId id="263" r:id="rId8"/>
    <p:sldId id="260" r:id="rId9"/>
    <p:sldId id="261" r:id="rId10"/>
    <p:sldId id="262" r:id="rId11"/>
    <p:sldId id="582" r:id="rId12"/>
    <p:sldId id="519" r:id="rId13"/>
    <p:sldId id="607" r:id="rId14"/>
    <p:sldId id="589" r:id="rId15"/>
    <p:sldId id="592" r:id="rId16"/>
    <p:sldId id="591" r:id="rId17"/>
    <p:sldId id="590" r:id="rId18"/>
    <p:sldId id="594" r:id="rId19"/>
    <p:sldId id="593" r:id="rId20"/>
    <p:sldId id="595" r:id="rId21"/>
    <p:sldId id="597" r:id="rId22"/>
    <p:sldId id="598" r:id="rId23"/>
    <p:sldId id="609" r:id="rId24"/>
    <p:sldId id="608" r:id="rId25"/>
    <p:sldId id="587" r:id="rId26"/>
    <p:sldId id="586" r:id="rId27"/>
    <p:sldId id="585" r:id="rId28"/>
    <p:sldId id="572" r:id="rId29"/>
    <p:sldId id="575" r:id="rId30"/>
    <p:sldId id="531" r:id="rId31"/>
    <p:sldId id="583" r:id="rId32"/>
    <p:sldId id="584" r:id="rId33"/>
    <p:sldId id="610" r:id="rId34"/>
    <p:sldId id="611" r:id="rId35"/>
    <p:sldId id="612" r:id="rId36"/>
    <p:sldId id="613" r:id="rId37"/>
    <p:sldId id="614" r:id="rId38"/>
    <p:sldId id="264" r:id="rId39"/>
    <p:sldId id="266" r:id="rId40"/>
    <p:sldId id="269" r:id="rId41"/>
    <p:sldId id="258" r:id="rId42"/>
    <p:sldId id="273" r:id="rId43"/>
    <p:sldId id="274" r:id="rId44"/>
    <p:sldId id="265" r:id="rId45"/>
    <p:sldId id="267" r:id="rId46"/>
    <p:sldId id="275" r:id="rId47"/>
    <p:sldId id="271" r:id="rId48"/>
    <p:sldId id="563" r:id="rId49"/>
    <p:sldId id="268" r:id="rId50"/>
    <p:sldId id="557" r:id="rId51"/>
    <p:sldId id="559" r:id="rId52"/>
    <p:sldId id="562" r:id="rId53"/>
    <p:sldId id="286" r:id="rId54"/>
    <p:sldId id="287" r:id="rId5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86FF5C6-12E3-45C3-917D-6BF5A8DD7D9C}">
          <p14:sldIdLst>
            <p14:sldId id="256"/>
            <p14:sldId id="288"/>
            <p14:sldId id="257"/>
            <p14:sldId id="263"/>
            <p14:sldId id="260"/>
            <p14:sldId id="261"/>
            <p14:sldId id="262"/>
          </p14:sldIdLst>
        </p14:section>
        <p14:section name="Untitled Section" id="{B41CB145-9B70-4D9D-A986-53DA0C88B4F6}">
          <p14:sldIdLst>
            <p14:sldId id="582"/>
          </p14:sldIdLst>
        </p14:section>
        <p14:section name="Untitled Section" id="{DDEABF3D-0877-4D20-BB2D-C6B04D454AA6}">
          <p14:sldIdLst>
            <p14:sldId id="519"/>
            <p14:sldId id="607"/>
            <p14:sldId id="589"/>
            <p14:sldId id="592"/>
            <p14:sldId id="591"/>
            <p14:sldId id="590"/>
            <p14:sldId id="594"/>
            <p14:sldId id="593"/>
            <p14:sldId id="595"/>
            <p14:sldId id="597"/>
            <p14:sldId id="598"/>
            <p14:sldId id="609"/>
            <p14:sldId id="608"/>
            <p14:sldId id="587"/>
            <p14:sldId id="586"/>
            <p14:sldId id="585"/>
            <p14:sldId id="572"/>
            <p14:sldId id="575"/>
            <p14:sldId id="531"/>
            <p14:sldId id="583"/>
            <p14:sldId id="584"/>
            <p14:sldId id="610"/>
            <p14:sldId id="611"/>
            <p14:sldId id="612"/>
            <p14:sldId id="613"/>
            <p14:sldId id="614"/>
            <p14:sldId id="264"/>
            <p14:sldId id="266"/>
            <p14:sldId id="269"/>
            <p14:sldId id="258"/>
          </p14:sldIdLst>
        </p14:section>
        <p14:section name="Untitled Section" id="{9EF20F14-7F70-42AF-931D-D9ADA33B29D4}">
          <p14:sldIdLst>
            <p14:sldId id="273"/>
            <p14:sldId id="274"/>
            <p14:sldId id="265"/>
            <p14:sldId id="267"/>
            <p14:sldId id="275"/>
            <p14:sldId id="271"/>
            <p14:sldId id="563"/>
            <p14:sldId id="268"/>
            <p14:sldId id="557"/>
            <p14:sldId id="559"/>
            <p14:sldId id="562"/>
            <p14:sldId id="286"/>
            <p14:sldId id="2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18" autoAdjust="0"/>
    <p:restoredTop sz="94660"/>
  </p:normalViewPr>
  <p:slideViewPr>
    <p:cSldViewPr>
      <p:cViewPr varScale="1">
        <p:scale>
          <a:sx n="70" d="100"/>
          <a:sy n="70" d="100"/>
        </p:scale>
        <p:origin x="127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3846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735" cy="466088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081" y="1"/>
            <a:ext cx="3037735" cy="466088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FEFA1AEF-A696-42FC-8BD1-8832CD93E9D5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406" y="4473813"/>
            <a:ext cx="5609588" cy="3660537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312"/>
            <a:ext cx="3037735" cy="466088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081" y="8830312"/>
            <a:ext cx="3037735" cy="466088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48D9138C-D106-4B0C-8FB5-E9B171B1EC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97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Governing</a:t>
            </a:r>
            <a:r>
              <a:rPr lang="en-US" baseline="0" dirty="0"/>
              <a:t> body shall adopt a policy defining fixed assets. At a minimum , the policy shall set forth the </a:t>
            </a:r>
            <a:r>
              <a:rPr lang="en-US" dirty="0"/>
              <a:t>$ amount and useful</a:t>
            </a:r>
            <a:r>
              <a:rPr lang="en-US" baseline="0" dirty="0"/>
              <a:t> life necessary to qualify as a fixed asset.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06388D-79B8-4D6E-BC2F-5574C0613A10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217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06388D-79B8-4D6E-BC2F-5574C0613A10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049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LA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27D74-E473-4CE5-9080-028EFF166FF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lum bright="-14000" contrast="-100000"/>
          </a:blip>
          <a:srcRect/>
          <a:stretch>
            <a:fillRect/>
          </a:stretch>
        </p:blipFill>
        <p:spPr bwMode="auto">
          <a:xfrm>
            <a:off x="1371600" y="152400"/>
            <a:ext cx="64008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05E6E-0747-4AC4-9E42-0FCEDFE8D6E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635A64-E0AC-490C-BFBD-7FEB605C2D9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0453A-5075-4482-8408-FE38188749B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9BA08-8F23-44FA-880E-3C720AE171C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F75F8-A546-4D5D-8E95-108BE9AEC1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78B835-BB3B-4CC3-BAD1-FC8A153237B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43B08-A896-4C14-B034-8FA5B3EF8B3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FA42F-5011-43BA-94A1-85CF3EA062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A2A20-3E1F-437B-AE3B-43E0B65A991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11CC7-5E52-45FB-9960-A141C236884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67D9AF2-01B2-40F6-A64D-A9552A53511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SzPct val="65000"/>
        <a:buChar char="•"/>
        <a:defRPr sz="3600">
          <a:solidFill>
            <a:schemeClr val="bg1"/>
          </a:solidFill>
          <a:latin typeface="+mj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SzPct val="65000"/>
        <a:buChar char="•"/>
        <a:defRPr sz="3600">
          <a:solidFill>
            <a:schemeClr val="bg1"/>
          </a:solidFill>
          <a:latin typeface="+mj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SzPct val="65000"/>
        <a:buChar char="•"/>
        <a:defRPr sz="3600">
          <a:solidFill>
            <a:schemeClr val="bg1"/>
          </a:solidFill>
          <a:latin typeface="+mj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SzPct val="65000"/>
        <a:buChar char="•"/>
        <a:defRPr sz="3600">
          <a:solidFill>
            <a:schemeClr val="bg1"/>
          </a:solidFill>
          <a:latin typeface="+mj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SzPct val="65000"/>
        <a:buChar char="•"/>
        <a:defRPr sz="3600">
          <a:solidFill>
            <a:schemeClr val="bg1"/>
          </a:solidFill>
          <a:latin typeface="+mj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3300"/>
        </a:buClr>
        <a:buSzPct val="65000"/>
        <a:buChar char="•"/>
        <a:defRPr sz="36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3300"/>
        </a:buClr>
        <a:buSzPct val="65000"/>
        <a:buChar char="•"/>
        <a:defRPr sz="36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3300"/>
        </a:buClr>
        <a:buSzPct val="65000"/>
        <a:buChar char="•"/>
        <a:defRPr sz="36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3300"/>
        </a:buClr>
        <a:buSzPct val="65000"/>
        <a:buChar char="•"/>
        <a:defRPr sz="36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arklegaudit.gov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arklegaudit.gov/resources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mailto:PrivateReports@arklegaudit.gov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mailto:PrivateReports@arklegaudit.gov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arklegaudit.gov/resource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1371600"/>
            <a:ext cx="8991600" cy="1470025"/>
          </a:xfrm>
        </p:spPr>
        <p:txBody>
          <a:bodyPr/>
          <a:lstStyle/>
          <a:p>
            <a:r>
              <a:rPr lang="en-US" sz="4800" dirty="0"/>
              <a:t>Arkansas</a:t>
            </a:r>
            <a:r>
              <a:rPr lang="en-US" sz="4400" dirty="0"/>
              <a:t> Government </a:t>
            </a:r>
            <a:br>
              <a:rPr lang="en-US" sz="4400" dirty="0"/>
            </a:br>
            <a:r>
              <a:rPr lang="en-US" sz="4400" dirty="0"/>
              <a:t>Finance Officers Association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3733800"/>
            <a:ext cx="8839200" cy="1752600"/>
          </a:xfrm>
        </p:spPr>
        <p:txBody>
          <a:bodyPr/>
          <a:lstStyle/>
          <a:p>
            <a:r>
              <a:rPr lang="en-US" sz="4000" dirty="0"/>
              <a:t>48</a:t>
            </a:r>
            <a:r>
              <a:rPr lang="en-US" sz="4000" baseline="30000" dirty="0"/>
              <a:t>th</a:t>
            </a:r>
            <a:r>
              <a:rPr lang="en-US" sz="4000" dirty="0"/>
              <a:t> Annual Conference</a:t>
            </a:r>
          </a:p>
          <a:p>
            <a:r>
              <a:rPr lang="en-US" dirty="0"/>
              <a:t>July 30,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88F27-1B9E-B9E4-5987-86C60BF5C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www.arklegaudit.gov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0C2F492D-8B9F-C01B-6FC5-070C1BC86A6D}"/>
              </a:ext>
            </a:extLst>
          </p:cNvPr>
          <p:cNvSpPr/>
          <p:nvPr/>
        </p:nvSpPr>
        <p:spPr>
          <a:xfrm>
            <a:off x="7848600" y="240466"/>
            <a:ext cx="609600" cy="102076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356F667-DB68-5534-B027-4581726528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261228"/>
            <a:ext cx="8229599" cy="5203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0808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F2EA4-582D-FB1E-E663-A4AD66870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Preparing for a Legislative Audit of a Municipality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58872-E552-DE98-1B7B-3B58C032D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/>
              <a:t>List of Required Records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/>
              <a:t>Applicable Arkansas Codes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/>
              <a:t>Suggested Segregation of Duties</a:t>
            </a:r>
          </a:p>
        </p:txBody>
      </p:sp>
    </p:spTree>
    <p:extLst>
      <p:ext uri="{BB962C8B-B14F-4D97-AF65-F5344CB8AC3E}">
        <p14:creationId xmlns:p14="http://schemas.microsoft.com/office/powerpoint/2010/main" val="421098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DDC31-6153-B8CD-06FC-38C060588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/>
          <a:lstStyle/>
          <a:p>
            <a:r>
              <a:rPr lang="en-US" dirty="0"/>
              <a:t>Arkansas Municipal Accounting Handbook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4A1DE-CEE5-F3CC-1AF2-4203763C0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4976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/>
              <a:t>Prepared by the Arkansas Municipal League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/>
              <a:t>Guide to prepare for audit</a:t>
            </a:r>
          </a:p>
        </p:txBody>
      </p:sp>
    </p:spTree>
    <p:extLst>
      <p:ext uri="{BB962C8B-B14F-4D97-AF65-F5344CB8AC3E}">
        <p14:creationId xmlns:p14="http://schemas.microsoft.com/office/powerpoint/2010/main" val="1844634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60D04-F8BA-5E87-8796-41AE0D0CA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 on Compliance with </a:t>
            </a:r>
            <a:br>
              <a:rPr lang="en-US" dirty="0"/>
            </a:br>
            <a:r>
              <a:rPr lang="en-US" dirty="0"/>
              <a:t>Ark. Code Ann. § 14-58-101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21BECE-4427-AD50-B796-C88C52CB1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/>
              <a:t>Requires annual audit/AUP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/>
              <a:t>Legislative Audit or private CPA</a:t>
            </a:r>
          </a:p>
        </p:txBody>
      </p:sp>
    </p:spTree>
    <p:extLst>
      <p:ext uri="{BB962C8B-B14F-4D97-AF65-F5344CB8AC3E}">
        <p14:creationId xmlns:p14="http://schemas.microsoft.com/office/powerpoint/2010/main" val="2460012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8144F-549E-75A0-3190-305CBEE1B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Report on Compliance Ark. Code Ann. § 14-58-101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01F12-FF45-5FC2-4E25-C4DDDE193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Audit Requirement –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400" dirty="0"/>
              <a:t>Ark. Municipal Accounting Law</a:t>
            </a:r>
          </a:p>
          <a:p>
            <a:pPr marL="457200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/>
              <a:t>	</a:t>
            </a:r>
            <a:r>
              <a:rPr lang="en-US" sz="3200" dirty="0"/>
              <a:t>Ark. Code Ann. §§ 14-59-101 – 119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400" dirty="0"/>
              <a:t>District Court Accounting Law	</a:t>
            </a:r>
          </a:p>
          <a:p>
            <a:pPr marL="457200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/>
              <a:t>	</a:t>
            </a:r>
            <a:r>
              <a:rPr lang="en-US" sz="3200" dirty="0"/>
              <a:t>Ark. Code Ann. § 16-10-209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400" dirty="0"/>
              <a:t>Others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4744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1D50D-1A0F-5537-911A-4F83E5C58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/>
              <a:t>Report on Compliance with </a:t>
            </a:r>
            <a:br>
              <a:rPr lang="en-US" dirty="0"/>
            </a:br>
            <a:r>
              <a:rPr lang="en-US" dirty="0"/>
              <a:t>Ark. Code Ann. § 14-58-101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AE289-D36F-2443-696E-D6312B765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dirty="0"/>
              <a:t>Ark. Code Ann. § 10-4-412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3400" dirty="0"/>
              <a:t>Regulatory Basis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3400" dirty="0"/>
              <a:t>Annual Resolution requiring GASB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496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2167C-BD73-7865-E74D-960B9E4F8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/>
              <a:t>Report on Compliance with </a:t>
            </a:r>
            <a:br>
              <a:rPr lang="en-US" dirty="0"/>
            </a:br>
            <a:r>
              <a:rPr lang="en-US" dirty="0"/>
              <a:t>Ark. Code Ann. § 14-58-101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E82750-C7F9-74FC-E9B7-3BA307EC6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Ark. Code Ann. § 10-4-412 </a:t>
            </a:r>
            <a:br>
              <a:rPr lang="en-US" dirty="0"/>
            </a:br>
            <a:r>
              <a:rPr lang="en-US" dirty="0">
                <a:solidFill>
                  <a:srgbClr val="FFC000"/>
                </a:solidFill>
              </a:rPr>
              <a:t>(June 30, 2024)</a:t>
            </a:r>
          </a:p>
          <a:p>
            <a:pPr lvl="1"/>
            <a:r>
              <a:rPr lang="en-US" sz="3200" dirty="0"/>
              <a:t>Private audits to be filed with Legislative Auditor within 10 days of report date</a:t>
            </a:r>
          </a:p>
          <a:p>
            <a:pPr lvl="1"/>
            <a:r>
              <a:rPr lang="en-US" sz="3200" dirty="0"/>
              <a:t>18 months delinquent – turnback MAY be escrowed</a:t>
            </a:r>
          </a:p>
          <a:p>
            <a:pPr lvl="1"/>
            <a:r>
              <a:rPr lang="en-US" sz="3200" dirty="0"/>
              <a:t>Additional 12 months – turnback MAY be redistributed</a:t>
            </a:r>
          </a:p>
        </p:txBody>
      </p:sp>
    </p:spTree>
    <p:extLst>
      <p:ext uri="{BB962C8B-B14F-4D97-AF65-F5344CB8AC3E}">
        <p14:creationId xmlns:p14="http://schemas.microsoft.com/office/powerpoint/2010/main" val="3887893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554C8-4B81-EC71-D44A-B689B96F9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 on Compliance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985F6-FAAD-5219-A8FD-EB2847C6A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dirty="0"/>
              <a:t>Ark. Code Ann. § 10-4-429</a:t>
            </a:r>
          </a:p>
          <a:p>
            <a:pPr lvl="1">
              <a:spcBef>
                <a:spcPts val="0"/>
              </a:spcBef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sz="3400" dirty="0"/>
              <a:t>Report Security Incidents</a:t>
            </a:r>
          </a:p>
          <a:p>
            <a:pPr marL="1371600" lvl="3" indent="-457200">
              <a:spcBef>
                <a:spcPts val="0"/>
              </a:spcBef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US" sz="3400" dirty="0"/>
              <a:t>5 days</a:t>
            </a:r>
          </a:p>
          <a:p>
            <a:pPr marL="1371600" lvl="3" indent="-457200">
              <a:spcBef>
                <a:spcPts val="0"/>
              </a:spcBef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FFC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https://arklegaudit.gov/</a:t>
            </a:r>
            <a:endParaRPr lang="en-US" sz="3400" dirty="0">
              <a:solidFill>
                <a:srgbClr val="FFC000"/>
              </a:solidFill>
            </a:endParaRP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9396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EFB22-6F4E-AD93-0B56-BB9F142DB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B60496A7-911F-7173-F376-D51B74B3DD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74638"/>
            <a:ext cx="8610599" cy="5927725"/>
          </a:xfr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5905FC08-F9E1-D550-49D9-7F6C5AF1AE95}"/>
              </a:ext>
            </a:extLst>
          </p:cNvPr>
          <p:cNvSpPr/>
          <p:nvPr/>
        </p:nvSpPr>
        <p:spPr>
          <a:xfrm>
            <a:off x="304800" y="2209800"/>
            <a:ext cx="1524000" cy="9906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612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9F912-3013-FE42-6546-90ED1E1C9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 Security Incident</a:t>
            </a:r>
          </a:p>
        </p:txBody>
      </p:sp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5F3EECA9-F3CF-B500-5F47-1BA66B3BFC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8229600" cy="4983161"/>
          </a:xfrm>
        </p:spPr>
      </p:pic>
    </p:spTree>
    <p:extLst>
      <p:ext uri="{BB962C8B-B14F-4D97-AF65-F5344CB8AC3E}">
        <p14:creationId xmlns:p14="http://schemas.microsoft.com/office/powerpoint/2010/main" val="595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Arkansas Legislative Audit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dirty="0"/>
              <a:t>Joe Archer, CPA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dirty="0"/>
              <a:t> Deputy Legislative Auditor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dirty="0"/>
              <a:t>Candice Gasaway, CPA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dirty="0"/>
              <a:t>Audit Manager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dirty="0"/>
              <a:t>Counties and Municipalities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957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8962A-A8BF-D5A1-2240-21C6593B8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D8EAA-BD02-9CD9-1720-B566F636C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 on Compliance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5701F-9CDF-C3C7-9D4F-C15E06A4C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Ark. Code Ann. § 25-1-124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3400" dirty="0"/>
              <a:t>Report Loss of Funds </a:t>
            </a:r>
          </a:p>
          <a:p>
            <a:pPr marL="1371600" lvl="3" indent="-4572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3400" dirty="0"/>
              <a:t>$ 1,000 in a calendar year</a:t>
            </a:r>
          </a:p>
          <a:p>
            <a:pPr marL="1371600" lvl="3" indent="-4572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3400" dirty="0"/>
              <a:t>5 days</a:t>
            </a:r>
          </a:p>
          <a:p>
            <a:pPr marL="1371600" lvl="3" indent="-45720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3400" dirty="0">
                <a:solidFill>
                  <a:srgbClr val="FFC000"/>
                </a:solidFill>
              </a:rPr>
              <a:t>kevin.white@arklegaudit.gov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846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Preparing for</a:t>
            </a:r>
            <a:r>
              <a:rPr lang="en-US" b="1" dirty="0"/>
              <a:t> Y</a:t>
            </a:r>
            <a:r>
              <a:rPr lang="en-US" dirty="0"/>
              <a:t>our </a:t>
            </a:r>
            <a:r>
              <a:rPr lang="en-US" b="1" dirty="0"/>
              <a:t>Audit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686800" cy="475456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</a:pPr>
            <a:r>
              <a:rPr lang="en-US" sz="3400" dirty="0">
                <a:solidFill>
                  <a:srgbClr val="FFC000"/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https://arklegaudit.gov/resources</a:t>
            </a:r>
            <a:endParaRPr lang="en-US" sz="3400" dirty="0">
              <a:solidFill>
                <a:srgbClr val="FFC000"/>
              </a:solidFill>
              <a:latin typeface="+mj-lt"/>
            </a:endParaRPr>
          </a:p>
          <a:p>
            <a:pPr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</a:pPr>
            <a:r>
              <a:rPr lang="en-US" sz="3400" dirty="0">
                <a:latin typeface="+mj-lt"/>
              </a:rPr>
              <a:t>Preparing for a Legislative Audit of a Municipality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</a:pPr>
            <a:r>
              <a:rPr lang="en-US" sz="3400" dirty="0"/>
              <a:t>Arkansas Municipal Accounting Handbook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</a:pPr>
            <a:r>
              <a:rPr lang="en-US" sz="3400" dirty="0">
                <a:latin typeface="+mj-lt"/>
              </a:rPr>
              <a:t>Report on Com</a:t>
            </a:r>
            <a:r>
              <a:rPr lang="en-US" sz="3400" dirty="0"/>
              <a:t>pliance with Ark. Code Ann. §14-58-101 (Municipal Audit by Independent Accountant)</a:t>
            </a:r>
            <a:endParaRPr lang="en-US" sz="3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184746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4A838-31DE-E7DB-30FB-C4F324416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/>
              <a:t>Preparing for</a:t>
            </a:r>
            <a:r>
              <a:rPr lang="en-US" b="1" dirty="0"/>
              <a:t> Y</a:t>
            </a:r>
            <a:r>
              <a:rPr lang="en-US" dirty="0"/>
              <a:t>our </a:t>
            </a:r>
            <a:r>
              <a:rPr lang="en-US" b="1" dirty="0"/>
              <a:t>Audit (Cont.)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9" name="Content Placeholder 8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0907AD16-5799-C0BD-43E1-7F7D5C048C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600201"/>
            <a:ext cx="7239000" cy="4139172"/>
          </a:xfrm>
        </p:spPr>
      </p:pic>
    </p:spTree>
    <p:extLst>
      <p:ext uri="{BB962C8B-B14F-4D97-AF65-F5344CB8AC3E}">
        <p14:creationId xmlns:p14="http://schemas.microsoft.com/office/powerpoint/2010/main" val="11776693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4A483-29E0-6062-F21E-7D153B4B0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Audit Prep Starts the First Day of the Audit Period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12" name="Content Placeholder 11" descr="Calendar&#10;&#10;Description automatically generated">
            <a:extLst>
              <a:ext uri="{FF2B5EF4-FFF2-40B4-BE49-F238E27FC236}">
                <a16:creationId xmlns:a16="http://schemas.microsoft.com/office/drawing/2014/main" id="{E0F7CED3-9437-9853-9C38-52EB583F8D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752600"/>
            <a:ext cx="6324600" cy="4419600"/>
          </a:xfrm>
        </p:spPr>
      </p:pic>
    </p:spTree>
    <p:extLst>
      <p:ext uri="{BB962C8B-B14F-4D97-AF65-F5344CB8AC3E}">
        <p14:creationId xmlns:p14="http://schemas.microsoft.com/office/powerpoint/2010/main" val="12910975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2774E-B07A-FF40-6326-A2966059D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274638"/>
            <a:ext cx="9067800" cy="1143000"/>
          </a:xfrm>
        </p:spPr>
        <p:txBody>
          <a:bodyPr/>
          <a:lstStyle/>
          <a:p>
            <a:r>
              <a:rPr lang="en-US" dirty="0"/>
              <a:t>Preparing for Your Audit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6ACFE-EF21-79A8-AAE3-B3DA5E226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</a:pPr>
            <a:r>
              <a:rPr lang="en-US" dirty="0">
                <a:latin typeface="+mj-lt"/>
              </a:rPr>
              <a:t>Determine </a:t>
            </a:r>
            <a:r>
              <a:rPr lang="en-US" dirty="0"/>
              <a:t>your</a:t>
            </a:r>
            <a:r>
              <a:rPr lang="en-US" dirty="0">
                <a:latin typeface="+mj-lt"/>
              </a:rPr>
              <a:t> audit needs: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dirty="0"/>
              <a:t>Water/Sewer 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+mj-lt"/>
              </a:rPr>
              <a:t>Federal expenditure documentation</a:t>
            </a:r>
          </a:p>
          <a:p>
            <a:pPr marL="1371600" lvl="3" indent="-457200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latin typeface="+mj-lt"/>
              </a:rPr>
              <a:t>$</a:t>
            </a:r>
            <a:r>
              <a:rPr lang="en-US" sz="3200" dirty="0"/>
              <a:t>1Million</a:t>
            </a:r>
            <a:endParaRPr lang="en-US" sz="3200" dirty="0">
              <a:latin typeface="+mj-lt"/>
            </a:endParaRPr>
          </a:p>
          <a:p>
            <a:pPr marL="1371600" lvl="3" indent="-457200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latin typeface="+mj-lt"/>
              </a:rPr>
              <a:t>Grant agreements</a:t>
            </a:r>
            <a:endParaRPr lang="en-US" sz="3200" dirty="0"/>
          </a:p>
          <a:p>
            <a:pPr marL="740664" lvl="2" indent="-283464">
              <a:buClr>
                <a:schemeClr val="bg1"/>
              </a:buClr>
              <a:buFont typeface="Wingdings" panose="05000000000000000000" pitchFamily="2" charset="2"/>
              <a:buChar char="Ø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405351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F27E2-2FE0-3DA4-25F8-382315F3E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/>
              <a:t>Preparing for</a:t>
            </a:r>
            <a:r>
              <a:rPr lang="en-US" b="1" dirty="0"/>
              <a:t> Y</a:t>
            </a:r>
            <a:r>
              <a:rPr lang="en-US" dirty="0"/>
              <a:t>our </a:t>
            </a:r>
            <a:r>
              <a:rPr lang="en-US" b="1" dirty="0"/>
              <a:t>Audit (Cont.)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E5BF0-FF7B-2C3F-9DE1-4BD61DD361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Communication between auditor and entity</a:t>
            </a:r>
          </a:p>
          <a:p>
            <a:pPr marL="740664" lvl="2" indent="-283464">
              <a:buFont typeface="Wingdings" panose="05000000000000000000" pitchFamily="2" charset="2"/>
              <a:buChar char="Ø"/>
            </a:pPr>
            <a:r>
              <a:rPr lang="en-US" dirty="0"/>
              <a:t>When </a:t>
            </a:r>
          </a:p>
          <a:p>
            <a:pPr marL="740664" lvl="2" indent="-283464">
              <a:buFont typeface="Wingdings" panose="05000000000000000000" pitchFamily="2" charset="2"/>
              <a:buChar char="Ø"/>
            </a:pPr>
            <a:r>
              <a:rPr lang="en-US" dirty="0"/>
              <a:t>How</a:t>
            </a:r>
          </a:p>
          <a:p>
            <a:pPr lvl="1"/>
            <a:endParaRPr lang="en-US" dirty="0"/>
          </a:p>
          <a:p>
            <a:pPr marL="0" lvl="1" indent="0" algn="ctr">
              <a:buNone/>
            </a:pPr>
            <a:r>
              <a:rPr lang="en-US" dirty="0">
                <a:solidFill>
                  <a:srgbClr val="FFC000"/>
                </a:solidFill>
              </a:rPr>
              <a:t>It’s important to have an open line of communication with your auditor!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3647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5C9B0-68CB-7764-F333-C7F40DF95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Audit Timeline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BCE472-9963-97FA-55A9-CFABF4EA7A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541" y="1417638"/>
            <a:ext cx="8997259" cy="5287962"/>
          </a:xfrm>
        </p:spPr>
      </p:pic>
    </p:spTree>
    <p:extLst>
      <p:ext uri="{BB962C8B-B14F-4D97-AF65-F5344CB8AC3E}">
        <p14:creationId xmlns:p14="http://schemas.microsoft.com/office/powerpoint/2010/main" val="38040226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What Happens </a:t>
            </a:r>
            <a:br>
              <a:rPr lang="en-US" sz="4000" b="1" dirty="0"/>
            </a:br>
            <a:r>
              <a:rPr lang="en-US" sz="4000" b="1" dirty="0"/>
              <a:t>If a City Has Findings?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  <a:buClr>
                <a:schemeClr val="bg1"/>
              </a:buClr>
            </a:pPr>
            <a:r>
              <a:rPr lang="en-US" dirty="0">
                <a:latin typeface="+mj-lt"/>
              </a:rPr>
              <a:t>Written response to findings </a:t>
            </a: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bg1"/>
              </a:buClr>
            </a:pPr>
            <a:r>
              <a:rPr lang="en-US" dirty="0">
                <a:latin typeface="+mj-lt"/>
              </a:rPr>
              <a:t>Ethics or shortage findings to PA/AG</a:t>
            </a: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bg1"/>
              </a:buClr>
            </a:pPr>
            <a:r>
              <a:rPr lang="en-US" dirty="0"/>
              <a:t>Court-related findings to AOC/Chief Justice of Supreme Court</a:t>
            </a:r>
            <a:endParaRPr lang="en-US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bg1"/>
              </a:buClr>
            </a:pPr>
            <a:r>
              <a:rPr lang="en-US" dirty="0">
                <a:latin typeface="+mj-lt"/>
              </a:rPr>
              <a:t>Report becomes public (usually on Thursday)</a:t>
            </a:r>
          </a:p>
          <a:p>
            <a:pPr>
              <a:buClr>
                <a:schemeClr val="bg1"/>
              </a:buClr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895557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88F27-1B9E-B9E4-5987-86C60BF5C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www.arklegaudit.gov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135C6F4B-25A8-092B-0C26-31D075191D98}"/>
              </a:ext>
            </a:extLst>
          </p:cNvPr>
          <p:cNvSpPr/>
          <p:nvPr/>
        </p:nvSpPr>
        <p:spPr>
          <a:xfrm>
            <a:off x="6477000" y="1145889"/>
            <a:ext cx="381000" cy="58842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9B7C068C-ADD6-2791-3EE0-3825E25314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762000" y="1734312"/>
            <a:ext cx="7823027" cy="4809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999680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EFB22-6F4E-AD93-0B56-BB9F142DB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B60496A7-911F-7173-F376-D51B74B3DD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2647" y="228600"/>
            <a:ext cx="8038705" cy="5668962"/>
          </a:xfrm>
        </p:spPr>
      </p:pic>
    </p:spTree>
    <p:extLst>
      <p:ext uri="{BB962C8B-B14F-4D97-AF65-F5344CB8AC3E}">
        <p14:creationId xmlns:p14="http://schemas.microsoft.com/office/powerpoint/2010/main" val="4048462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Legislative Audit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7638"/>
            <a:ext cx="8229600" cy="5105400"/>
          </a:xfrm>
        </p:spPr>
        <p:txBody>
          <a:bodyPr/>
          <a:lstStyle/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r>
              <a:rPr lang="en-US" b="1" dirty="0"/>
              <a:t>Legislative Auditor</a:t>
            </a:r>
          </a:p>
          <a:p>
            <a:pPr marL="457200" lvl="1" indent="0">
              <a:buNone/>
            </a:pPr>
            <a:r>
              <a:rPr lang="en-US" dirty="0"/>
              <a:t>Kevin William White, CPA, JD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sz="4800" dirty="0"/>
          </a:p>
          <a:p>
            <a:pPr marL="457200" lvl="1" indent="0">
              <a:buNone/>
            </a:pPr>
            <a:endParaRPr lang="en-US" sz="2800" dirty="0"/>
          </a:p>
          <a:p>
            <a:pPr>
              <a:buClr>
                <a:schemeClr val="bg1"/>
              </a:buClr>
            </a:pPr>
            <a:endParaRPr lang="en-US" dirty="0">
              <a:latin typeface="+mj-l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12FAA-934F-49D8-6A6F-1CEF8AE91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 111 of 2025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965190-F572-B99D-A42E-7534E307F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Legislative Audit to Develop a Comprehensive Financial Management System for Cities of the Second Class and Incorporated Towns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8188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5CBD7-E921-8540-8C58-A4B730819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 111 of 2025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C4DBC-0B3D-DE11-62E2-7920454EE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-228600">
              <a:spcBef>
                <a:spcPts val="0"/>
              </a:spcBef>
              <a:spcAft>
                <a:spcPts val="2400"/>
              </a:spcAft>
            </a:pPr>
            <a:r>
              <a:rPr lang="en-US" sz="4000" dirty="0"/>
              <a:t>2</a:t>
            </a:r>
            <a:r>
              <a:rPr lang="en-US" sz="4000" baseline="30000" dirty="0"/>
              <a:t>nd</a:t>
            </a:r>
            <a:r>
              <a:rPr lang="en-US" sz="4000" dirty="0"/>
              <a:t> class cities and incorp. towns only</a:t>
            </a:r>
          </a:p>
          <a:p>
            <a:pPr marL="457200" lvl="1" indent="-228600">
              <a:spcBef>
                <a:spcPts val="0"/>
              </a:spcBef>
              <a:spcAft>
                <a:spcPts val="2400"/>
              </a:spcAft>
            </a:pPr>
            <a:r>
              <a:rPr lang="en-US" sz="4000" dirty="0"/>
              <a:t>Fiscal year ended December 31, 2029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2949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45E2F-308D-B946-9DAA-0F65BDDA8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 24 of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8ECD7-9F92-72ED-FD6C-D3ADAC869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To Amend The Law Concerning Annual Appropriations For Local Government</a:t>
            </a:r>
          </a:p>
          <a:p>
            <a:pPr marL="0" indent="0">
              <a:buNone/>
            </a:pPr>
            <a:endParaRPr lang="en-US" dirty="0"/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n-US" sz="3200" dirty="0"/>
              <a:t>PY Budget including amendments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n-US" sz="3200" dirty="0"/>
              <a:t>Co. Judge/Quorum Ct. not paid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n-US" sz="3200" dirty="0"/>
              <a:t>City – Limited to necessary operations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9286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6647A-6375-1944-54D3-82E0526A8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 671 of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428B1-6A72-C1A4-C7F5-274B58C3F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To Amend the Duties of a </a:t>
            </a:r>
            <a:br>
              <a:rPr lang="en-US" dirty="0"/>
            </a:br>
            <a:r>
              <a:rPr lang="en-US" dirty="0"/>
              <a:t>Municipal Treasurer…</a:t>
            </a:r>
          </a:p>
          <a:p>
            <a:pPr marL="0" indent="0" algn="ctr">
              <a:buNone/>
            </a:pPr>
            <a:r>
              <a:rPr lang="en-US" sz="3200" dirty="0"/>
              <a:t>(Ark. Code Ann.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en-US" sz="3200" dirty="0"/>
              <a:t>14-59-115)</a:t>
            </a:r>
          </a:p>
          <a:p>
            <a:pPr marL="0" indent="0" algn="ctr">
              <a:buNone/>
            </a:pPr>
            <a:endParaRPr lang="en-US" dirty="0"/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n-US" sz="3200" dirty="0"/>
              <a:t>Required 8 hours of training</a:t>
            </a:r>
          </a:p>
          <a:p>
            <a:pPr lvl="1">
              <a:spcBef>
                <a:spcPts val="0"/>
              </a:spcBef>
              <a:spcAft>
                <a:spcPts val="2400"/>
              </a:spcAft>
            </a:pPr>
            <a:r>
              <a:rPr lang="en-US" sz="3200" dirty="0"/>
              <a:t>Effective July 1,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3239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391EA-44B8-3337-E762-940713709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Private Audits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32DB8B-B538-30E5-55FB-9A200B2A36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dirty="0"/>
              <a:t>Amend Ark. Code Ann. </a:t>
            </a:r>
            <a:r>
              <a:rPr lang="en-US" dirty="0">
                <a:cs typeface="Calibri" panose="020F0502020204030204" pitchFamily="34" charset="0"/>
              </a:rPr>
              <a:t>§ 10-4-412 – Private Municipal and Water Audits</a:t>
            </a:r>
          </a:p>
          <a:p>
            <a:pPr marL="457200" indent="-228600">
              <a:spcBef>
                <a:spcPts val="0"/>
              </a:spcBef>
              <a:spcAft>
                <a:spcPts val="1800"/>
              </a:spcAft>
            </a:pPr>
            <a:r>
              <a:rPr lang="en-US" sz="3200" dirty="0">
                <a:cs typeface="Calibri" panose="020F0502020204030204" pitchFamily="34" charset="0"/>
              </a:rPr>
              <a:t>18 months escrow turnback</a:t>
            </a:r>
          </a:p>
          <a:p>
            <a:pPr marL="457200" indent="-228600">
              <a:spcBef>
                <a:spcPts val="0"/>
              </a:spcBef>
              <a:spcAft>
                <a:spcPts val="1800"/>
              </a:spcAft>
            </a:pPr>
            <a:r>
              <a:rPr lang="en-US" sz="3200" dirty="0">
                <a:cs typeface="Calibri" panose="020F0502020204030204" pitchFamily="34" charset="0"/>
              </a:rPr>
              <a:t>30 months redistributed turnback</a:t>
            </a:r>
          </a:p>
          <a:p>
            <a:pPr marL="457200" indent="-228600">
              <a:spcBef>
                <a:spcPts val="0"/>
              </a:spcBef>
            </a:pPr>
            <a:r>
              <a:rPr lang="en-US" sz="3200" dirty="0">
                <a:cs typeface="Calibri" panose="020F0502020204030204" pitchFamily="34" charset="0"/>
              </a:rPr>
              <a:t>Effective June 30, 2024</a:t>
            </a:r>
          </a:p>
          <a:p>
            <a:endParaRPr lang="en-US" sz="3200" dirty="0"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PrivateReports@arklegaudit.gov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3768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Arkansas Legislative Audit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800" dirty="0"/>
              <a:t>Top 10 </a:t>
            </a:r>
          </a:p>
          <a:p>
            <a:pPr marL="0" indent="0" algn="ctr">
              <a:buNone/>
            </a:pPr>
            <a:r>
              <a:rPr lang="en-US" sz="4800" dirty="0"/>
              <a:t>Municipal Findings </a:t>
            </a:r>
          </a:p>
          <a:p>
            <a:pPr marL="0" indent="0" algn="ctr">
              <a:buNone/>
            </a:pPr>
            <a:r>
              <a:rPr lang="en-US" sz="4800" dirty="0"/>
              <a:t>in ALA Reports</a:t>
            </a:r>
          </a:p>
        </p:txBody>
      </p:sp>
    </p:spTree>
    <p:extLst>
      <p:ext uri="{BB962C8B-B14F-4D97-AF65-F5344CB8AC3E}">
        <p14:creationId xmlns:p14="http://schemas.microsoft.com/office/powerpoint/2010/main" val="17900580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Budgets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Failure to prepare </a:t>
            </a:r>
            <a:endParaRPr lang="en-US" dirty="0">
              <a:cs typeface="Arial"/>
            </a:endParaRPr>
          </a:p>
          <a:p>
            <a:pPr marL="457200" lvl="1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cs typeface="Arial"/>
              </a:rPr>
              <a:t>Failure to adopt by ordinance or resolution </a:t>
            </a:r>
          </a:p>
          <a:p>
            <a:pPr marL="457200" lvl="1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cs typeface="Arial"/>
              </a:rPr>
              <a:t>Minutes did not indicate adoption</a:t>
            </a:r>
            <a:endParaRPr lang="en-US" dirty="0"/>
          </a:p>
          <a:p>
            <a:pPr marL="457200" lvl="1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Expenditures exceed</a:t>
            </a:r>
          </a:p>
          <a:p>
            <a:pPr marL="0" lvl="1" indent="0" algn="ctr">
              <a:lnSpc>
                <a:spcPct val="150000"/>
              </a:lnSpc>
              <a:buNone/>
            </a:pPr>
            <a:r>
              <a:rPr lang="en-US" sz="3200" dirty="0">
                <a:cs typeface="Arial"/>
              </a:rPr>
              <a:t>Ark. Code Ann. §§ 14-58-202, -203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6795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Bank Reconciliations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-4572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Failure to prepare</a:t>
            </a:r>
          </a:p>
          <a:p>
            <a:pPr marL="457200" lvl="1" indent="-4572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Inaccurate</a:t>
            </a:r>
          </a:p>
          <a:p>
            <a:pPr marL="457200" lvl="1" indent="-4572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Journals to bank (deps/wds)</a:t>
            </a:r>
          </a:p>
          <a:p>
            <a:pPr marL="45720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Lack of review by someone other than the preparer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1600" dirty="0">
              <a:cs typeface="Arial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3200" dirty="0">
                <a:cs typeface="Arial"/>
              </a:rPr>
              <a:t>Ark. Code Ann. § 14-59-108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793486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en-US" b="1" dirty="0"/>
              <a:t>. Errors in Financial Records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-4572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Material misstatements</a:t>
            </a:r>
          </a:p>
          <a:p>
            <a:pPr marL="457200" lvl="1" indent="-4572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Errors in receipts/disbursements journals</a:t>
            </a:r>
          </a:p>
          <a:p>
            <a:pPr marL="400050" lvl="1" indent="0"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  <a:buNone/>
            </a:pPr>
            <a:endParaRPr lang="en-US" sz="1600" dirty="0"/>
          </a:p>
          <a:p>
            <a:pPr marL="400050" lvl="1" indent="0"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  <a:buNone/>
            </a:pPr>
            <a:endParaRPr lang="en-US" sz="1600" dirty="0"/>
          </a:p>
          <a:p>
            <a:pPr marL="0" lvl="1" indent="0" algn="ctr"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  <a:buNone/>
            </a:pPr>
            <a:r>
              <a:rPr lang="en-US" sz="3200" dirty="0">
                <a:cs typeface="Arial"/>
              </a:rPr>
              <a:t>Ark. Code Ann. §§ 14-59-110, 111</a:t>
            </a:r>
            <a:endParaRPr lang="en-US" sz="3200" dirty="0"/>
          </a:p>
          <a:p>
            <a:pPr>
              <a:buClr>
                <a:schemeClr val="bg1"/>
              </a:buClr>
            </a:pPr>
            <a:endParaRPr lang="en-US" dirty="0">
              <a:latin typeface="+mj-lt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Misuse of Restricted Funds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-4572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Street turnback and property taxes</a:t>
            </a:r>
          </a:p>
          <a:p>
            <a:pPr marL="457200" lvl="1" indent="-4572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Other (sales taxes)</a:t>
            </a:r>
          </a:p>
          <a:p>
            <a:pPr marL="400050" lvl="1" indent="0">
              <a:spcBef>
                <a:spcPts val="0"/>
              </a:spcBef>
              <a:spcAft>
                <a:spcPts val="2400"/>
              </a:spcAft>
              <a:buClr>
                <a:schemeClr val="bg1"/>
              </a:buClr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00" dirty="0">
                <a:cs typeface="Arial"/>
              </a:rPr>
              <a:t>Ark. Code Ann. §§ 14-59-104, </a:t>
            </a:r>
            <a:br>
              <a:rPr lang="en-US" sz="3200" dirty="0">
                <a:cs typeface="Arial"/>
              </a:rPr>
            </a:br>
            <a:r>
              <a:rPr lang="en-US" sz="3200" dirty="0">
                <a:cs typeface="Arial"/>
              </a:rPr>
              <a:t>26-79-104, 27-70-207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774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DADB3-749B-72A1-6511-DA9782049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Arkansas Legislative Audit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DE4D8-ABA9-0964-CD78-459492290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Provides Audits/Reports:</a:t>
            </a:r>
          </a:p>
          <a:p>
            <a:pPr marL="914400" indent="-457200">
              <a:buFont typeface="Arial" panose="020B0604020202020204" pitchFamily="34" charset="0"/>
              <a:buChar char="•"/>
              <a:defRPr/>
            </a:pP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State Agencies</a:t>
            </a:r>
          </a:p>
          <a:p>
            <a:pPr marL="914400" indent="-457200">
              <a:buFont typeface="Arial" panose="020B0604020202020204" pitchFamily="34" charset="0"/>
              <a:buChar char="•"/>
              <a:defRPr/>
            </a:pP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Public Educational Institutions</a:t>
            </a:r>
          </a:p>
          <a:p>
            <a:pPr marL="914400" indent="-457200">
              <a:buFont typeface="Arial" panose="020B0604020202020204" pitchFamily="34" charset="0"/>
              <a:buChar char="•"/>
              <a:defRPr/>
            </a:pP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Cities, Counties (75), and PAs</a:t>
            </a:r>
          </a:p>
          <a:p>
            <a:pPr marL="914400" indent="-457200">
              <a:buFont typeface="Arial" panose="020B0604020202020204" pitchFamily="34" charset="0"/>
              <a:buChar char="•"/>
              <a:defRPr/>
            </a:pPr>
            <a:r>
              <a:rPr lang="en-US" dirty="0">
                <a:ea typeface="Tahoma" panose="020B0604030504040204" pitchFamily="34" charset="0"/>
                <a:cs typeface="Tahoma" panose="020B0604030504040204" pitchFamily="34" charset="0"/>
              </a:rPr>
              <a:t>Special Reports </a:t>
            </a:r>
          </a:p>
          <a:p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2641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/>
              <a:t>4. Misuse of </a:t>
            </a:r>
            <a:br>
              <a:rPr lang="en-US" dirty="0"/>
            </a:br>
            <a:r>
              <a:rPr lang="en-US" dirty="0"/>
              <a:t>Restricted Funds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Act 709 of 2021 and Act 127 of 2023 </a:t>
            </a:r>
            <a:br>
              <a:rPr lang="en-US" sz="3200" dirty="0"/>
            </a:br>
            <a:r>
              <a:rPr lang="en-US" sz="3200" dirty="0"/>
              <a:t>(Ark. Code Ann. § 27-70-207)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Repay restricted Street/Road funds (Highway State turnback, </a:t>
            </a:r>
            <a:r>
              <a:rPr lang="en-US" sz="3200" dirty="0">
                <a:cs typeface="Arial"/>
              </a:rPr>
              <a:t>Ark. Code Ann. § 27-70-207) by end of 2022 or lose these turnback funds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cs typeface="Arial"/>
              </a:rPr>
              <a:t>Exceptions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>
                <a:cs typeface="Arial"/>
              </a:rPr>
              <a:t>Ord or Res repay 10% of general revs/year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800" dirty="0">
                <a:cs typeface="Arial"/>
              </a:rPr>
              <a:t>LJAC approval to pay &lt; 10% per year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1550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Review of Prior Report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Report not reviewed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Review not documented in minutes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endParaRPr lang="en-US" dirty="0"/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endParaRPr lang="en-US" sz="3200" dirty="0">
              <a:cs typeface="Arial"/>
            </a:endParaRP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200" dirty="0">
                <a:cs typeface="Arial"/>
              </a:rPr>
              <a:t>Ark. Code Ann. § 10-4-418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1809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</a:t>
            </a:r>
            <a:r>
              <a:rPr lang="en-US" sz="4000" dirty="0"/>
              <a:t> Undocumented Expenditures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Undocumented or inadequately documented expenditures</a:t>
            </a:r>
          </a:p>
          <a:p>
            <a:endParaRPr lang="en-US" dirty="0"/>
          </a:p>
          <a:p>
            <a:pPr marL="0" indent="0" algn="ctr">
              <a:buNone/>
            </a:pPr>
            <a:endParaRPr lang="en-US" sz="3200" dirty="0">
              <a:cs typeface="Arial"/>
            </a:endParaRPr>
          </a:p>
          <a:p>
            <a:pPr marL="0" indent="0" algn="ctr">
              <a:buNone/>
            </a:pPr>
            <a:r>
              <a:rPr lang="en-US" sz="3200" dirty="0">
                <a:cs typeface="Arial"/>
              </a:rPr>
              <a:t>Ark. Code Ann. § 14-59-105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5717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8. Police/Court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-4572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Ending bank balance unidentified</a:t>
            </a:r>
          </a:p>
          <a:p>
            <a:pPr marL="457200" lvl="1" indent="-4572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Deposit errors (not intact/timely)</a:t>
            </a:r>
          </a:p>
          <a:p>
            <a:pPr marL="457200" lvl="1" indent="-45720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Inaccurate settlements</a:t>
            </a:r>
          </a:p>
          <a:p>
            <a:pPr lvl="1">
              <a:spcBef>
                <a:spcPts val="0"/>
              </a:spcBef>
              <a:spcAft>
                <a:spcPts val="1800"/>
              </a:spcAft>
              <a:buFont typeface="Wingdings" pitchFamily="2" charset="2"/>
              <a:buChar char="Ø"/>
            </a:pPr>
            <a:endParaRPr lang="en-US" sz="1600" dirty="0"/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200" dirty="0">
                <a:cs typeface="Arial"/>
              </a:rPr>
              <a:t>Ark. Code Ann. §§ 16-10-201 – 211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1375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9. Water and Sewer Audits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3800" dirty="0"/>
              <a:t>Audit or AUP &amp; Compilation not obtained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US" sz="3400" dirty="0"/>
              <a:t>Water (100/2,000)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US" sz="3400" dirty="0"/>
              <a:t>Sewer (100/2000)  </a:t>
            </a:r>
          </a:p>
          <a:p>
            <a:pPr marL="0" indent="0">
              <a:buNone/>
            </a:pPr>
            <a:r>
              <a:rPr lang="en-US" sz="1600" dirty="0"/>
              <a:t>	</a:t>
            </a:r>
          </a:p>
          <a:p>
            <a:pPr marL="0" indent="0" algn="ctr">
              <a:buNone/>
            </a:pPr>
            <a:endParaRPr lang="en-US" sz="3200" dirty="0">
              <a:cs typeface="Arial"/>
            </a:endParaRPr>
          </a:p>
          <a:p>
            <a:pPr marL="0" indent="0" algn="ctr">
              <a:buNone/>
            </a:pPr>
            <a:r>
              <a:rPr lang="en-US" sz="3200" dirty="0">
                <a:cs typeface="Arial"/>
              </a:rPr>
              <a:t>Ark. Code Ann. § 14-234-119</a:t>
            </a:r>
            <a:br>
              <a:rPr lang="en-US" sz="3200" dirty="0">
                <a:cs typeface="Arial"/>
              </a:rPr>
            </a:br>
            <a:r>
              <a:rPr lang="en-US" sz="3200" dirty="0">
                <a:cs typeface="Arial"/>
              </a:rPr>
              <a:t>Act 907 of 2021 </a:t>
            </a:r>
          </a:p>
          <a:p>
            <a:pPr marL="0" indent="0" algn="ctr">
              <a:buNone/>
            </a:pP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5705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FBC82-BC6F-95ED-0204-F1D805B55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/>
              <a:t>9. Water and Sewer Audits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A8DC0-1C8F-D4B7-C5C9-288EA52FD7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dirty="0"/>
              <a:t>Amend Ark. Code Ann. </a:t>
            </a:r>
            <a:r>
              <a:rPr lang="en-US" sz="3600" dirty="0">
                <a:cs typeface="Arial"/>
              </a:rPr>
              <a:t>§</a:t>
            </a:r>
            <a:r>
              <a:rPr lang="en-US" dirty="0">
                <a:cs typeface="Calibri" panose="020F0502020204030204" pitchFamily="34" charset="0"/>
              </a:rPr>
              <a:t> 10-4-412 – Private Municipal and Water Audits</a:t>
            </a:r>
          </a:p>
          <a:p>
            <a:pPr marL="914400" indent="-457200">
              <a:spcBef>
                <a:spcPts val="0"/>
              </a:spcBef>
              <a:spcAft>
                <a:spcPts val="1800"/>
              </a:spcAft>
            </a:pPr>
            <a:r>
              <a:rPr lang="en-US" sz="3400" dirty="0">
                <a:cs typeface="Calibri" panose="020F0502020204030204" pitchFamily="34" charset="0"/>
              </a:rPr>
              <a:t>18 months escrow turn back</a:t>
            </a:r>
          </a:p>
          <a:p>
            <a:pPr marL="914400" indent="-457200">
              <a:spcBef>
                <a:spcPts val="0"/>
              </a:spcBef>
              <a:spcAft>
                <a:spcPts val="1800"/>
              </a:spcAft>
            </a:pPr>
            <a:r>
              <a:rPr lang="en-US" sz="3400" dirty="0">
                <a:cs typeface="Calibri" panose="020F0502020204030204" pitchFamily="34" charset="0"/>
              </a:rPr>
              <a:t>30 months redistributed turn back</a:t>
            </a:r>
          </a:p>
          <a:p>
            <a:pPr marL="914400" indent="-457200">
              <a:spcBef>
                <a:spcPts val="0"/>
              </a:spcBef>
            </a:pPr>
            <a:r>
              <a:rPr lang="en-US" sz="3400" dirty="0">
                <a:cs typeface="Calibri" panose="020F0502020204030204" pitchFamily="34" charset="0"/>
              </a:rPr>
              <a:t>Effective June 30, 2024</a:t>
            </a:r>
          </a:p>
          <a:p>
            <a:pPr marL="0" indent="0">
              <a:buNone/>
            </a:pPr>
            <a:endParaRPr lang="en-US" sz="3200" dirty="0">
              <a:latin typeface="Calibri" panose="020F0502020204030204" pitchFamily="34" charset="0"/>
              <a:cs typeface="Calibri" panose="020F050202020403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 algn="ctr">
              <a:buNone/>
            </a:pPr>
            <a:r>
              <a:rPr lang="en-US" sz="3600" dirty="0">
                <a:solidFill>
                  <a:srgbClr val="FFC000"/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PrivateReports@arklegaudit.gov</a:t>
            </a:r>
            <a:endParaRPr lang="en-US" sz="3600" dirty="0">
              <a:solidFill>
                <a:srgbClr val="FFC000"/>
              </a:solidFill>
              <a:latin typeface="+mj-lt"/>
            </a:endParaRPr>
          </a:p>
          <a:p>
            <a:pPr>
              <a:buClr>
                <a:schemeClr val="bg1"/>
              </a:buClr>
            </a:pPr>
            <a:endParaRPr lang="en-US" dirty="0"/>
          </a:p>
          <a:p>
            <a:pPr>
              <a:buClr>
                <a:schemeClr val="bg1"/>
              </a:buClr>
            </a:pPr>
            <a:endParaRPr lang="en-US" sz="3600" dirty="0">
              <a:latin typeface="+mj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3033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10. Payroll Taxes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/>
              <a:t>Failure to withhold/remit to IRS/DFA</a:t>
            </a:r>
          </a:p>
          <a:p>
            <a:pPr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/>
              <a:t>Failure to submit tax forms </a:t>
            </a:r>
            <a:br>
              <a:rPr lang="en-US" dirty="0"/>
            </a:br>
            <a:r>
              <a:rPr lang="en-US" dirty="0"/>
              <a:t>(W-2/941)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/>
              <a:t>Money owed to IRS/DFA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7656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/>
              <a:t>Honorable Mention:</a:t>
            </a:r>
            <a:br>
              <a:rPr lang="en-US" sz="4400" b="1" dirty="0"/>
            </a:br>
            <a:r>
              <a:rPr lang="en-US" sz="4400" b="1" dirty="0"/>
              <a:t> Fixed Assets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pPr marL="457200" lvl="1" indent="-457200"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latin typeface="+mj-lt"/>
              </a:rPr>
              <a:t>Failure to prepare a list</a:t>
            </a:r>
          </a:p>
          <a:p>
            <a:pPr marL="457200" lvl="1" indent="-457200"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latin typeface="+mj-lt"/>
              </a:rPr>
              <a:t>Inaccurate</a:t>
            </a:r>
          </a:p>
          <a:p>
            <a:pPr marL="457200" lvl="1" indent="-457200"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latin typeface="+mj-lt"/>
              </a:rPr>
              <a:t>No policy adopted by council</a:t>
            </a:r>
          </a:p>
          <a:p>
            <a:pPr marL="457200" lvl="1" indent="-457200"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latin typeface="+mj-lt"/>
              </a:rPr>
              <a:t>Additions/Deletions not authorized</a:t>
            </a: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endParaRPr lang="en-US" dirty="0">
              <a:latin typeface="+mj-lt"/>
              <a:cs typeface="Arial"/>
            </a:endParaRP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200" dirty="0">
                <a:latin typeface="+mj-lt"/>
                <a:cs typeface="Arial"/>
              </a:rPr>
              <a:t>Ark. Code Ann. § 14-59-107</a:t>
            </a:r>
            <a:endParaRPr lang="en-US" sz="3200" dirty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123688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/>
              <a:t>Honorable Mention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5344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>
                <a:latin typeface="+mj-lt"/>
              </a:rPr>
              <a:t>A city or a town may not become a stockholder in, appropriate money for, or lend credit to private corporations or individuals.</a:t>
            </a:r>
          </a:p>
          <a:p>
            <a:pPr marL="685800" lvl="2" indent="-4572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Exception for Economic Development</a:t>
            </a:r>
          </a:p>
          <a:p>
            <a:pPr marL="685800" lvl="2" indent="-45720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3200" dirty="0">
              <a:latin typeface="+mj-lt"/>
            </a:endParaRPr>
          </a:p>
          <a:p>
            <a:pPr marL="0" lvl="2" indent="0" algn="ctr">
              <a:buClr>
                <a:schemeClr val="bg1"/>
              </a:buClr>
              <a:buNone/>
            </a:pPr>
            <a:r>
              <a:rPr lang="en-US" sz="3200" dirty="0">
                <a:latin typeface="+mj-lt"/>
              </a:rPr>
              <a:t>Arkansas Constitution Article 12, § 5</a:t>
            </a:r>
          </a:p>
          <a:p>
            <a:pPr marL="685800" lvl="2" indent="-457200" algn="ctr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3200" dirty="0">
              <a:latin typeface="+mj-lt"/>
            </a:endParaRPr>
          </a:p>
          <a:p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106295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/>
              <a:t>Honorable Mention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bg1"/>
              </a:buClr>
            </a:pPr>
            <a:r>
              <a:rPr lang="en-US" sz="3800" dirty="0">
                <a:latin typeface="+mj-lt"/>
              </a:rPr>
              <a:t>Cities conducting business with an employee or official without an authorizing ordinance</a:t>
            </a:r>
          </a:p>
          <a:p>
            <a:pPr marL="0" indent="0">
              <a:buNone/>
            </a:pPr>
            <a:endParaRPr lang="en-US" sz="3800" dirty="0">
              <a:latin typeface="+mj-lt"/>
            </a:endParaRPr>
          </a:p>
          <a:p>
            <a:pPr marL="0" indent="0" algn="ctr">
              <a:buNone/>
            </a:pPr>
            <a:r>
              <a:rPr lang="en-US" sz="3200" dirty="0">
                <a:latin typeface="+mj-lt"/>
              </a:rPr>
              <a:t>Ark. Code Ann. </a:t>
            </a:r>
            <a:r>
              <a:rPr lang="en-US" sz="3200" dirty="0">
                <a:latin typeface="+mj-lt"/>
                <a:cs typeface="Arial"/>
              </a:rPr>
              <a:t>§</a:t>
            </a:r>
            <a:r>
              <a:rPr lang="en-US" sz="3200" dirty="0">
                <a:latin typeface="+mj-lt"/>
              </a:rPr>
              <a:t> 14-42-107 (Ethics)</a:t>
            </a:r>
          </a:p>
          <a:p>
            <a:pPr marL="0" indent="0">
              <a:buNone/>
            </a:pPr>
            <a:endParaRPr lang="en-US" sz="3200" dirty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60689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State of Arkansas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500 Municipalities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460 use ALA (2025 engagements)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40 hire private CPAs</a:t>
            </a:r>
          </a:p>
          <a:p>
            <a:pPr marL="457200" lvl="1" indent="0">
              <a:buNone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75 Counties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AR Law requires ALA audit</a:t>
            </a:r>
          </a:p>
        </p:txBody>
      </p:sp>
    </p:spTree>
    <p:extLst>
      <p:ext uri="{BB962C8B-B14F-4D97-AF65-F5344CB8AC3E}">
        <p14:creationId xmlns:p14="http://schemas.microsoft.com/office/powerpoint/2010/main" val="22940538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7200" b="1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8726871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4000" dirty="0"/>
              <a:t>Joe Archer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4000" dirty="0"/>
              <a:t>Deputy Legislative Auditor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4000" dirty="0"/>
              <a:t>joseph.archer@arklegaudit.gov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4000"/>
          </a:p>
          <a:p>
            <a:pPr marL="0" indent="0" algn="ctr">
              <a:spcBef>
                <a:spcPts val="0"/>
              </a:spcBef>
              <a:buNone/>
            </a:pPr>
            <a:endParaRPr lang="en-US" sz="4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4000" dirty="0"/>
              <a:t>Candice Gasaway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4000" dirty="0"/>
              <a:t>Audit Manager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900" dirty="0"/>
              <a:t>Candice.Gasaway@arklegaudit.gov</a:t>
            </a:r>
          </a:p>
        </p:txBody>
      </p:sp>
    </p:spTree>
    <p:extLst>
      <p:ext uri="{BB962C8B-B14F-4D97-AF65-F5344CB8AC3E}">
        <p14:creationId xmlns:p14="http://schemas.microsoft.com/office/powerpoint/2010/main" val="1441180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Legislative Joint Auditing Committee (LJAC)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bg1"/>
              </a:buClr>
            </a:pPr>
            <a:r>
              <a:rPr lang="en-US" sz="3800" dirty="0"/>
              <a:t>44 Legislators</a:t>
            </a:r>
          </a:p>
          <a:p>
            <a:pPr>
              <a:buClr>
                <a:schemeClr val="bg1"/>
              </a:buClr>
            </a:pPr>
            <a:r>
              <a:rPr lang="en-US" sz="3800" dirty="0"/>
              <a:t>3 Standing Committees</a:t>
            </a:r>
          </a:p>
          <a:p>
            <a:pPr lvl="2" indent="-45720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US" dirty="0"/>
              <a:t>State Agencies</a:t>
            </a:r>
          </a:p>
          <a:p>
            <a:pPr lvl="2" indent="-45720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US" dirty="0"/>
              <a:t>Educational Institutions</a:t>
            </a:r>
          </a:p>
          <a:p>
            <a:pPr lvl="2" indent="-45720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US" dirty="0"/>
              <a:t>Counties and Municipalities</a:t>
            </a:r>
          </a:p>
          <a:p>
            <a:pPr>
              <a:buClr>
                <a:schemeClr val="bg1"/>
              </a:buClr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12244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Legislative Joint Auditing Committee (LJAC)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en-US" sz="4000" dirty="0"/>
              <a:t>Meets</a:t>
            </a:r>
            <a:r>
              <a:rPr lang="en-US" sz="3200" dirty="0"/>
              <a:t> </a:t>
            </a:r>
          </a:p>
          <a:p>
            <a:pPr marL="685800" indent="-457200">
              <a:buClr>
                <a:schemeClr val="bg1"/>
              </a:buClr>
              <a:defRPr/>
            </a:pPr>
            <a:r>
              <a:rPr lang="en-US" dirty="0"/>
              <a:t>Full - 2</a:t>
            </a:r>
            <a:r>
              <a:rPr lang="en-US" baseline="30000" dirty="0"/>
              <a:t>nd</a:t>
            </a:r>
            <a:r>
              <a:rPr lang="en-US" dirty="0"/>
              <a:t> Friday</a:t>
            </a:r>
          </a:p>
          <a:p>
            <a:pPr marL="685800" indent="-457200">
              <a:buClr>
                <a:schemeClr val="bg1"/>
              </a:buClr>
              <a:defRPr/>
            </a:pPr>
            <a:r>
              <a:rPr lang="en-US" dirty="0"/>
              <a:t>Standing - Preceding Thursday </a:t>
            </a:r>
          </a:p>
          <a:p>
            <a:pPr marL="685800" indent="-457200">
              <a:buClr>
                <a:schemeClr val="bg1"/>
              </a:buClr>
              <a:defRPr/>
            </a:pPr>
            <a:r>
              <a:rPr lang="en-US" dirty="0"/>
              <a:t>August 13 and 14</a:t>
            </a:r>
          </a:p>
          <a:p>
            <a:pPr marL="685800" indent="-457200">
              <a:buClr>
                <a:schemeClr val="bg1"/>
              </a:buClr>
              <a:defRPr/>
            </a:pPr>
            <a:r>
              <a:rPr lang="en-US" dirty="0"/>
              <a:t>www.arkleg.state.ar.us</a:t>
            </a:r>
          </a:p>
          <a:p>
            <a:pPr marL="685800" indent="-457200">
              <a:buClr>
                <a:schemeClr val="bg1"/>
              </a:buClr>
              <a:defRPr/>
            </a:pPr>
            <a:endParaRPr lang="en-US" dirty="0"/>
          </a:p>
          <a:p>
            <a:endParaRPr lang="en-US" sz="3200" dirty="0"/>
          </a:p>
          <a:p>
            <a:pPr>
              <a:buClr>
                <a:schemeClr val="bg1"/>
              </a:buClr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73107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88F27-1B9E-B9E4-5987-86C60BF5C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www.arklegaudit.gov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EBEC370-EE11-A742-C851-8328C8E8E3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81000" y="1219200"/>
            <a:ext cx="8305799" cy="524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4970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Preparing for</a:t>
            </a:r>
            <a:r>
              <a:rPr lang="en-US" b="1" dirty="0"/>
              <a:t> Y</a:t>
            </a:r>
            <a:r>
              <a:rPr lang="en-US" dirty="0"/>
              <a:t>our </a:t>
            </a:r>
            <a:r>
              <a:rPr lang="en-US" b="1" dirty="0"/>
              <a:t>Audit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</a:pPr>
            <a:r>
              <a:rPr lang="en-US" dirty="0">
                <a:solidFill>
                  <a:srgbClr val="FFC000"/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https://arklegaudit.gov/resources</a:t>
            </a:r>
            <a:endParaRPr lang="en-US" dirty="0">
              <a:solidFill>
                <a:srgbClr val="FFC000"/>
              </a:solidFill>
              <a:latin typeface="+mj-lt"/>
            </a:endParaRPr>
          </a:p>
          <a:p>
            <a:pPr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</a:pPr>
            <a:r>
              <a:rPr lang="en-US" sz="3200" dirty="0">
                <a:latin typeface="+mj-lt"/>
              </a:rPr>
              <a:t>Preparing for a Legislative Audit of a Municipality</a:t>
            </a:r>
          </a:p>
          <a:p>
            <a:pPr>
              <a:spcBef>
                <a:spcPts val="0"/>
              </a:spcBef>
              <a:spcAft>
                <a:spcPts val="1800"/>
              </a:spcAft>
              <a:buClr>
                <a:schemeClr val="bg1"/>
              </a:buClr>
            </a:pPr>
            <a:r>
              <a:rPr lang="en-US" sz="3200" dirty="0"/>
              <a:t>Arkansas Municipal Accounting Handbook</a:t>
            </a:r>
          </a:p>
          <a:p>
            <a:pPr>
              <a:spcBef>
                <a:spcPts val="0"/>
              </a:spcBef>
              <a:buClr>
                <a:schemeClr val="bg1"/>
              </a:buClr>
            </a:pPr>
            <a:r>
              <a:rPr lang="en-US" sz="3200" dirty="0">
                <a:latin typeface="+mj-lt"/>
              </a:rPr>
              <a:t>Report on Com</a:t>
            </a:r>
            <a:r>
              <a:rPr lang="en-US" sz="3200" dirty="0"/>
              <a:t>pliance with Ark. Code Ann. § 14-58-101 (Municipal Audit by Independent Accountant)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87547825"/>
      </p:ext>
    </p:extLst>
  </p:cSld>
  <p:clrMapOvr>
    <a:masterClrMapping/>
  </p:clrMapOvr>
</p:sld>
</file>

<file path=ppt/theme/theme1.xml><?xml version="1.0" encoding="utf-8"?>
<a:theme xmlns:a="http://schemas.openxmlformats.org/drawingml/2006/main" name="NEW ALA them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048E6350525343A7F3FF81E85D830E" ma:contentTypeVersion="2" ma:contentTypeDescription="Create a new document." ma:contentTypeScope="" ma:versionID="f1d77694eff146dda23ce4769cefe4e4">
  <xsd:schema xmlns:xsd="http://www.w3.org/2001/XMLSchema" xmlns:xs="http://www.w3.org/2001/XMLSchema" xmlns:p="http://schemas.microsoft.com/office/2006/metadata/properties" xmlns:ns2="f58dc7b6-0785-4cb4-b64f-9e9e70d27c25" targetNamespace="http://schemas.microsoft.com/office/2006/metadata/properties" ma:root="true" ma:fieldsID="a96232402d653946b6c0e41fda6ec7d6" ns2:_="">
    <xsd:import namespace="f58dc7b6-0785-4cb4-b64f-9e9e70d27c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8dc7b6-0785-4cb4-b64f-9e9e70d27c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65D9CB-9422-4B57-996C-FA7D0BD2EB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8dc7b6-0785-4cb4-b64f-9e9e70d27c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14C2ED1-686D-4ABA-98F4-F7F0AEE6499F}">
  <ds:schemaRefs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f58dc7b6-0785-4cb4-b64f-9e9e70d27c25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F359A0A-6D9F-4FCB-B3FE-CFBF8BB2B35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ALA theme</Template>
  <TotalTime>1773</TotalTime>
  <Words>1260</Words>
  <Application>Microsoft Office PowerPoint</Application>
  <PresentationFormat>On-screen Show (4:3)</PresentationFormat>
  <Paragraphs>239</Paragraphs>
  <Slides>51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6" baseType="lpstr">
      <vt:lpstr>Arial</vt:lpstr>
      <vt:lpstr>Calibri</vt:lpstr>
      <vt:lpstr>Tahoma</vt:lpstr>
      <vt:lpstr>Wingdings</vt:lpstr>
      <vt:lpstr>NEW ALA theme</vt:lpstr>
      <vt:lpstr>Arkansas Government  Finance Officers Association</vt:lpstr>
      <vt:lpstr> Arkansas Legislative Audit</vt:lpstr>
      <vt:lpstr>Legislative Audit Management</vt:lpstr>
      <vt:lpstr>Arkansas Legislative Audit</vt:lpstr>
      <vt:lpstr>State of Arkansas</vt:lpstr>
      <vt:lpstr>Legislative Joint Auditing Committee (LJAC)</vt:lpstr>
      <vt:lpstr>Legislative Joint Auditing Committee (LJAC)</vt:lpstr>
      <vt:lpstr>www.arklegaudit.gov</vt:lpstr>
      <vt:lpstr>Preparing for Your Audit</vt:lpstr>
      <vt:lpstr>www.arklegaudit.gov</vt:lpstr>
      <vt:lpstr>Preparing for a Legislative Audit of a Municipality</vt:lpstr>
      <vt:lpstr>Arkansas Municipal Accounting Handbook </vt:lpstr>
      <vt:lpstr>Report on Compliance with  Ark. Code Ann. § 14-58-101</vt:lpstr>
      <vt:lpstr>Report on Compliance Ark. Code Ann. § 14-58-101 (Cont.)</vt:lpstr>
      <vt:lpstr>Report on Compliance with  Ark. Code Ann. § 14-58-101 (Cont.)</vt:lpstr>
      <vt:lpstr>Report on Compliance with  Ark. Code Ann. § 14-58-101 (Cont.)</vt:lpstr>
      <vt:lpstr>Report on Compliance (Cont.)</vt:lpstr>
      <vt:lpstr>PowerPoint Presentation</vt:lpstr>
      <vt:lpstr>Report Security Incident</vt:lpstr>
      <vt:lpstr>Report on Compliance (Cont.)</vt:lpstr>
      <vt:lpstr>Preparing for Your Audit</vt:lpstr>
      <vt:lpstr>Preparing for Your Audit (Cont.)</vt:lpstr>
      <vt:lpstr>Audit Prep Starts the First Day of the Audit Period</vt:lpstr>
      <vt:lpstr>Preparing for Your Audit (Cont.)</vt:lpstr>
      <vt:lpstr>Preparing for Your Audit (Cont.)</vt:lpstr>
      <vt:lpstr>Audit Timeline</vt:lpstr>
      <vt:lpstr>What Happens  If a City Has Findings? </vt:lpstr>
      <vt:lpstr>www.arklegaudit.gov</vt:lpstr>
      <vt:lpstr>PowerPoint Presentation</vt:lpstr>
      <vt:lpstr>Act 111 of 2025 </vt:lpstr>
      <vt:lpstr>Act 111 of 2025 (Cont.)</vt:lpstr>
      <vt:lpstr>Act 24 of 2025</vt:lpstr>
      <vt:lpstr>Act 671 of 2025</vt:lpstr>
      <vt:lpstr>Private Audits</vt:lpstr>
      <vt:lpstr>Arkansas Legislative Audit</vt:lpstr>
      <vt:lpstr>1. Budgets</vt:lpstr>
      <vt:lpstr>2. Bank Reconciliations</vt:lpstr>
      <vt:lpstr>3. Errors in Financial Records</vt:lpstr>
      <vt:lpstr>4. Misuse of Restricted Funds</vt:lpstr>
      <vt:lpstr>4. Misuse of  Restricted Funds (Cont.)</vt:lpstr>
      <vt:lpstr>5. Review of Prior Report</vt:lpstr>
      <vt:lpstr>6. Undocumented Expenditures</vt:lpstr>
      <vt:lpstr>8. Police/Court</vt:lpstr>
      <vt:lpstr>9. Water and Sewer Audits</vt:lpstr>
      <vt:lpstr>9. Water and Sewer Audits (Cont.)</vt:lpstr>
      <vt:lpstr>10. Payroll Taxes</vt:lpstr>
      <vt:lpstr>Honorable Mention:  Fixed Assets</vt:lpstr>
      <vt:lpstr>Honorable Mention</vt:lpstr>
      <vt:lpstr>Honorable Mention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msimpson</dc:creator>
  <cp:lastModifiedBy>Melissa Simpson</cp:lastModifiedBy>
  <cp:revision>78</cp:revision>
  <cp:lastPrinted>2023-12-19T16:40:13Z</cp:lastPrinted>
  <dcterms:created xsi:type="dcterms:W3CDTF">2016-07-18T15:00:51Z</dcterms:created>
  <dcterms:modified xsi:type="dcterms:W3CDTF">2026-07-07T18:42:52Z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0x01010012048E6350525343A7F3FF81E85D830E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2023-12-05T19:29:29Z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cf3a2c99-0765-4702-80e4-e5ded0a1cc93</vt:lpwstr>
  </property>
  <property fmtid="{D5CDD505-2E9C-101B-9397-08002B2CF9AE}" pid="8" name="MSIP_Label_defa4170-0d19-0005-0004-bc88714345d2_ActionId">
    <vt:lpwstr>5e4d2b7d-7e6e-4214-97d1-560ecb8dbfba</vt:lpwstr>
  </property>
  <property fmtid="{D5CDD505-2E9C-101B-9397-08002B2CF9AE}" pid="9" name="MSIP_Label_defa4170-0d19-0005-0004-bc88714345d2_ContentBits">
    <vt:lpwstr>0</vt:lpwstr>
  </property>
</Properties>
</file>