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1" r:id="rId2"/>
    <p:sldMasterId id="2147483699" r:id="rId3"/>
  </p:sldMasterIdLst>
  <p:notesMasterIdLst>
    <p:notesMasterId r:id="rId34"/>
  </p:notesMasterIdLst>
  <p:sldIdLst>
    <p:sldId id="273" r:id="rId4"/>
    <p:sldId id="280" r:id="rId5"/>
    <p:sldId id="322" r:id="rId6"/>
    <p:sldId id="323" r:id="rId7"/>
    <p:sldId id="284" r:id="rId8"/>
    <p:sldId id="324" r:id="rId9"/>
    <p:sldId id="325" r:id="rId10"/>
    <p:sldId id="346" r:id="rId11"/>
    <p:sldId id="326" r:id="rId12"/>
    <p:sldId id="343" r:id="rId13"/>
    <p:sldId id="327" r:id="rId14"/>
    <p:sldId id="329" r:id="rId15"/>
    <p:sldId id="328" r:id="rId16"/>
    <p:sldId id="330" r:id="rId17"/>
    <p:sldId id="344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5" r:id="rId31"/>
    <p:sldId id="347" r:id="rId32"/>
    <p:sldId id="348" r:id="rId33"/>
  </p:sldIdLst>
  <p:sldSz cx="18288000" cy="10287000"/>
  <p:notesSz cx="6858000" cy="8891588"/>
  <p:custShowLst>
    <p:custShow name="Custom Show 1" id="0">
      <p:sldLst/>
    </p:custShow>
  </p:custShowLst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hua Doohen" initials="JD" lastIdx="2" clrIdx="0">
    <p:extLst>
      <p:ext uri="{19B8F6BF-5375-455C-9EA6-DF929625EA0E}">
        <p15:presenceInfo xmlns:p15="http://schemas.microsoft.com/office/powerpoint/2012/main" userId="3be641716a0205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85D"/>
    <a:srgbClr val="000000"/>
    <a:srgbClr val="027E21"/>
    <a:srgbClr val="FAB301"/>
    <a:srgbClr val="C00000"/>
    <a:srgbClr val="00602B"/>
    <a:srgbClr val="E9B32A"/>
    <a:srgbClr val="A37501"/>
    <a:srgbClr val="7A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8" autoAdjust="0"/>
    <p:restoredTop sz="77118" autoAdjust="0"/>
  </p:normalViewPr>
  <p:slideViewPr>
    <p:cSldViewPr snapToGrid="0">
      <p:cViewPr varScale="1">
        <p:scale>
          <a:sx n="52" d="100"/>
          <a:sy n="52" d="100"/>
        </p:scale>
        <p:origin x="168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1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2EA-4821-8B31-80BDA73F374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EA-4821-8B31-80BDA73F374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2EA-4821-8B31-80BDA73F374D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7.5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EA-4821-8B31-80BDA73F374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6A-4544-AA14-F303A208BDC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6A-4544-AA14-F303A208BDC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6A-4544-AA14-F303A208BDCF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2.5</c:v>
                </c:pt>
                <c:pt idx="1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6A-4544-AA14-F303A208BDC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18-427B-A7E9-7AA8F7FD003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18-427B-A7E9-7AA8F7FD003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18-427B-A7E9-7AA8F7FD003B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D18-427B-A7E9-7AA8F7FD003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461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461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36F8C-373E-462E-A1B1-FEB055506373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2000" y="1111250"/>
            <a:ext cx="5334000" cy="3000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279077"/>
            <a:ext cx="5486400" cy="3501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445466"/>
            <a:ext cx="2971800" cy="44612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445466"/>
            <a:ext cx="2971800" cy="44612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8D4F5-5B32-4B17-933F-AAAA58D32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6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1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CCB9CE0-B6AF-768D-33DE-4BA8B8FAD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52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10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AE875DE-04E9-4259-0ADE-CB8A7B766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08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E4F0F-7B7E-0557-CB60-E900C5B2C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14613E-7474-518B-7300-BD5F6FFD6C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E3564-85BC-B299-A6DE-66FC3F67AC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78D4F5-5B32-4B17-933F-AAAA58D32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F14B1B2-2C23-2CAE-C9E3-D9E1E7CBD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06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12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0AC35A2-0371-BF7A-69FE-7D3AC66B93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4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13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440DA7E-5D79-7679-2E73-8E311212A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51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7A79-0FCF-A725-661D-5DCFBEBF6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A1814C-6544-E695-B3E5-94DB171B5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B5FBF-A415-5DA3-C575-94118CC43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E667A-608C-45B1-B50A-05D611D3E64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6305F02-FD14-641D-E0AF-41D14B7181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58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35AFD-7278-2459-5864-327C747A8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58B09-68E9-DD6D-CA6E-C626D2854E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AD5E2C-0D9A-4587-67E1-84C121898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15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35DB4AE-B6F5-0953-7A19-F89AE8CB0A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3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16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44D6923-F0FB-C6A7-79F8-D7C2F65101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494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17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BC6DCF0-AD24-79F8-247F-D7276AE98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841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21BBF-82F3-5730-717C-CFEEE41AF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A1D01-1227-D92F-3264-6338D1165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60413" y="317500"/>
            <a:ext cx="5334000" cy="3000375"/>
          </a:xfrm>
        </p:spPr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93B02-2A2B-FDA4-6C13-4D73F5D496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78D4F5-5B32-4B17-933F-AAAA58D32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534616-F2AA-B109-1E13-11151A1A24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4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5DABD-68C6-14A5-9EFB-61AA64083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C4BCDE-02F7-4045-4108-C7C8226D4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A7C30-BFF3-7C60-8DB2-5542790D0A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E667A-608C-45B1-B50A-05D611D3E64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27EE956-FE8F-891E-CEAA-A20C316372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74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E56D6D3-4176-3529-3E43-9F045AE01B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162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20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997F6A5-2207-F6A6-ED9A-C14BB5F35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998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21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2ACEFBF-B295-5F75-0B4B-25F388E6BF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714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22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A610BF3-E797-C43B-D3B1-B843253AE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214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23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ECDC947-B05B-6831-FB68-4EB19D78F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038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24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1ED3CB1-F788-9212-9C82-D463EFB60F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352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1A05C-DEDE-DAA3-5CB1-392B37765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202589-6BD0-A80E-3279-930AA8E32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E0061-4CDB-3487-D00F-671E5BEBA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25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7D45B76-2A45-9301-F4C4-1A4810F00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876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26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19A7382-A920-D6A1-0709-B0B8C31B6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86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FB326-3E48-DF2B-8640-270E037E9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0E0C1B-CFA7-59F8-5157-250134924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F1F6E-CBAC-5982-AD30-73E2F3B182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E667A-608C-45B1-B50A-05D611D3E64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7FBA63F-A2F6-269C-739E-36ECC07E2D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1481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C37AC-67CB-6110-3FD1-BB1363723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460816-02E6-F2A3-1D95-6C67CC4F73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C9A395-7846-2618-788E-F7D2FD41A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0D5CE-90DD-6CD6-5B06-5711C5718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257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C6A4B-5E46-41C4-2744-959492A6E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10D828-9369-10A4-2FA6-F18018E6A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2C5C08-061B-D124-886F-7D965F21FC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56FA4-AF4A-0232-D385-4D485C181D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51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3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E8E856E-AAE5-78A9-8E43-16A9BF29FF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790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A9D13-31A7-8BAD-FEAB-8460CED9D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058319-9E42-F954-C836-75D498236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47F06-B107-31E1-DD3C-583DFEF66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A73C4-7AE2-18FA-DA43-D5C027E118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11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0413" y="438150"/>
            <a:ext cx="5334000" cy="3000375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4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6F35333-068F-F72A-7054-1D740BE44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11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485775"/>
            <a:ext cx="5334000" cy="3000375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5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B2597DC-1A54-799D-418F-35ADCAA9B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09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6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AF544DE-7C96-9F08-62C1-459549AEF6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6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7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B9DCC50-19F0-5B62-FDD0-7D565B7546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76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8D4F5-5B32-4B17-933F-AAAA58D32A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07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2F048-D2A6-572B-772E-768A94437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35E41-15DF-2FC0-3283-7C38E53C8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5213E-34EA-55F1-C298-D53F4E511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78D4F5-5B32-4B17-933F-AAAA58D32A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9BF2706-C815-87EE-856E-C7E053A0B3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43655" y="3367245"/>
            <a:ext cx="13400694" cy="3655848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10200" b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3652" y="7023094"/>
            <a:ext cx="13405269" cy="68580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700" spc="12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85800" indent="0" algn="ctr">
              <a:buNone/>
              <a:defRPr sz="2400"/>
            </a:lvl2pPr>
            <a:lvl3pPr marL="1371600" indent="0" algn="ctr">
              <a:buNone/>
              <a:defRPr sz="24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18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_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E00925F-0B90-4F18-B185-E8FAC32197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73158" y="2861759"/>
            <a:ext cx="7956453" cy="4929525"/>
          </a:xfrm>
          <a:prstGeom prst="roundRect">
            <a:avLst>
              <a:gd name="adj" fmla="val 456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5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mparison p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733F56A-C3EF-4721-93B6-E1CBFC089D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830279" y="5020926"/>
            <a:ext cx="5103922" cy="3162202"/>
          </a:xfrm>
          <a:prstGeom prst="roundRect">
            <a:avLst>
              <a:gd name="adj" fmla="val 456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66BE92C-510E-4F12-BA44-9026149D39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336229" y="5020926"/>
            <a:ext cx="5103922" cy="3162202"/>
          </a:xfrm>
          <a:prstGeom prst="roundRect">
            <a:avLst>
              <a:gd name="adj" fmla="val 456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73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43655" y="3367245"/>
            <a:ext cx="13400694" cy="3655848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10200" b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3652" y="7023094"/>
            <a:ext cx="13405269" cy="68580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700" spc="12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85800" indent="0" algn="ctr">
              <a:buNone/>
              <a:defRPr sz="2400"/>
            </a:lvl2pPr>
            <a:lvl3pPr marL="1371600" indent="0" algn="ctr">
              <a:buNone/>
              <a:defRPr sz="24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63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G_Pic_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C0BBC738-D3E1-2083-2C51-B64B49223C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40640" y="435420"/>
            <a:ext cx="7683331" cy="7683324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6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_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0B302BE-849A-146B-80D7-CB5F28B27B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7969" y="1378599"/>
            <a:ext cx="2111368" cy="21113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897D9A6-1271-0FB9-61E3-86EFC27B1D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7970" y="5721812"/>
            <a:ext cx="2111368" cy="21113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B2581571-6EBC-F98B-F0A0-5A1FA5F874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0412" y="1374809"/>
            <a:ext cx="2111368" cy="21113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B257CB2-2CEF-FC48-DFB4-945784E519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87187" y="5712071"/>
            <a:ext cx="2111368" cy="21113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0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BG_1 Picture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5274BE8-801D-4A0C-B3F6-A2BE4AAFB9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10287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2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50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mparison p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D733F56A-C3EF-4721-93B6-E1CBFC089D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231329" y="4010273"/>
            <a:ext cx="5103922" cy="3162202"/>
          </a:xfrm>
          <a:prstGeom prst="roundRect">
            <a:avLst>
              <a:gd name="adj" fmla="val 456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66BE92C-510E-4F12-BA44-9026149D39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35179" y="4010273"/>
            <a:ext cx="5103922" cy="3162202"/>
          </a:xfrm>
          <a:prstGeom prst="roundRect">
            <a:avLst>
              <a:gd name="adj" fmla="val 456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7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8"/>
          <p:cNvSpPr>
            <a:spLocks noGrp="1" noChangeAspect="1"/>
          </p:cNvSpPr>
          <p:nvPr>
            <p:ph type="pic" sz="quarter" idx="10"/>
          </p:nvPr>
        </p:nvSpPr>
        <p:spPr>
          <a:xfrm>
            <a:off x="9252013" y="330367"/>
            <a:ext cx="9075395" cy="9956633"/>
          </a:xfrm>
          <a:custGeom>
            <a:avLst/>
            <a:gdLst>
              <a:gd name="connsiteX0" fmla="*/ 5747007 w 5747007"/>
              <a:gd name="connsiteY0" fmla="*/ 1876235 h 6635919"/>
              <a:gd name="connsiteX1" fmla="*/ 5747007 w 5747007"/>
              <a:gd name="connsiteY1" fmla="*/ 6635919 h 6635919"/>
              <a:gd name="connsiteX2" fmla="*/ 4515976 w 5747007"/>
              <a:gd name="connsiteY2" fmla="*/ 6635919 h 6635919"/>
              <a:gd name="connsiteX3" fmla="*/ 2156908 w 5747007"/>
              <a:gd name="connsiteY3" fmla="*/ 1105427 h 6635919"/>
              <a:gd name="connsiteX4" fmla="*/ 5591867 w 5747007"/>
              <a:gd name="connsiteY4" fmla="*/ 1105427 h 6635919"/>
              <a:gd name="connsiteX5" fmla="*/ 4474157 w 5747007"/>
              <a:gd name="connsiteY5" fmla="*/ 5576267 h 6635919"/>
              <a:gd name="connsiteX6" fmla="*/ 1039198 w 5747007"/>
              <a:gd name="connsiteY6" fmla="*/ 5576267 h 6635919"/>
              <a:gd name="connsiteX7" fmla="*/ 546025 w 5747007"/>
              <a:gd name="connsiteY7" fmla="*/ 0 h 6635919"/>
              <a:gd name="connsiteX8" fmla="*/ 2184098 w 5747007"/>
              <a:gd name="connsiteY8" fmla="*/ 0 h 6635919"/>
              <a:gd name="connsiteX9" fmla="*/ 1638074 w 5747007"/>
              <a:gd name="connsiteY9" fmla="*/ 2357438 h 6635919"/>
              <a:gd name="connsiteX10" fmla="*/ 0 w 5747007"/>
              <a:gd name="connsiteY10" fmla="*/ 2357438 h 6635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47007" h="6635919">
                <a:moveTo>
                  <a:pt x="5747007" y="1876235"/>
                </a:moveTo>
                <a:lnTo>
                  <a:pt x="5747007" y="6635919"/>
                </a:lnTo>
                <a:lnTo>
                  <a:pt x="4515976" y="6635919"/>
                </a:lnTo>
                <a:close/>
                <a:moveTo>
                  <a:pt x="2156908" y="1105427"/>
                </a:moveTo>
                <a:lnTo>
                  <a:pt x="5591867" y="1105427"/>
                </a:lnTo>
                <a:lnTo>
                  <a:pt x="4474157" y="5576267"/>
                </a:lnTo>
                <a:lnTo>
                  <a:pt x="1039198" y="5576267"/>
                </a:lnTo>
                <a:close/>
                <a:moveTo>
                  <a:pt x="546025" y="0"/>
                </a:moveTo>
                <a:lnTo>
                  <a:pt x="2184098" y="0"/>
                </a:lnTo>
                <a:lnTo>
                  <a:pt x="1638074" y="2357438"/>
                </a:lnTo>
                <a:lnTo>
                  <a:pt x="0" y="235743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02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5274BE8-801D-4A0C-B3F6-A2BE4AAFB9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10287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2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 noChangeAspect="1"/>
          </p:cNvSpPr>
          <p:nvPr>
            <p:ph type="pic" sz="quarter" idx="10"/>
          </p:nvPr>
        </p:nvSpPr>
        <p:spPr>
          <a:xfrm>
            <a:off x="1691173" y="3739344"/>
            <a:ext cx="2847158" cy="37452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8" name="Picture Placeholder 16"/>
          <p:cNvSpPr>
            <a:spLocks noGrp="1" noChangeAspect="1"/>
          </p:cNvSpPr>
          <p:nvPr>
            <p:ph type="pic" sz="quarter" idx="11"/>
          </p:nvPr>
        </p:nvSpPr>
        <p:spPr>
          <a:xfrm>
            <a:off x="4723294" y="3739344"/>
            <a:ext cx="2847158" cy="37452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Picture Placeholder 16"/>
          <p:cNvSpPr>
            <a:spLocks noGrp="1" noChangeAspect="1"/>
          </p:cNvSpPr>
          <p:nvPr>
            <p:ph type="pic" sz="quarter" idx="12"/>
          </p:nvPr>
        </p:nvSpPr>
        <p:spPr>
          <a:xfrm>
            <a:off x="7748238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0" name="Picture Placeholder 16"/>
          <p:cNvSpPr>
            <a:spLocks noGrp="1" noChangeAspect="1"/>
          </p:cNvSpPr>
          <p:nvPr>
            <p:ph type="pic" sz="quarter" idx="13"/>
          </p:nvPr>
        </p:nvSpPr>
        <p:spPr>
          <a:xfrm>
            <a:off x="10765121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1" name="Picture Placeholder 16"/>
          <p:cNvSpPr>
            <a:spLocks noGrp="1" noChangeAspect="1"/>
          </p:cNvSpPr>
          <p:nvPr>
            <p:ph type="pic" sz="quarter" idx="14"/>
          </p:nvPr>
        </p:nvSpPr>
        <p:spPr>
          <a:xfrm>
            <a:off x="13782003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302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2015209" y="1687635"/>
            <a:ext cx="6943229" cy="7116030"/>
          </a:xfrm>
          <a:prstGeom prst="parallelogram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pPr marL="342900" marR="0" lvl="0" indent="-34290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1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8220599" y="-45531"/>
            <a:ext cx="10067402" cy="10317957"/>
          </a:xfrm>
          <a:prstGeom prst="parallelogram">
            <a:avLst/>
          </a:pr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10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33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/>
          <p:cNvSpPr>
            <a:spLocks noGrp="1" noChangeAspect="1"/>
          </p:cNvSpPr>
          <p:nvPr>
            <p:ph type="pic" sz="quarter" idx="10"/>
          </p:nvPr>
        </p:nvSpPr>
        <p:spPr>
          <a:xfrm>
            <a:off x="1" y="0"/>
            <a:ext cx="14224604" cy="10287000"/>
          </a:xfrm>
          <a:custGeom>
            <a:avLst/>
            <a:gdLst>
              <a:gd name="connsiteX0" fmla="*/ 0 w 9251575"/>
              <a:gd name="connsiteY0" fmla="*/ 0 h 6858000"/>
              <a:gd name="connsiteX1" fmla="*/ 9251575 w 9251575"/>
              <a:gd name="connsiteY1" fmla="*/ 0 h 6858000"/>
              <a:gd name="connsiteX2" fmla="*/ 9251575 w 9251575"/>
              <a:gd name="connsiteY2" fmla="*/ 6858000 h 6858000"/>
              <a:gd name="connsiteX3" fmla="*/ 0 w 9251575"/>
              <a:gd name="connsiteY3" fmla="*/ 6858000 h 6858000"/>
              <a:gd name="connsiteX4" fmla="*/ 0 w 9251575"/>
              <a:gd name="connsiteY4" fmla="*/ 0 h 6858000"/>
              <a:gd name="connsiteX0" fmla="*/ 0 w 9251575"/>
              <a:gd name="connsiteY0" fmla="*/ 0 h 6858000"/>
              <a:gd name="connsiteX1" fmla="*/ 9251575 w 9251575"/>
              <a:gd name="connsiteY1" fmla="*/ 0 h 6858000"/>
              <a:gd name="connsiteX2" fmla="*/ 7765675 w 9251575"/>
              <a:gd name="connsiteY2" fmla="*/ 6843712 h 6858000"/>
              <a:gd name="connsiteX3" fmla="*/ 0 w 9251575"/>
              <a:gd name="connsiteY3" fmla="*/ 6858000 h 6858000"/>
              <a:gd name="connsiteX4" fmla="*/ 0 w 9251575"/>
              <a:gd name="connsiteY4" fmla="*/ 0 h 6858000"/>
              <a:gd name="connsiteX0" fmla="*/ 0 w 9483069"/>
              <a:gd name="connsiteY0" fmla="*/ 0 h 6858000"/>
              <a:gd name="connsiteX1" fmla="*/ 9483069 w 9483069"/>
              <a:gd name="connsiteY1" fmla="*/ 11575 h 6858000"/>
              <a:gd name="connsiteX2" fmla="*/ 7765675 w 9483069"/>
              <a:gd name="connsiteY2" fmla="*/ 6843712 h 6858000"/>
              <a:gd name="connsiteX3" fmla="*/ 0 w 9483069"/>
              <a:gd name="connsiteY3" fmla="*/ 6858000 h 6858000"/>
              <a:gd name="connsiteX4" fmla="*/ 0 w 948306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83069" h="6858000">
                <a:moveTo>
                  <a:pt x="0" y="0"/>
                </a:moveTo>
                <a:lnTo>
                  <a:pt x="9483069" y="11575"/>
                </a:lnTo>
                <a:lnTo>
                  <a:pt x="7765675" y="684371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2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BB1F3F7-4300-40C5-B39A-43790BDF9065}"/>
              </a:ext>
            </a:extLst>
          </p:cNvPr>
          <p:cNvSpPr txBox="1"/>
          <p:nvPr userDrawn="1"/>
        </p:nvSpPr>
        <p:spPr>
          <a:xfrm>
            <a:off x="1257300" y="804381"/>
            <a:ext cx="7548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54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7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33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18288000" cy="51435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0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8"/>
          <p:cNvSpPr>
            <a:spLocks noGrp="1" noChangeAspect="1"/>
          </p:cNvSpPr>
          <p:nvPr>
            <p:ph type="pic" sz="quarter" idx="10"/>
          </p:nvPr>
        </p:nvSpPr>
        <p:spPr>
          <a:xfrm>
            <a:off x="9252013" y="330367"/>
            <a:ext cx="9075395" cy="9956633"/>
          </a:xfrm>
          <a:custGeom>
            <a:avLst/>
            <a:gdLst>
              <a:gd name="connsiteX0" fmla="*/ 5747007 w 5747007"/>
              <a:gd name="connsiteY0" fmla="*/ 1876235 h 6635919"/>
              <a:gd name="connsiteX1" fmla="*/ 5747007 w 5747007"/>
              <a:gd name="connsiteY1" fmla="*/ 6635919 h 6635919"/>
              <a:gd name="connsiteX2" fmla="*/ 4515976 w 5747007"/>
              <a:gd name="connsiteY2" fmla="*/ 6635919 h 6635919"/>
              <a:gd name="connsiteX3" fmla="*/ 2156908 w 5747007"/>
              <a:gd name="connsiteY3" fmla="*/ 1105427 h 6635919"/>
              <a:gd name="connsiteX4" fmla="*/ 5591867 w 5747007"/>
              <a:gd name="connsiteY4" fmla="*/ 1105427 h 6635919"/>
              <a:gd name="connsiteX5" fmla="*/ 4474157 w 5747007"/>
              <a:gd name="connsiteY5" fmla="*/ 5576267 h 6635919"/>
              <a:gd name="connsiteX6" fmla="*/ 1039198 w 5747007"/>
              <a:gd name="connsiteY6" fmla="*/ 5576267 h 6635919"/>
              <a:gd name="connsiteX7" fmla="*/ 546025 w 5747007"/>
              <a:gd name="connsiteY7" fmla="*/ 0 h 6635919"/>
              <a:gd name="connsiteX8" fmla="*/ 2184098 w 5747007"/>
              <a:gd name="connsiteY8" fmla="*/ 0 h 6635919"/>
              <a:gd name="connsiteX9" fmla="*/ 1638074 w 5747007"/>
              <a:gd name="connsiteY9" fmla="*/ 2357438 h 6635919"/>
              <a:gd name="connsiteX10" fmla="*/ 0 w 5747007"/>
              <a:gd name="connsiteY10" fmla="*/ 2357438 h 6635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47007" h="6635919">
                <a:moveTo>
                  <a:pt x="5747007" y="1876235"/>
                </a:moveTo>
                <a:lnTo>
                  <a:pt x="5747007" y="6635919"/>
                </a:lnTo>
                <a:lnTo>
                  <a:pt x="4515976" y="6635919"/>
                </a:lnTo>
                <a:close/>
                <a:moveTo>
                  <a:pt x="2156908" y="1105427"/>
                </a:moveTo>
                <a:lnTo>
                  <a:pt x="5591867" y="1105427"/>
                </a:lnTo>
                <a:lnTo>
                  <a:pt x="4474157" y="5576267"/>
                </a:lnTo>
                <a:lnTo>
                  <a:pt x="1039198" y="5576267"/>
                </a:lnTo>
                <a:close/>
                <a:moveTo>
                  <a:pt x="546025" y="0"/>
                </a:moveTo>
                <a:lnTo>
                  <a:pt x="2184098" y="0"/>
                </a:lnTo>
                <a:lnTo>
                  <a:pt x="1638074" y="2357438"/>
                </a:lnTo>
                <a:lnTo>
                  <a:pt x="0" y="235743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55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 noChangeAspect="1"/>
          </p:cNvSpPr>
          <p:nvPr>
            <p:ph type="pic" sz="quarter" idx="10"/>
          </p:nvPr>
        </p:nvSpPr>
        <p:spPr>
          <a:xfrm>
            <a:off x="1691173" y="3739344"/>
            <a:ext cx="2847158" cy="37452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8" name="Picture Placeholder 16"/>
          <p:cNvSpPr>
            <a:spLocks noGrp="1" noChangeAspect="1"/>
          </p:cNvSpPr>
          <p:nvPr>
            <p:ph type="pic" sz="quarter" idx="11"/>
          </p:nvPr>
        </p:nvSpPr>
        <p:spPr>
          <a:xfrm>
            <a:off x="4723294" y="3739344"/>
            <a:ext cx="2847158" cy="37452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Picture Placeholder 16"/>
          <p:cNvSpPr>
            <a:spLocks noGrp="1" noChangeAspect="1"/>
          </p:cNvSpPr>
          <p:nvPr>
            <p:ph type="pic" sz="quarter" idx="12"/>
          </p:nvPr>
        </p:nvSpPr>
        <p:spPr>
          <a:xfrm>
            <a:off x="7748238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0" name="Picture Placeholder 16"/>
          <p:cNvSpPr>
            <a:spLocks noGrp="1" noChangeAspect="1"/>
          </p:cNvSpPr>
          <p:nvPr>
            <p:ph type="pic" sz="quarter" idx="13"/>
          </p:nvPr>
        </p:nvSpPr>
        <p:spPr>
          <a:xfrm>
            <a:off x="10765121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1" name="Picture Placeholder 16"/>
          <p:cNvSpPr>
            <a:spLocks noGrp="1" noChangeAspect="1"/>
          </p:cNvSpPr>
          <p:nvPr>
            <p:ph type="pic" sz="quarter" idx="14"/>
          </p:nvPr>
        </p:nvSpPr>
        <p:spPr>
          <a:xfrm>
            <a:off x="13782003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26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BG_1 Picture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5274BE8-801D-4A0C-B3F6-A2BE4AAFB9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19DE69F-3CEE-4672-A111-92CD7E4181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76315" y="3838581"/>
            <a:ext cx="8578085" cy="5314665"/>
          </a:xfrm>
          <a:prstGeom prst="roundRect">
            <a:avLst>
              <a:gd name="adj" fmla="val 2447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7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2015209" y="1687635"/>
            <a:ext cx="6943229" cy="7116030"/>
          </a:xfrm>
          <a:prstGeom prst="parallelogram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pPr marL="342900" marR="0" lvl="0" indent="-34290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47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8220599" y="-45531"/>
            <a:ext cx="10067402" cy="10317957"/>
          </a:xfrm>
          <a:prstGeom prst="parallelogram">
            <a:avLst/>
          </a:pr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28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08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/>
          <p:cNvSpPr>
            <a:spLocks noGrp="1" noChangeAspect="1"/>
          </p:cNvSpPr>
          <p:nvPr>
            <p:ph type="pic" sz="quarter" idx="10"/>
          </p:nvPr>
        </p:nvSpPr>
        <p:spPr>
          <a:xfrm>
            <a:off x="1" y="0"/>
            <a:ext cx="14224604" cy="10287000"/>
          </a:xfrm>
          <a:custGeom>
            <a:avLst/>
            <a:gdLst>
              <a:gd name="connsiteX0" fmla="*/ 0 w 9251575"/>
              <a:gd name="connsiteY0" fmla="*/ 0 h 6858000"/>
              <a:gd name="connsiteX1" fmla="*/ 9251575 w 9251575"/>
              <a:gd name="connsiteY1" fmla="*/ 0 h 6858000"/>
              <a:gd name="connsiteX2" fmla="*/ 9251575 w 9251575"/>
              <a:gd name="connsiteY2" fmla="*/ 6858000 h 6858000"/>
              <a:gd name="connsiteX3" fmla="*/ 0 w 9251575"/>
              <a:gd name="connsiteY3" fmla="*/ 6858000 h 6858000"/>
              <a:gd name="connsiteX4" fmla="*/ 0 w 9251575"/>
              <a:gd name="connsiteY4" fmla="*/ 0 h 6858000"/>
              <a:gd name="connsiteX0" fmla="*/ 0 w 9251575"/>
              <a:gd name="connsiteY0" fmla="*/ 0 h 6858000"/>
              <a:gd name="connsiteX1" fmla="*/ 9251575 w 9251575"/>
              <a:gd name="connsiteY1" fmla="*/ 0 h 6858000"/>
              <a:gd name="connsiteX2" fmla="*/ 7765675 w 9251575"/>
              <a:gd name="connsiteY2" fmla="*/ 6843712 h 6858000"/>
              <a:gd name="connsiteX3" fmla="*/ 0 w 9251575"/>
              <a:gd name="connsiteY3" fmla="*/ 6858000 h 6858000"/>
              <a:gd name="connsiteX4" fmla="*/ 0 w 9251575"/>
              <a:gd name="connsiteY4" fmla="*/ 0 h 6858000"/>
              <a:gd name="connsiteX0" fmla="*/ 0 w 9483069"/>
              <a:gd name="connsiteY0" fmla="*/ 0 h 6858000"/>
              <a:gd name="connsiteX1" fmla="*/ 9483069 w 9483069"/>
              <a:gd name="connsiteY1" fmla="*/ 11575 h 6858000"/>
              <a:gd name="connsiteX2" fmla="*/ 7765675 w 9483069"/>
              <a:gd name="connsiteY2" fmla="*/ 6843712 h 6858000"/>
              <a:gd name="connsiteX3" fmla="*/ 0 w 9483069"/>
              <a:gd name="connsiteY3" fmla="*/ 6858000 h 6858000"/>
              <a:gd name="connsiteX4" fmla="*/ 0 w 948306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83069" h="6858000">
                <a:moveTo>
                  <a:pt x="0" y="0"/>
                </a:moveTo>
                <a:lnTo>
                  <a:pt x="9483069" y="11575"/>
                </a:lnTo>
                <a:lnTo>
                  <a:pt x="7765675" y="684371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51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BB1F3F7-4300-40C5-B39A-43790BDF9065}"/>
              </a:ext>
            </a:extLst>
          </p:cNvPr>
          <p:cNvSpPr txBox="1"/>
          <p:nvPr userDrawn="1"/>
        </p:nvSpPr>
        <p:spPr>
          <a:xfrm>
            <a:off x="1257300" y="804381"/>
            <a:ext cx="7548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54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7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19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18288000" cy="51435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1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8"/>
          <p:cNvSpPr>
            <a:spLocks noGrp="1" noChangeAspect="1"/>
          </p:cNvSpPr>
          <p:nvPr>
            <p:ph type="pic" sz="quarter" idx="10"/>
          </p:nvPr>
        </p:nvSpPr>
        <p:spPr>
          <a:xfrm>
            <a:off x="9252013" y="330367"/>
            <a:ext cx="9075395" cy="9956633"/>
          </a:xfrm>
          <a:custGeom>
            <a:avLst/>
            <a:gdLst>
              <a:gd name="connsiteX0" fmla="*/ 5747007 w 5747007"/>
              <a:gd name="connsiteY0" fmla="*/ 1876235 h 6635919"/>
              <a:gd name="connsiteX1" fmla="*/ 5747007 w 5747007"/>
              <a:gd name="connsiteY1" fmla="*/ 6635919 h 6635919"/>
              <a:gd name="connsiteX2" fmla="*/ 4515976 w 5747007"/>
              <a:gd name="connsiteY2" fmla="*/ 6635919 h 6635919"/>
              <a:gd name="connsiteX3" fmla="*/ 2156908 w 5747007"/>
              <a:gd name="connsiteY3" fmla="*/ 1105427 h 6635919"/>
              <a:gd name="connsiteX4" fmla="*/ 5591867 w 5747007"/>
              <a:gd name="connsiteY4" fmla="*/ 1105427 h 6635919"/>
              <a:gd name="connsiteX5" fmla="*/ 4474157 w 5747007"/>
              <a:gd name="connsiteY5" fmla="*/ 5576267 h 6635919"/>
              <a:gd name="connsiteX6" fmla="*/ 1039198 w 5747007"/>
              <a:gd name="connsiteY6" fmla="*/ 5576267 h 6635919"/>
              <a:gd name="connsiteX7" fmla="*/ 546025 w 5747007"/>
              <a:gd name="connsiteY7" fmla="*/ 0 h 6635919"/>
              <a:gd name="connsiteX8" fmla="*/ 2184098 w 5747007"/>
              <a:gd name="connsiteY8" fmla="*/ 0 h 6635919"/>
              <a:gd name="connsiteX9" fmla="*/ 1638074 w 5747007"/>
              <a:gd name="connsiteY9" fmla="*/ 2357438 h 6635919"/>
              <a:gd name="connsiteX10" fmla="*/ 0 w 5747007"/>
              <a:gd name="connsiteY10" fmla="*/ 2357438 h 6635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47007" h="6635919">
                <a:moveTo>
                  <a:pt x="5747007" y="1876235"/>
                </a:moveTo>
                <a:lnTo>
                  <a:pt x="5747007" y="6635919"/>
                </a:lnTo>
                <a:lnTo>
                  <a:pt x="4515976" y="6635919"/>
                </a:lnTo>
                <a:close/>
                <a:moveTo>
                  <a:pt x="2156908" y="1105427"/>
                </a:moveTo>
                <a:lnTo>
                  <a:pt x="5591867" y="1105427"/>
                </a:lnTo>
                <a:lnTo>
                  <a:pt x="4474157" y="5576267"/>
                </a:lnTo>
                <a:lnTo>
                  <a:pt x="1039198" y="5576267"/>
                </a:lnTo>
                <a:close/>
                <a:moveTo>
                  <a:pt x="546025" y="0"/>
                </a:moveTo>
                <a:lnTo>
                  <a:pt x="2184098" y="0"/>
                </a:lnTo>
                <a:lnTo>
                  <a:pt x="1638074" y="2357438"/>
                </a:lnTo>
                <a:lnTo>
                  <a:pt x="0" y="235743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882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 noChangeAspect="1"/>
          </p:cNvSpPr>
          <p:nvPr>
            <p:ph type="pic" sz="quarter" idx="10"/>
          </p:nvPr>
        </p:nvSpPr>
        <p:spPr>
          <a:xfrm>
            <a:off x="1691173" y="3739344"/>
            <a:ext cx="2847158" cy="37452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8" name="Picture Placeholder 16"/>
          <p:cNvSpPr>
            <a:spLocks noGrp="1" noChangeAspect="1"/>
          </p:cNvSpPr>
          <p:nvPr>
            <p:ph type="pic" sz="quarter" idx="11"/>
          </p:nvPr>
        </p:nvSpPr>
        <p:spPr>
          <a:xfrm>
            <a:off x="4723294" y="3739344"/>
            <a:ext cx="2847158" cy="37452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Picture Placeholder 16"/>
          <p:cNvSpPr>
            <a:spLocks noGrp="1" noChangeAspect="1"/>
          </p:cNvSpPr>
          <p:nvPr>
            <p:ph type="pic" sz="quarter" idx="12"/>
          </p:nvPr>
        </p:nvSpPr>
        <p:spPr>
          <a:xfrm>
            <a:off x="7748238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0" name="Picture Placeholder 16"/>
          <p:cNvSpPr>
            <a:spLocks noGrp="1" noChangeAspect="1"/>
          </p:cNvSpPr>
          <p:nvPr>
            <p:ph type="pic" sz="quarter" idx="13"/>
          </p:nvPr>
        </p:nvSpPr>
        <p:spPr>
          <a:xfrm>
            <a:off x="10765121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1" name="Picture Placeholder 16"/>
          <p:cNvSpPr>
            <a:spLocks noGrp="1" noChangeAspect="1"/>
          </p:cNvSpPr>
          <p:nvPr>
            <p:ph type="pic" sz="quarter" idx="14"/>
          </p:nvPr>
        </p:nvSpPr>
        <p:spPr>
          <a:xfrm>
            <a:off x="13782003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35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2015209" y="1687635"/>
            <a:ext cx="6943229" cy="7116030"/>
          </a:xfrm>
          <a:prstGeom prst="parallelogram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pPr marL="342900" marR="0" lvl="0" indent="-34290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55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icture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19DE69F-3CEE-4672-A111-92CD7E4181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13029" y="3283410"/>
            <a:ext cx="8578085" cy="5314665"/>
          </a:xfrm>
          <a:prstGeom prst="roundRect">
            <a:avLst>
              <a:gd name="adj" fmla="val 2447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0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8220599" y="-45531"/>
            <a:ext cx="10067402" cy="10317957"/>
          </a:xfrm>
          <a:prstGeom prst="parallelogram">
            <a:avLst/>
          </a:pr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41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76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/>
          <p:cNvSpPr>
            <a:spLocks noGrp="1" noChangeAspect="1"/>
          </p:cNvSpPr>
          <p:nvPr>
            <p:ph type="pic" sz="quarter" idx="10"/>
          </p:nvPr>
        </p:nvSpPr>
        <p:spPr>
          <a:xfrm>
            <a:off x="1" y="0"/>
            <a:ext cx="14224604" cy="10287000"/>
          </a:xfrm>
          <a:custGeom>
            <a:avLst/>
            <a:gdLst>
              <a:gd name="connsiteX0" fmla="*/ 0 w 9251575"/>
              <a:gd name="connsiteY0" fmla="*/ 0 h 6858000"/>
              <a:gd name="connsiteX1" fmla="*/ 9251575 w 9251575"/>
              <a:gd name="connsiteY1" fmla="*/ 0 h 6858000"/>
              <a:gd name="connsiteX2" fmla="*/ 9251575 w 9251575"/>
              <a:gd name="connsiteY2" fmla="*/ 6858000 h 6858000"/>
              <a:gd name="connsiteX3" fmla="*/ 0 w 9251575"/>
              <a:gd name="connsiteY3" fmla="*/ 6858000 h 6858000"/>
              <a:gd name="connsiteX4" fmla="*/ 0 w 9251575"/>
              <a:gd name="connsiteY4" fmla="*/ 0 h 6858000"/>
              <a:gd name="connsiteX0" fmla="*/ 0 w 9251575"/>
              <a:gd name="connsiteY0" fmla="*/ 0 h 6858000"/>
              <a:gd name="connsiteX1" fmla="*/ 9251575 w 9251575"/>
              <a:gd name="connsiteY1" fmla="*/ 0 h 6858000"/>
              <a:gd name="connsiteX2" fmla="*/ 7765675 w 9251575"/>
              <a:gd name="connsiteY2" fmla="*/ 6843712 h 6858000"/>
              <a:gd name="connsiteX3" fmla="*/ 0 w 9251575"/>
              <a:gd name="connsiteY3" fmla="*/ 6858000 h 6858000"/>
              <a:gd name="connsiteX4" fmla="*/ 0 w 9251575"/>
              <a:gd name="connsiteY4" fmla="*/ 0 h 6858000"/>
              <a:gd name="connsiteX0" fmla="*/ 0 w 9483069"/>
              <a:gd name="connsiteY0" fmla="*/ 0 h 6858000"/>
              <a:gd name="connsiteX1" fmla="*/ 9483069 w 9483069"/>
              <a:gd name="connsiteY1" fmla="*/ 11575 h 6858000"/>
              <a:gd name="connsiteX2" fmla="*/ 7765675 w 9483069"/>
              <a:gd name="connsiteY2" fmla="*/ 6843712 h 6858000"/>
              <a:gd name="connsiteX3" fmla="*/ 0 w 9483069"/>
              <a:gd name="connsiteY3" fmla="*/ 6858000 h 6858000"/>
              <a:gd name="connsiteX4" fmla="*/ 0 w 948306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83069" h="6858000">
                <a:moveTo>
                  <a:pt x="0" y="0"/>
                </a:moveTo>
                <a:lnTo>
                  <a:pt x="9483069" y="11575"/>
                </a:lnTo>
                <a:lnTo>
                  <a:pt x="7765675" y="684371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70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BB1F3F7-4300-40C5-B39A-43790BDF9065}"/>
              </a:ext>
            </a:extLst>
          </p:cNvPr>
          <p:cNvSpPr txBox="1"/>
          <p:nvPr userDrawn="1"/>
        </p:nvSpPr>
        <p:spPr>
          <a:xfrm>
            <a:off x="1257300" y="804381"/>
            <a:ext cx="7548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54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2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16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18288000" cy="51435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8"/>
          <p:cNvSpPr>
            <a:spLocks noGrp="1" noChangeAspect="1"/>
          </p:cNvSpPr>
          <p:nvPr>
            <p:ph type="pic" sz="quarter" idx="10"/>
          </p:nvPr>
        </p:nvSpPr>
        <p:spPr>
          <a:xfrm>
            <a:off x="9252013" y="330367"/>
            <a:ext cx="9075395" cy="9956633"/>
          </a:xfrm>
          <a:custGeom>
            <a:avLst/>
            <a:gdLst>
              <a:gd name="connsiteX0" fmla="*/ 5747007 w 5747007"/>
              <a:gd name="connsiteY0" fmla="*/ 1876235 h 6635919"/>
              <a:gd name="connsiteX1" fmla="*/ 5747007 w 5747007"/>
              <a:gd name="connsiteY1" fmla="*/ 6635919 h 6635919"/>
              <a:gd name="connsiteX2" fmla="*/ 4515976 w 5747007"/>
              <a:gd name="connsiteY2" fmla="*/ 6635919 h 6635919"/>
              <a:gd name="connsiteX3" fmla="*/ 2156908 w 5747007"/>
              <a:gd name="connsiteY3" fmla="*/ 1105427 h 6635919"/>
              <a:gd name="connsiteX4" fmla="*/ 5591867 w 5747007"/>
              <a:gd name="connsiteY4" fmla="*/ 1105427 h 6635919"/>
              <a:gd name="connsiteX5" fmla="*/ 4474157 w 5747007"/>
              <a:gd name="connsiteY5" fmla="*/ 5576267 h 6635919"/>
              <a:gd name="connsiteX6" fmla="*/ 1039198 w 5747007"/>
              <a:gd name="connsiteY6" fmla="*/ 5576267 h 6635919"/>
              <a:gd name="connsiteX7" fmla="*/ 546025 w 5747007"/>
              <a:gd name="connsiteY7" fmla="*/ 0 h 6635919"/>
              <a:gd name="connsiteX8" fmla="*/ 2184098 w 5747007"/>
              <a:gd name="connsiteY8" fmla="*/ 0 h 6635919"/>
              <a:gd name="connsiteX9" fmla="*/ 1638074 w 5747007"/>
              <a:gd name="connsiteY9" fmla="*/ 2357438 h 6635919"/>
              <a:gd name="connsiteX10" fmla="*/ 0 w 5747007"/>
              <a:gd name="connsiteY10" fmla="*/ 2357438 h 6635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47007" h="6635919">
                <a:moveTo>
                  <a:pt x="5747007" y="1876235"/>
                </a:moveTo>
                <a:lnTo>
                  <a:pt x="5747007" y="6635919"/>
                </a:lnTo>
                <a:lnTo>
                  <a:pt x="4515976" y="6635919"/>
                </a:lnTo>
                <a:close/>
                <a:moveTo>
                  <a:pt x="2156908" y="1105427"/>
                </a:moveTo>
                <a:lnTo>
                  <a:pt x="5591867" y="1105427"/>
                </a:lnTo>
                <a:lnTo>
                  <a:pt x="4474157" y="5576267"/>
                </a:lnTo>
                <a:lnTo>
                  <a:pt x="1039198" y="5576267"/>
                </a:lnTo>
                <a:close/>
                <a:moveTo>
                  <a:pt x="546025" y="0"/>
                </a:moveTo>
                <a:lnTo>
                  <a:pt x="2184098" y="0"/>
                </a:lnTo>
                <a:lnTo>
                  <a:pt x="1638074" y="2357438"/>
                </a:lnTo>
                <a:lnTo>
                  <a:pt x="0" y="2357438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521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 noChangeAspect="1"/>
          </p:cNvSpPr>
          <p:nvPr>
            <p:ph type="pic" sz="quarter" idx="10"/>
          </p:nvPr>
        </p:nvSpPr>
        <p:spPr>
          <a:xfrm>
            <a:off x="1691173" y="3739344"/>
            <a:ext cx="2847158" cy="37452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8" name="Picture Placeholder 16"/>
          <p:cNvSpPr>
            <a:spLocks noGrp="1" noChangeAspect="1"/>
          </p:cNvSpPr>
          <p:nvPr>
            <p:ph type="pic" sz="quarter" idx="11"/>
          </p:nvPr>
        </p:nvSpPr>
        <p:spPr>
          <a:xfrm>
            <a:off x="4723294" y="3739344"/>
            <a:ext cx="2847158" cy="374527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Picture Placeholder 16"/>
          <p:cNvSpPr>
            <a:spLocks noGrp="1" noChangeAspect="1"/>
          </p:cNvSpPr>
          <p:nvPr>
            <p:ph type="pic" sz="quarter" idx="12"/>
          </p:nvPr>
        </p:nvSpPr>
        <p:spPr>
          <a:xfrm>
            <a:off x="7748238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0" name="Picture Placeholder 16"/>
          <p:cNvSpPr>
            <a:spLocks noGrp="1" noChangeAspect="1"/>
          </p:cNvSpPr>
          <p:nvPr>
            <p:ph type="pic" sz="quarter" idx="13"/>
          </p:nvPr>
        </p:nvSpPr>
        <p:spPr>
          <a:xfrm>
            <a:off x="10765121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21" name="Picture Placeholder 16"/>
          <p:cNvSpPr>
            <a:spLocks noGrp="1" noChangeAspect="1"/>
          </p:cNvSpPr>
          <p:nvPr>
            <p:ph type="pic" sz="quarter" idx="14"/>
          </p:nvPr>
        </p:nvSpPr>
        <p:spPr>
          <a:xfrm>
            <a:off x="13782003" y="3739345"/>
            <a:ext cx="2839095" cy="37452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97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/>
          <p:cNvSpPr>
            <a:spLocks noGrp="1"/>
          </p:cNvSpPr>
          <p:nvPr>
            <p:ph type="pic" sz="quarter" idx="11"/>
          </p:nvPr>
        </p:nvSpPr>
        <p:spPr>
          <a:xfrm>
            <a:off x="2015209" y="1687635"/>
            <a:ext cx="6943229" cy="7116030"/>
          </a:xfrm>
          <a:prstGeom prst="parallelogram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pPr marL="342900" marR="0" lvl="0" indent="-34290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12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8220599" y="-45531"/>
            <a:ext cx="10067402" cy="10317957"/>
          </a:xfrm>
          <a:prstGeom prst="parallelogram">
            <a:avLst/>
          </a:pr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9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ner Picture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19DE69F-3CEE-4672-A111-92CD7E4181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843515" y="3800027"/>
            <a:ext cx="6446089" cy="6486973"/>
          </a:xfrm>
          <a:custGeom>
            <a:avLst/>
            <a:gdLst>
              <a:gd name="connsiteX0" fmla="*/ 0 w 8578085"/>
              <a:gd name="connsiteY0" fmla="*/ 5314665 h 5314665"/>
              <a:gd name="connsiteX1" fmla="*/ 4289043 w 8578085"/>
              <a:gd name="connsiteY1" fmla="*/ 0 h 5314665"/>
              <a:gd name="connsiteX2" fmla="*/ 8578085 w 8578085"/>
              <a:gd name="connsiteY2" fmla="*/ 5314665 h 5314665"/>
              <a:gd name="connsiteX3" fmla="*/ 0 w 8578085"/>
              <a:gd name="connsiteY3" fmla="*/ 5314665 h 5314665"/>
              <a:gd name="connsiteX0" fmla="*/ 0 w 8603135"/>
              <a:gd name="connsiteY0" fmla="*/ 6182173 h 6182173"/>
              <a:gd name="connsiteX1" fmla="*/ 8603135 w 8603135"/>
              <a:gd name="connsiteY1" fmla="*/ 0 h 6182173"/>
              <a:gd name="connsiteX2" fmla="*/ 8578085 w 8603135"/>
              <a:gd name="connsiteY2" fmla="*/ 6182173 h 6182173"/>
              <a:gd name="connsiteX3" fmla="*/ 0 w 8603135"/>
              <a:gd name="connsiteY3" fmla="*/ 6182173 h 6182173"/>
              <a:gd name="connsiteX0" fmla="*/ 0 w 8579689"/>
              <a:gd name="connsiteY0" fmla="*/ 6229065 h 6229065"/>
              <a:gd name="connsiteX1" fmla="*/ 8579689 w 8579689"/>
              <a:gd name="connsiteY1" fmla="*/ 0 h 6229065"/>
              <a:gd name="connsiteX2" fmla="*/ 8578085 w 8579689"/>
              <a:gd name="connsiteY2" fmla="*/ 6229065 h 6229065"/>
              <a:gd name="connsiteX3" fmla="*/ 0 w 8579689"/>
              <a:gd name="connsiteY3" fmla="*/ 6229065 h 6229065"/>
              <a:gd name="connsiteX0" fmla="*/ 0 w 6446089"/>
              <a:gd name="connsiteY0" fmla="*/ 6229065 h 6229065"/>
              <a:gd name="connsiteX1" fmla="*/ 6446089 w 6446089"/>
              <a:gd name="connsiteY1" fmla="*/ 0 h 6229065"/>
              <a:gd name="connsiteX2" fmla="*/ 6444485 w 6446089"/>
              <a:gd name="connsiteY2" fmla="*/ 6229065 h 6229065"/>
              <a:gd name="connsiteX3" fmla="*/ 0 w 6446089"/>
              <a:gd name="connsiteY3" fmla="*/ 6229065 h 6229065"/>
              <a:gd name="connsiteX0" fmla="*/ 0 w 6492982"/>
              <a:gd name="connsiteY0" fmla="*/ 6510419 h 6510419"/>
              <a:gd name="connsiteX1" fmla="*/ 6492982 w 6492982"/>
              <a:gd name="connsiteY1" fmla="*/ 0 h 6510419"/>
              <a:gd name="connsiteX2" fmla="*/ 6444485 w 6492982"/>
              <a:gd name="connsiteY2" fmla="*/ 6510419 h 6510419"/>
              <a:gd name="connsiteX3" fmla="*/ 0 w 6492982"/>
              <a:gd name="connsiteY3" fmla="*/ 6510419 h 6510419"/>
              <a:gd name="connsiteX0" fmla="*/ 0 w 6469535"/>
              <a:gd name="connsiteY0" fmla="*/ 6486973 h 6486973"/>
              <a:gd name="connsiteX1" fmla="*/ 6469535 w 6469535"/>
              <a:gd name="connsiteY1" fmla="*/ 0 h 6486973"/>
              <a:gd name="connsiteX2" fmla="*/ 6444485 w 6469535"/>
              <a:gd name="connsiteY2" fmla="*/ 6486973 h 6486973"/>
              <a:gd name="connsiteX3" fmla="*/ 0 w 6469535"/>
              <a:gd name="connsiteY3" fmla="*/ 6486973 h 6486973"/>
              <a:gd name="connsiteX0" fmla="*/ 0 w 6446089"/>
              <a:gd name="connsiteY0" fmla="*/ 6486973 h 6486973"/>
              <a:gd name="connsiteX1" fmla="*/ 6446089 w 6446089"/>
              <a:gd name="connsiteY1" fmla="*/ 0 h 6486973"/>
              <a:gd name="connsiteX2" fmla="*/ 6444485 w 6446089"/>
              <a:gd name="connsiteY2" fmla="*/ 6486973 h 6486973"/>
              <a:gd name="connsiteX3" fmla="*/ 0 w 6446089"/>
              <a:gd name="connsiteY3" fmla="*/ 6486973 h 648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6089" h="6486973">
                <a:moveTo>
                  <a:pt x="0" y="6486973"/>
                </a:moveTo>
                <a:lnTo>
                  <a:pt x="6446089" y="0"/>
                </a:lnTo>
                <a:cubicBezTo>
                  <a:pt x="6445554" y="2076355"/>
                  <a:pt x="6445020" y="4410618"/>
                  <a:pt x="6444485" y="6486973"/>
                </a:cubicBezTo>
                <a:lnTo>
                  <a:pt x="0" y="6486973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49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61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/>
          <p:cNvSpPr>
            <a:spLocks noGrp="1" noChangeAspect="1"/>
          </p:cNvSpPr>
          <p:nvPr>
            <p:ph type="pic" sz="quarter" idx="10"/>
          </p:nvPr>
        </p:nvSpPr>
        <p:spPr>
          <a:xfrm>
            <a:off x="1" y="0"/>
            <a:ext cx="14224604" cy="10287000"/>
          </a:xfrm>
          <a:custGeom>
            <a:avLst/>
            <a:gdLst>
              <a:gd name="connsiteX0" fmla="*/ 0 w 9251575"/>
              <a:gd name="connsiteY0" fmla="*/ 0 h 6858000"/>
              <a:gd name="connsiteX1" fmla="*/ 9251575 w 9251575"/>
              <a:gd name="connsiteY1" fmla="*/ 0 h 6858000"/>
              <a:gd name="connsiteX2" fmla="*/ 9251575 w 9251575"/>
              <a:gd name="connsiteY2" fmla="*/ 6858000 h 6858000"/>
              <a:gd name="connsiteX3" fmla="*/ 0 w 9251575"/>
              <a:gd name="connsiteY3" fmla="*/ 6858000 h 6858000"/>
              <a:gd name="connsiteX4" fmla="*/ 0 w 9251575"/>
              <a:gd name="connsiteY4" fmla="*/ 0 h 6858000"/>
              <a:gd name="connsiteX0" fmla="*/ 0 w 9251575"/>
              <a:gd name="connsiteY0" fmla="*/ 0 h 6858000"/>
              <a:gd name="connsiteX1" fmla="*/ 9251575 w 9251575"/>
              <a:gd name="connsiteY1" fmla="*/ 0 h 6858000"/>
              <a:gd name="connsiteX2" fmla="*/ 7765675 w 9251575"/>
              <a:gd name="connsiteY2" fmla="*/ 6843712 h 6858000"/>
              <a:gd name="connsiteX3" fmla="*/ 0 w 9251575"/>
              <a:gd name="connsiteY3" fmla="*/ 6858000 h 6858000"/>
              <a:gd name="connsiteX4" fmla="*/ 0 w 9251575"/>
              <a:gd name="connsiteY4" fmla="*/ 0 h 6858000"/>
              <a:gd name="connsiteX0" fmla="*/ 0 w 9483069"/>
              <a:gd name="connsiteY0" fmla="*/ 0 h 6858000"/>
              <a:gd name="connsiteX1" fmla="*/ 9483069 w 9483069"/>
              <a:gd name="connsiteY1" fmla="*/ 11575 h 6858000"/>
              <a:gd name="connsiteX2" fmla="*/ 7765675 w 9483069"/>
              <a:gd name="connsiteY2" fmla="*/ 6843712 h 6858000"/>
              <a:gd name="connsiteX3" fmla="*/ 0 w 9483069"/>
              <a:gd name="connsiteY3" fmla="*/ 6858000 h 6858000"/>
              <a:gd name="connsiteX4" fmla="*/ 0 w 948306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83069" h="6858000">
                <a:moveTo>
                  <a:pt x="0" y="0"/>
                </a:moveTo>
                <a:lnTo>
                  <a:pt x="9483069" y="11575"/>
                </a:lnTo>
                <a:lnTo>
                  <a:pt x="7765675" y="684371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9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FBB1F3F7-4300-40C5-B39A-43790BDF9065}"/>
              </a:ext>
            </a:extLst>
          </p:cNvPr>
          <p:cNvSpPr txBox="1"/>
          <p:nvPr userDrawn="1"/>
        </p:nvSpPr>
        <p:spPr>
          <a:xfrm>
            <a:off x="1257300" y="804381"/>
            <a:ext cx="7548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5400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3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91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18288000" cy="51435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0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16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81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80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0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_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FF0831-0B55-4D56-9F0C-56833BC2DE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212730" y="-1067119"/>
            <a:ext cx="12344400" cy="1234440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51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9" Type="http://schemas.openxmlformats.org/officeDocument/2006/relationships/image" Target="../media/image2.png"/><Relationship Id="rId21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52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33" Type="http://schemas.openxmlformats.org/officeDocument/2006/relationships/slideLayout" Target="../slideLayouts/slideLayout51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7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50.xml"/><Relationship Id="rId37" Type="http://schemas.openxmlformats.org/officeDocument/2006/relationships/slideLayout" Target="../slideLayouts/slideLayout55.xml"/><Relationship Id="rId40" Type="http://schemas.microsoft.com/office/2007/relationships/hdphoto" Target="../media/hdphoto1.wdp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36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slideLayout" Target="../slideLayouts/slideLayout49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53.xml"/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0200" y="963891"/>
            <a:ext cx="150876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3154680"/>
            <a:ext cx="15087600" cy="577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85192" y="9052560"/>
            <a:ext cx="4339568" cy="5486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9052560"/>
            <a:ext cx="8724900" cy="5486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30500" y="9052560"/>
            <a:ext cx="1257300" cy="5486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1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6" r:id="rId2"/>
    <p:sldLayoutId id="2147483688" r:id="rId3"/>
    <p:sldLayoutId id="2147483690" r:id="rId4"/>
    <p:sldLayoutId id="2147483689" r:id="rId5"/>
    <p:sldLayoutId id="2147483681" r:id="rId6"/>
    <p:sldLayoutId id="2147483673" r:id="rId7"/>
    <p:sldLayoutId id="2147483674" r:id="rId8"/>
    <p:sldLayoutId id="2147483687" r:id="rId9"/>
    <p:sldLayoutId id="2147483683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lang="en-US" sz="63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274320" indent="-274320" algn="l" defTabSz="1371600" rtl="0" eaLnBrk="1" latinLnBrk="0" hangingPunct="1">
        <a:lnSpc>
          <a:spcPct val="110000"/>
        </a:lnSpc>
        <a:spcBef>
          <a:spcPts val="135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34290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850000" indent="-34290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300000" indent="-34290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750000" indent="-34290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0200" y="963891"/>
            <a:ext cx="150876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3154680"/>
            <a:ext cx="15087600" cy="577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85192" y="9052560"/>
            <a:ext cx="4339568" cy="5486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9052560"/>
            <a:ext cx="8724900" cy="5486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30500" y="9052560"/>
            <a:ext cx="1257300" cy="5486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7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lang="en-US" sz="63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274320" indent="-274320" algn="l" defTabSz="1371600" rtl="0" eaLnBrk="1" latinLnBrk="0" hangingPunct="1">
        <a:lnSpc>
          <a:spcPct val="110000"/>
        </a:lnSpc>
        <a:spcBef>
          <a:spcPts val="135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34290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850000" indent="-34290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300000" indent="-34290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750000" indent="-342900" algn="l" defTabSz="1371600" rtl="0" eaLnBrk="1" latinLnBrk="0" hangingPunct="1">
        <a:lnSpc>
          <a:spcPct val="100000"/>
        </a:lnSpc>
        <a:spcBef>
          <a:spcPts val="75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44956F-0AEA-40A1-B313-62B0007C4E4D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5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9" cstate="print">
            <a:alphaModFix amt="26000"/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33073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6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10">
          <p15:clr>
            <a:srgbClr val="F26B43"/>
          </p15:clr>
        </p15:guide>
        <p15:guide id="4" orient="horz" pos="663">
          <p15:clr>
            <a:srgbClr val="F26B43"/>
          </p15:clr>
        </p15:guide>
        <p15:guide id="5" pos="6970">
          <p15:clr>
            <a:srgbClr val="F26B43"/>
          </p15:clr>
        </p15:guide>
        <p15:guide id="6" orient="horz" pos="37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codeofarrules.arkansas.gov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fa.arkansas.gov/office/taxes/excise-tax-administration/sales-use-tax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5.xml"/><Relationship Id="rId5" Type="http://schemas.openxmlformats.org/officeDocument/2006/relationships/hyperlink" Target="https://www.dfa.arkansas.gov/office/taxes/excise-tax-administration/sales-use-tax/local-tax-lookup-tools/" TargetMode="External"/><Relationship Id="rId4" Type="http://schemas.openxmlformats.org/officeDocument/2006/relationships/hyperlink" Target="https://www.dfa.arkansas.gov/office/taxes/excise-tax-administration/sales-use-tax/sales-and-use-tax-form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E627DD7C-6D0C-419B-B0AB-CD4B722FD358}"/>
              </a:ext>
            </a:extLst>
          </p:cNvPr>
          <p:cNvSpPr txBox="1">
            <a:spLocks/>
          </p:cNvSpPr>
          <p:nvPr/>
        </p:nvSpPr>
        <p:spPr>
          <a:xfrm>
            <a:off x="7332" y="3544847"/>
            <a:ext cx="14739182" cy="20120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l">
              <a:lnSpc>
                <a:spcPts val="8000"/>
              </a:lnSpc>
            </a:pPr>
            <a:r>
              <a:rPr lang="en-US" sz="12000" b="1" spc="0" dirty="0">
                <a:solidFill>
                  <a:schemeClr val="accent4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Sales &amp; Use Tax </a:t>
            </a:r>
            <a:r>
              <a:rPr lang="en-US" sz="12000" spc="0" dirty="0">
                <a:solidFill>
                  <a:schemeClr val="tx1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101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69F588-F9BB-470E-90ED-9D7CB172D1D8}"/>
              </a:ext>
            </a:extLst>
          </p:cNvPr>
          <p:cNvSpPr txBox="1"/>
          <p:nvPr/>
        </p:nvSpPr>
        <p:spPr>
          <a:xfrm>
            <a:off x="130628" y="5139758"/>
            <a:ext cx="1618342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pc="1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Arkansas Department of Finance &amp; Administration</a:t>
            </a:r>
          </a:p>
          <a:p>
            <a:r>
              <a:rPr lang="en-US" sz="3600" spc="1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Office of Field Audit</a:t>
            </a:r>
          </a:p>
          <a:p>
            <a:endParaRPr lang="en-US" dirty="0">
              <a:latin typeface="Tw Cen MT Condensed" panose="020B0606020104020203" pitchFamily="34" charset="0"/>
            </a:endParaRPr>
          </a:p>
        </p:txBody>
      </p:sp>
      <p:sp>
        <p:nvSpPr>
          <p:cNvPr id="70" name="Callout Text" hidden="1">
            <a:extLst>
              <a:ext uri="{FF2B5EF4-FFF2-40B4-BE49-F238E27FC236}">
                <a16:creationId xmlns:a16="http://schemas.microsoft.com/office/drawing/2014/main" id="{BCE000C2-FA36-431C-A2A0-B49796805507}"/>
              </a:ext>
            </a:extLst>
          </p:cNvPr>
          <p:cNvSpPr/>
          <p:nvPr/>
        </p:nvSpPr>
        <p:spPr>
          <a:xfrm>
            <a:off x="10981267" y="1079500"/>
            <a:ext cx="4851400" cy="2209800"/>
          </a:xfrm>
          <a:prstGeom prst="wedgeRectCallout">
            <a:avLst>
              <a:gd name="adj1" fmla="val 54392"/>
              <a:gd name="adj2" fmla="val 82176"/>
            </a:avLst>
          </a:prstGeom>
          <a:solidFill>
            <a:srgbClr val="2B2C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100" b="1" dirty="0">
                <a:solidFill>
                  <a:schemeClr val="tx2"/>
                </a:solidFill>
              </a:rPr>
              <a:t>NOTE: </a:t>
            </a:r>
            <a:r>
              <a:rPr lang="en-US" sz="2100" b="1" dirty="0">
                <a:solidFill>
                  <a:schemeClr val="accent2"/>
                </a:solidFill>
              </a:rPr>
              <a:t>To change this logo image with your own.</a:t>
            </a:r>
          </a:p>
          <a:p>
            <a:pPr algn="ctr"/>
            <a:r>
              <a:rPr lang="en-US" sz="2100" b="1" dirty="0">
                <a:solidFill>
                  <a:schemeClr val="accent2"/>
                </a:solidFill>
              </a:rPr>
              <a:t>1- Right Click on top of the faded image.</a:t>
            </a:r>
          </a:p>
          <a:p>
            <a:pPr algn="ctr"/>
            <a:r>
              <a:rPr lang="en-US" sz="2100" b="1" dirty="0">
                <a:solidFill>
                  <a:schemeClr val="accent2"/>
                </a:solidFill>
              </a:rPr>
              <a:t>2- Choose “Change Picture”</a:t>
            </a:r>
            <a:br>
              <a:rPr lang="en-US" sz="2100" b="1" dirty="0">
                <a:solidFill>
                  <a:schemeClr val="accent2"/>
                </a:solidFill>
              </a:rPr>
            </a:br>
            <a:r>
              <a:rPr lang="en-US" sz="2100" b="1" dirty="0">
                <a:solidFill>
                  <a:schemeClr val="accent2"/>
                </a:solidFill>
              </a:rPr>
              <a:t>3- Choose option “From File”</a:t>
            </a:r>
            <a:br>
              <a:rPr lang="en-US" sz="2100" b="1" dirty="0">
                <a:solidFill>
                  <a:schemeClr val="accent2"/>
                </a:solidFill>
              </a:rPr>
            </a:br>
            <a:r>
              <a:rPr lang="en-US" sz="2100" b="1" dirty="0">
                <a:solidFill>
                  <a:schemeClr val="accent2"/>
                </a:solidFill>
              </a:rPr>
              <a:t>4- Locate file and Open</a:t>
            </a:r>
          </a:p>
          <a:p>
            <a:pPr algn="ctr"/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C37BBAC3-F8D5-A6D1-C1F5-10E5602DBF5F}"/>
              </a:ext>
            </a:extLst>
          </p:cNvPr>
          <p:cNvSpPr>
            <a:spLocks/>
          </p:cNvSpPr>
          <p:nvPr/>
        </p:nvSpPr>
        <p:spPr bwMode="auto">
          <a:xfrm rot="10800000">
            <a:off x="9318794" y="1330992"/>
            <a:ext cx="8958940" cy="8956008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gradFill>
            <a:gsLst>
              <a:gs pos="84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D94E3517-8CA7-ADDB-2AC8-48A9D0DED101}"/>
              </a:ext>
            </a:extLst>
          </p:cNvPr>
          <p:cNvSpPr>
            <a:spLocks/>
          </p:cNvSpPr>
          <p:nvPr/>
        </p:nvSpPr>
        <p:spPr bwMode="auto">
          <a:xfrm rot="10800000">
            <a:off x="10895298" y="2574597"/>
            <a:ext cx="7392702" cy="7709470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569468CB-CB04-B9DB-0015-21EAE3447262}"/>
              </a:ext>
            </a:extLst>
          </p:cNvPr>
          <p:cNvSpPr>
            <a:spLocks/>
          </p:cNvSpPr>
          <p:nvPr/>
        </p:nvSpPr>
        <p:spPr bwMode="auto">
          <a:xfrm rot="10800000">
            <a:off x="5381610" y="10287000"/>
            <a:ext cx="5525828" cy="5527296"/>
          </a:xfrm>
          <a:custGeom>
            <a:avLst/>
            <a:gdLst>
              <a:gd name="T0" fmla="*/ 3381 w 3768"/>
              <a:gd name="T1" fmla="*/ 0 h 3769"/>
              <a:gd name="T2" fmla="*/ 0 w 3768"/>
              <a:gd name="T3" fmla="*/ 3382 h 3769"/>
              <a:gd name="T4" fmla="*/ 2 w 3768"/>
              <a:gd name="T5" fmla="*/ 3769 h 3769"/>
              <a:gd name="T6" fmla="*/ 3768 w 3768"/>
              <a:gd name="T7" fmla="*/ 0 h 3769"/>
              <a:gd name="T8" fmla="*/ 3381 w 3768"/>
              <a:gd name="T9" fmla="*/ 0 h 3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68" h="3769">
                <a:moveTo>
                  <a:pt x="3381" y="0"/>
                </a:moveTo>
                <a:lnTo>
                  <a:pt x="0" y="3382"/>
                </a:lnTo>
                <a:lnTo>
                  <a:pt x="2" y="3769"/>
                </a:lnTo>
                <a:lnTo>
                  <a:pt x="3768" y="0"/>
                </a:lnTo>
                <a:lnTo>
                  <a:pt x="3381" y="0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907F9E60-7C3F-EA17-A497-1B5C80639F1E}"/>
              </a:ext>
            </a:extLst>
          </p:cNvPr>
          <p:cNvSpPr>
            <a:spLocks/>
          </p:cNvSpPr>
          <p:nvPr/>
        </p:nvSpPr>
        <p:spPr bwMode="auto">
          <a:xfrm rot="10800000">
            <a:off x="13429436" y="5435768"/>
            <a:ext cx="4851231" cy="4851232"/>
          </a:xfrm>
          <a:custGeom>
            <a:avLst/>
            <a:gdLst>
              <a:gd name="T0" fmla="*/ 0 w 3308"/>
              <a:gd name="T1" fmla="*/ 3185 h 3308"/>
              <a:gd name="T2" fmla="*/ 0 w 3308"/>
              <a:gd name="T3" fmla="*/ 3308 h 3308"/>
              <a:gd name="T4" fmla="*/ 3308 w 3308"/>
              <a:gd name="T5" fmla="*/ 0 h 3308"/>
              <a:gd name="T6" fmla="*/ 3187 w 3308"/>
              <a:gd name="T7" fmla="*/ 0 h 3308"/>
              <a:gd name="T8" fmla="*/ 0 w 3308"/>
              <a:gd name="T9" fmla="*/ 3185 h 3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08" h="3308">
                <a:moveTo>
                  <a:pt x="0" y="3185"/>
                </a:moveTo>
                <a:lnTo>
                  <a:pt x="0" y="3308"/>
                </a:lnTo>
                <a:lnTo>
                  <a:pt x="3308" y="0"/>
                </a:lnTo>
                <a:lnTo>
                  <a:pt x="3187" y="0"/>
                </a:lnTo>
                <a:lnTo>
                  <a:pt x="0" y="3185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08B55F69-ED46-793C-DF02-3BD4A31ADE16}"/>
              </a:ext>
            </a:extLst>
          </p:cNvPr>
          <p:cNvSpPr>
            <a:spLocks/>
          </p:cNvSpPr>
          <p:nvPr/>
        </p:nvSpPr>
        <p:spPr bwMode="auto">
          <a:xfrm rot="10800000">
            <a:off x="13059874" y="5066206"/>
            <a:ext cx="5220793" cy="5220794"/>
          </a:xfrm>
          <a:custGeom>
            <a:avLst/>
            <a:gdLst>
              <a:gd name="T0" fmla="*/ 0 w 3560"/>
              <a:gd name="T1" fmla="*/ 3437 h 3560"/>
              <a:gd name="T2" fmla="*/ 0 w 3560"/>
              <a:gd name="T3" fmla="*/ 3560 h 3560"/>
              <a:gd name="T4" fmla="*/ 3560 w 3560"/>
              <a:gd name="T5" fmla="*/ 0 h 3560"/>
              <a:gd name="T6" fmla="*/ 3439 w 3560"/>
              <a:gd name="T7" fmla="*/ 0 h 3560"/>
              <a:gd name="T8" fmla="*/ 0 w 3560"/>
              <a:gd name="T9" fmla="*/ 3437 h 3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60" h="3560">
                <a:moveTo>
                  <a:pt x="0" y="3437"/>
                </a:moveTo>
                <a:lnTo>
                  <a:pt x="0" y="3560"/>
                </a:lnTo>
                <a:lnTo>
                  <a:pt x="3560" y="0"/>
                </a:lnTo>
                <a:lnTo>
                  <a:pt x="3439" y="0"/>
                </a:lnTo>
                <a:lnTo>
                  <a:pt x="0" y="3437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87C02738-8846-3767-17D9-D819CE550622}"/>
              </a:ext>
            </a:extLst>
          </p:cNvPr>
          <p:cNvSpPr>
            <a:spLocks/>
          </p:cNvSpPr>
          <p:nvPr/>
        </p:nvSpPr>
        <p:spPr bwMode="auto">
          <a:xfrm rot="10800000">
            <a:off x="12690312" y="4696644"/>
            <a:ext cx="5590356" cy="5590356"/>
          </a:xfrm>
          <a:custGeom>
            <a:avLst/>
            <a:gdLst>
              <a:gd name="T0" fmla="*/ 0 w 3812"/>
              <a:gd name="T1" fmla="*/ 3690 h 3812"/>
              <a:gd name="T2" fmla="*/ 0 w 3812"/>
              <a:gd name="T3" fmla="*/ 3812 h 3812"/>
              <a:gd name="T4" fmla="*/ 3812 w 3812"/>
              <a:gd name="T5" fmla="*/ 0 h 3812"/>
              <a:gd name="T6" fmla="*/ 3691 w 3812"/>
              <a:gd name="T7" fmla="*/ 0 h 3812"/>
              <a:gd name="T8" fmla="*/ 0 w 3812"/>
              <a:gd name="T9" fmla="*/ 3690 h 3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2" h="3812">
                <a:moveTo>
                  <a:pt x="0" y="3690"/>
                </a:moveTo>
                <a:lnTo>
                  <a:pt x="0" y="3812"/>
                </a:lnTo>
                <a:lnTo>
                  <a:pt x="3812" y="0"/>
                </a:lnTo>
                <a:lnTo>
                  <a:pt x="3691" y="0"/>
                </a:lnTo>
                <a:lnTo>
                  <a:pt x="0" y="369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52B25A48-37A0-C676-AA14-3AA9FD15BEB4}"/>
              </a:ext>
            </a:extLst>
          </p:cNvPr>
          <p:cNvSpPr>
            <a:spLocks/>
          </p:cNvSpPr>
          <p:nvPr/>
        </p:nvSpPr>
        <p:spPr bwMode="auto">
          <a:xfrm rot="10800000">
            <a:off x="12319283" y="4328549"/>
            <a:ext cx="5961384" cy="5958451"/>
          </a:xfrm>
          <a:custGeom>
            <a:avLst/>
            <a:gdLst>
              <a:gd name="T0" fmla="*/ 0 w 4065"/>
              <a:gd name="T1" fmla="*/ 3942 h 4063"/>
              <a:gd name="T2" fmla="*/ 0 w 4065"/>
              <a:gd name="T3" fmla="*/ 4063 h 4063"/>
              <a:gd name="T4" fmla="*/ 4065 w 4065"/>
              <a:gd name="T5" fmla="*/ 0 h 4063"/>
              <a:gd name="T6" fmla="*/ 3942 w 4065"/>
              <a:gd name="T7" fmla="*/ 0 h 4063"/>
              <a:gd name="T8" fmla="*/ 0 w 4065"/>
              <a:gd name="T9" fmla="*/ 3942 h 4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5" h="4063">
                <a:moveTo>
                  <a:pt x="0" y="3942"/>
                </a:moveTo>
                <a:lnTo>
                  <a:pt x="0" y="4063"/>
                </a:lnTo>
                <a:lnTo>
                  <a:pt x="4065" y="0"/>
                </a:lnTo>
                <a:lnTo>
                  <a:pt x="3942" y="0"/>
                </a:lnTo>
                <a:lnTo>
                  <a:pt x="0" y="3942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6A615DA2-D054-BA72-D9C6-ACFBF5424673}"/>
              </a:ext>
            </a:extLst>
          </p:cNvPr>
          <p:cNvSpPr>
            <a:spLocks/>
          </p:cNvSpPr>
          <p:nvPr/>
        </p:nvSpPr>
        <p:spPr bwMode="auto">
          <a:xfrm rot="2700000">
            <a:off x="868465" y="3555969"/>
            <a:ext cx="7671823" cy="7228079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  <a:gd name="connsiteX0" fmla="*/ 0 w 10000"/>
              <a:gd name="connsiteY0" fmla="*/ 10000 h 10000"/>
              <a:gd name="connsiteX1" fmla="*/ 925 w 10000"/>
              <a:gd name="connsiteY1" fmla="*/ 9134 h 10000"/>
              <a:gd name="connsiteX2" fmla="*/ 2613 w 10000"/>
              <a:gd name="connsiteY2" fmla="*/ 7491 h 10000"/>
              <a:gd name="connsiteX3" fmla="*/ 2609 w 10000"/>
              <a:gd name="connsiteY3" fmla="*/ 7088 h 10000"/>
              <a:gd name="connsiteX4" fmla="*/ 10000 w 10000"/>
              <a:gd name="connsiteY4" fmla="*/ 0 h 10000"/>
              <a:gd name="connsiteX5" fmla="*/ 8399 w 10000"/>
              <a:gd name="connsiteY5" fmla="*/ 0 h 10000"/>
              <a:gd name="connsiteX6" fmla="*/ 0 w 10000"/>
              <a:gd name="connsiteY6" fmla="*/ 8054 h 10000"/>
              <a:gd name="connsiteX7" fmla="*/ 0 w 10000"/>
              <a:gd name="connsiteY7" fmla="*/ 10000 h 10000"/>
              <a:gd name="connsiteX0" fmla="*/ 0 w 10000"/>
              <a:gd name="connsiteY0" fmla="*/ 8054 h 9134"/>
              <a:gd name="connsiteX1" fmla="*/ 925 w 10000"/>
              <a:gd name="connsiteY1" fmla="*/ 9134 h 9134"/>
              <a:gd name="connsiteX2" fmla="*/ 2613 w 10000"/>
              <a:gd name="connsiteY2" fmla="*/ 7491 h 9134"/>
              <a:gd name="connsiteX3" fmla="*/ 2609 w 10000"/>
              <a:gd name="connsiteY3" fmla="*/ 7088 h 9134"/>
              <a:gd name="connsiteX4" fmla="*/ 10000 w 10000"/>
              <a:gd name="connsiteY4" fmla="*/ 0 h 9134"/>
              <a:gd name="connsiteX5" fmla="*/ 8399 w 10000"/>
              <a:gd name="connsiteY5" fmla="*/ 0 h 9134"/>
              <a:gd name="connsiteX6" fmla="*/ 0 w 10000"/>
              <a:gd name="connsiteY6" fmla="*/ 8054 h 9134"/>
              <a:gd name="connsiteX0" fmla="*/ 0 w 10095"/>
              <a:gd name="connsiteY0" fmla="*/ 8918 h 10000"/>
              <a:gd name="connsiteX1" fmla="*/ 1020 w 10095"/>
              <a:gd name="connsiteY1" fmla="*/ 10000 h 10000"/>
              <a:gd name="connsiteX2" fmla="*/ 2708 w 10095"/>
              <a:gd name="connsiteY2" fmla="*/ 8201 h 10000"/>
              <a:gd name="connsiteX3" fmla="*/ 2704 w 10095"/>
              <a:gd name="connsiteY3" fmla="*/ 7760 h 10000"/>
              <a:gd name="connsiteX4" fmla="*/ 10095 w 10095"/>
              <a:gd name="connsiteY4" fmla="*/ 0 h 10000"/>
              <a:gd name="connsiteX5" fmla="*/ 8494 w 10095"/>
              <a:gd name="connsiteY5" fmla="*/ 0 h 10000"/>
              <a:gd name="connsiteX6" fmla="*/ 0 w 10095"/>
              <a:gd name="connsiteY6" fmla="*/ 8918 h 10000"/>
              <a:gd name="connsiteX0" fmla="*/ 0 w 10095"/>
              <a:gd name="connsiteY0" fmla="*/ 8918 h 9995"/>
              <a:gd name="connsiteX1" fmla="*/ 1015 w 10095"/>
              <a:gd name="connsiteY1" fmla="*/ 9995 h 9995"/>
              <a:gd name="connsiteX2" fmla="*/ 2708 w 10095"/>
              <a:gd name="connsiteY2" fmla="*/ 8201 h 9995"/>
              <a:gd name="connsiteX3" fmla="*/ 2704 w 10095"/>
              <a:gd name="connsiteY3" fmla="*/ 7760 h 9995"/>
              <a:gd name="connsiteX4" fmla="*/ 10095 w 10095"/>
              <a:gd name="connsiteY4" fmla="*/ 0 h 9995"/>
              <a:gd name="connsiteX5" fmla="*/ 8494 w 10095"/>
              <a:gd name="connsiteY5" fmla="*/ 0 h 9995"/>
              <a:gd name="connsiteX6" fmla="*/ 0 w 10095"/>
              <a:gd name="connsiteY6" fmla="*/ 8918 h 9995"/>
              <a:gd name="connsiteX0" fmla="*/ 0 w 10000"/>
              <a:gd name="connsiteY0" fmla="*/ 8922 h 9990"/>
              <a:gd name="connsiteX1" fmla="*/ 1005 w 10000"/>
              <a:gd name="connsiteY1" fmla="*/ 9990 h 9990"/>
              <a:gd name="connsiteX2" fmla="*/ 2683 w 10000"/>
              <a:gd name="connsiteY2" fmla="*/ 8205 h 9990"/>
              <a:gd name="connsiteX3" fmla="*/ 2679 w 10000"/>
              <a:gd name="connsiteY3" fmla="*/ 7764 h 9990"/>
              <a:gd name="connsiteX4" fmla="*/ 10000 w 10000"/>
              <a:gd name="connsiteY4" fmla="*/ 0 h 9990"/>
              <a:gd name="connsiteX5" fmla="*/ 8414 w 10000"/>
              <a:gd name="connsiteY5" fmla="*/ 0 h 9990"/>
              <a:gd name="connsiteX6" fmla="*/ 0 w 10000"/>
              <a:gd name="connsiteY6" fmla="*/ 8922 h 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9990">
                <a:moveTo>
                  <a:pt x="0" y="8922"/>
                </a:moveTo>
                <a:lnTo>
                  <a:pt x="1005" y="9990"/>
                </a:lnTo>
                <a:lnTo>
                  <a:pt x="2683" y="8205"/>
                </a:lnTo>
                <a:cubicBezTo>
                  <a:pt x="2682" y="8059"/>
                  <a:pt x="2680" y="7911"/>
                  <a:pt x="2679" y="7764"/>
                </a:cubicBezTo>
                <a:lnTo>
                  <a:pt x="10000" y="0"/>
                </a:lnTo>
                <a:lnTo>
                  <a:pt x="8414" y="0"/>
                </a:lnTo>
                <a:lnTo>
                  <a:pt x="0" y="8922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4403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0000" decel="6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2.5E-6 -2.83951E-6 L 0.29835 -0.5321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13" y="-2660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accel="10000" decel="6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4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9" grpId="0" animBg="1"/>
      <p:bldP spid="10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548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DEB6C8-5886-54C9-651C-D92FF43F6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0E554C0-5116-DC56-54D3-16FA65CCF9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E28956-E184-E663-C483-680A171F3AB6}"/>
              </a:ext>
            </a:extLst>
          </p:cNvPr>
          <p:cNvSpPr/>
          <p:nvPr/>
        </p:nvSpPr>
        <p:spPr>
          <a:xfrm>
            <a:off x="-1" y="0"/>
            <a:ext cx="18288000" cy="10287000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  <a:alpha val="43000"/>
                </a:schemeClr>
              </a:gs>
              <a:gs pos="0">
                <a:schemeClr val="accent1">
                  <a:lumMod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0810CF3-C8B9-440D-778A-5DAFBD7A9C9A}"/>
              </a:ext>
            </a:extLst>
          </p:cNvPr>
          <p:cNvSpPr txBox="1"/>
          <p:nvPr/>
        </p:nvSpPr>
        <p:spPr>
          <a:xfrm>
            <a:off x="266700" y="4359051"/>
            <a:ext cx="17754599" cy="4865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defTabSz="1200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4800" b="1" dirty="0">
                <a:solidFill>
                  <a:prstClr val="white"/>
                </a:solidFill>
                <a:latin typeface="Franklin Gothic Book" panose="02020404030301010803"/>
              </a:rPr>
              <a:t>Old – Gross Receipts (GR) and Compensating Use (UT) Rules</a:t>
            </a:r>
          </a:p>
          <a:p>
            <a:pPr marL="571500" lvl="0" indent="-5715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</a:rPr>
              <a:t>New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</a:rPr>
              <a:t> – Code of Arkansas Rules (</a:t>
            </a:r>
            <a:r>
              <a:rPr lang="en-US" sz="4800" b="1" dirty="0">
                <a:solidFill>
                  <a:prstClr val="white"/>
                </a:solidFill>
              </a:rPr>
              <a:t>CAR) </a:t>
            </a:r>
            <a:r>
              <a:rPr lang="en-US" sz="48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codeofarrules.arkansas.gov</a:t>
            </a:r>
            <a:endParaRPr lang="en-US" sz="4800" b="1" dirty="0"/>
          </a:p>
          <a:p>
            <a:pPr marL="571500" lvl="0" indent="-5715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20404030301010803"/>
              </a:rPr>
              <a:t>Sales and Use Tax Rules can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Franklin Gothic Book" panose="02020404030301010803"/>
              </a:rPr>
              <a:t> be found in Title 26 Part 30.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Franklin Gothic Book" panose="02020404030301010803"/>
            </a:endParaRPr>
          </a:p>
          <a:p>
            <a:pPr marL="571500" lvl="0" indent="-5715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20404030301010803"/>
              </a:rPr>
              <a:t>New Rule numbers are still the same Rules –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Franklin Gothic Book" panose="02020404030301010803"/>
              </a:rPr>
              <a:t> updating them from 2008 until the present is taking some time…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Franklin Gothic Book" panose="02020404030301010803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63A7F5D-4A39-D55E-3AED-585F045D77BD}"/>
              </a:ext>
            </a:extLst>
          </p:cNvPr>
          <p:cNvSpPr txBox="1"/>
          <p:nvPr/>
        </p:nvSpPr>
        <p:spPr>
          <a:xfrm rot="21584867">
            <a:off x="5089403" y="2393726"/>
            <a:ext cx="8109192" cy="699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srgbClr val="35C2D6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Rule Number Change</a:t>
            </a:r>
          </a:p>
        </p:txBody>
      </p:sp>
    </p:spTree>
    <p:extLst>
      <p:ext uri="{BB962C8B-B14F-4D97-AF65-F5344CB8AC3E}">
        <p14:creationId xmlns:p14="http://schemas.microsoft.com/office/powerpoint/2010/main" val="1917115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6">
                <a:lumMod val="75000"/>
              </a:schemeClr>
            </a:gs>
            <a:gs pos="0">
              <a:schemeClr val="accent1">
                <a:lumMod val="75000"/>
              </a:schemeClr>
            </a:gs>
          </a:gsLst>
          <a:lin ang="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025465-57A1-0607-3E22-73BA38842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city with tall buildings&#10;&#10;Description automatically generated with low confidence" hidden="1">
            <a:extLst>
              <a:ext uri="{FF2B5EF4-FFF2-40B4-BE49-F238E27FC236}">
                <a16:creationId xmlns:a16="http://schemas.microsoft.com/office/drawing/2014/main" id="{39A0B3DF-72EC-9ED7-FB26-E3D5CDCB923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54363"/>
            <a:ext cx="15087600" cy="5775325"/>
          </a:xfrm>
        </p:spPr>
      </p:pic>
      <p:sp>
        <p:nvSpPr>
          <p:cNvPr id="3" name="Freeform 7">
            <a:extLst>
              <a:ext uri="{FF2B5EF4-FFF2-40B4-BE49-F238E27FC236}">
                <a16:creationId xmlns:a16="http://schemas.microsoft.com/office/drawing/2014/main" id="{01ED3083-84CC-DA7E-796F-3F0BAD258B79}"/>
              </a:ext>
            </a:extLst>
          </p:cNvPr>
          <p:cNvSpPr>
            <a:spLocks/>
          </p:cNvSpPr>
          <p:nvPr/>
        </p:nvSpPr>
        <p:spPr bwMode="auto">
          <a:xfrm>
            <a:off x="-3801" y="0"/>
            <a:ext cx="8958940" cy="8956008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9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CD330DE-1CD1-7274-E69E-F8267BC49BC6}"/>
              </a:ext>
            </a:extLst>
          </p:cNvPr>
          <p:cNvSpPr>
            <a:spLocks/>
          </p:cNvSpPr>
          <p:nvPr/>
        </p:nvSpPr>
        <p:spPr bwMode="auto">
          <a:xfrm>
            <a:off x="-14067" y="2933"/>
            <a:ext cx="7392702" cy="7709470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34C24297-1D8B-0657-C596-83211B92CD08}"/>
              </a:ext>
            </a:extLst>
          </p:cNvPr>
          <p:cNvSpPr>
            <a:spLocks/>
          </p:cNvSpPr>
          <p:nvPr/>
        </p:nvSpPr>
        <p:spPr bwMode="auto">
          <a:xfrm>
            <a:off x="1890936" y="2933"/>
            <a:ext cx="5525828" cy="5527296"/>
          </a:xfrm>
          <a:custGeom>
            <a:avLst/>
            <a:gdLst>
              <a:gd name="T0" fmla="*/ 3381 w 3768"/>
              <a:gd name="T1" fmla="*/ 0 h 3769"/>
              <a:gd name="T2" fmla="*/ 0 w 3768"/>
              <a:gd name="T3" fmla="*/ 3382 h 3769"/>
              <a:gd name="T4" fmla="*/ 2 w 3768"/>
              <a:gd name="T5" fmla="*/ 3769 h 3769"/>
              <a:gd name="T6" fmla="*/ 3768 w 3768"/>
              <a:gd name="T7" fmla="*/ 0 h 3769"/>
              <a:gd name="T8" fmla="*/ 3381 w 3768"/>
              <a:gd name="T9" fmla="*/ 0 h 3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68" h="3769">
                <a:moveTo>
                  <a:pt x="3381" y="0"/>
                </a:moveTo>
                <a:lnTo>
                  <a:pt x="0" y="3382"/>
                </a:lnTo>
                <a:lnTo>
                  <a:pt x="2" y="3769"/>
                </a:lnTo>
                <a:lnTo>
                  <a:pt x="3768" y="0"/>
                </a:lnTo>
                <a:lnTo>
                  <a:pt x="3381" y="0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646CC654-4CB5-D985-1072-191E4DEDAF2C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4851231" cy="4851232"/>
          </a:xfrm>
          <a:custGeom>
            <a:avLst/>
            <a:gdLst>
              <a:gd name="T0" fmla="*/ 0 w 3308"/>
              <a:gd name="T1" fmla="*/ 3185 h 3308"/>
              <a:gd name="T2" fmla="*/ 0 w 3308"/>
              <a:gd name="T3" fmla="*/ 3308 h 3308"/>
              <a:gd name="T4" fmla="*/ 3308 w 3308"/>
              <a:gd name="T5" fmla="*/ 0 h 3308"/>
              <a:gd name="T6" fmla="*/ 3187 w 3308"/>
              <a:gd name="T7" fmla="*/ 0 h 3308"/>
              <a:gd name="T8" fmla="*/ 0 w 3308"/>
              <a:gd name="T9" fmla="*/ 3185 h 3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08" h="3308">
                <a:moveTo>
                  <a:pt x="0" y="3185"/>
                </a:moveTo>
                <a:lnTo>
                  <a:pt x="0" y="3308"/>
                </a:lnTo>
                <a:lnTo>
                  <a:pt x="3308" y="0"/>
                </a:lnTo>
                <a:lnTo>
                  <a:pt x="3187" y="0"/>
                </a:lnTo>
                <a:lnTo>
                  <a:pt x="0" y="3185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6D2C9406-F850-7585-7F53-805A3CF52C1F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220793" cy="5220794"/>
          </a:xfrm>
          <a:custGeom>
            <a:avLst/>
            <a:gdLst>
              <a:gd name="T0" fmla="*/ 0 w 3560"/>
              <a:gd name="T1" fmla="*/ 3437 h 3560"/>
              <a:gd name="T2" fmla="*/ 0 w 3560"/>
              <a:gd name="T3" fmla="*/ 3560 h 3560"/>
              <a:gd name="T4" fmla="*/ 3560 w 3560"/>
              <a:gd name="T5" fmla="*/ 0 h 3560"/>
              <a:gd name="T6" fmla="*/ 3439 w 3560"/>
              <a:gd name="T7" fmla="*/ 0 h 3560"/>
              <a:gd name="T8" fmla="*/ 0 w 3560"/>
              <a:gd name="T9" fmla="*/ 3437 h 3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60" h="3560">
                <a:moveTo>
                  <a:pt x="0" y="3437"/>
                </a:moveTo>
                <a:lnTo>
                  <a:pt x="0" y="3560"/>
                </a:lnTo>
                <a:lnTo>
                  <a:pt x="3560" y="0"/>
                </a:lnTo>
                <a:lnTo>
                  <a:pt x="3439" y="0"/>
                </a:lnTo>
                <a:lnTo>
                  <a:pt x="0" y="3437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BFF30180-5CA2-6969-12C4-B7092DA9C74E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590356" cy="5590356"/>
          </a:xfrm>
          <a:custGeom>
            <a:avLst/>
            <a:gdLst>
              <a:gd name="T0" fmla="*/ 0 w 3812"/>
              <a:gd name="T1" fmla="*/ 3690 h 3812"/>
              <a:gd name="T2" fmla="*/ 0 w 3812"/>
              <a:gd name="T3" fmla="*/ 3812 h 3812"/>
              <a:gd name="T4" fmla="*/ 3812 w 3812"/>
              <a:gd name="T5" fmla="*/ 0 h 3812"/>
              <a:gd name="T6" fmla="*/ 3691 w 3812"/>
              <a:gd name="T7" fmla="*/ 0 h 3812"/>
              <a:gd name="T8" fmla="*/ 0 w 3812"/>
              <a:gd name="T9" fmla="*/ 3690 h 3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2" h="3812">
                <a:moveTo>
                  <a:pt x="0" y="3690"/>
                </a:moveTo>
                <a:lnTo>
                  <a:pt x="0" y="3812"/>
                </a:lnTo>
                <a:lnTo>
                  <a:pt x="3812" y="0"/>
                </a:lnTo>
                <a:lnTo>
                  <a:pt x="3691" y="0"/>
                </a:lnTo>
                <a:lnTo>
                  <a:pt x="0" y="369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545E013C-5FA7-74E7-E5F3-FC4E0649B023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961384" cy="5958451"/>
          </a:xfrm>
          <a:custGeom>
            <a:avLst/>
            <a:gdLst>
              <a:gd name="T0" fmla="*/ 0 w 4065"/>
              <a:gd name="T1" fmla="*/ 3942 h 4063"/>
              <a:gd name="T2" fmla="*/ 0 w 4065"/>
              <a:gd name="T3" fmla="*/ 4063 h 4063"/>
              <a:gd name="T4" fmla="*/ 4065 w 4065"/>
              <a:gd name="T5" fmla="*/ 0 h 4063"/>
              <a:gd name="T6" fmla="*/ 3942 w 4065"/>
              <a:gd name="T7" fmla="*/ 0 h 4063"/>
              <a:gd name="T8" fmla="*/ 0 w 4065"/>
              <a:gd name="T9" fmla="*/ 3942 h 4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5" h="4063">
                <a:moveTo>
                  <a:pt x="0" y="3942"/>
                </a:moveTo>
                <a:lnTo>
                  <a:pt x="0" y="4063"/>
                </a:lnTo>
                <a:lnTo>
                  <a:pt x="4065" y="0"/>
                </a:lnTo>
                <a:lnTo>
                  <a:pt x="3942" y="0"/>
                </a:lnTo>
                <a:lnTo>
                  <a:pt x="0" y="3942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E739073-BBD3-7D79-C045-CB3E127D67FA}"/>
              </a:ext>
            </a:extLst>
          </p:cNvPr>
          <p:cNvSpPr txBox="1">
            <a:spLocks/>
          </p:cNvSpPr>
          <p:nvPr/>
        </p:nvSpPr>
        <p:spPr>
          <a:xfrm>
            <a:off x="7849387" y="750276"/>
            <a:ext cx="9710825" cy="18436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defTabSz="1371600" rtl="0" eaLnBrk="1" fontAlgn="auto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7500" b="0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UTILITIES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5200" spc="200" dirty="0">
                <a:solidFill>
                  <a:prstClr val="white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GR-6 / 26 CAR § 30-301 </a:t>
            </a:r>
            <a:endParaRPr kumimoji="0" lang="en-US" sz="5200" b="0" i="0" u="none" strike="noStrike" kern="1200" cap="all" spc="2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 pitchFamily="34" charset="0"/>
              <a:cs typeface="Poppins" panose="00000500000000000000" pitchFamily="2" charset="0"/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A938367C-B1B0-39DC-84B6-FEBC50565214}"/>
              </a:ext>
            </a:extLst>
          </p:cNvPr>
          <p:cNvSpPr>
            <a:spLocks/>
          </p:cNvSpPr>
          <p:nvPr/>
        </p:nvSpPr>
        <p:spPr bwMode="auto">
          <a:xfrm rot="18900000" flipH="1">
            <a:off x="9764486" y="5209758"/>
            <a:ext cx="7671816" cy="7228079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  <a:gd name="connsiteX0" fmla="*/ 0 w 10000"/>
              <a:gd name="connsiteY0" fmla="*/ 10000 h 10000"/>
              <a:gd name="connsiteX1" fmla="*/ 925 w 10000"/>
              <a:gd name="connsiteY1" fmla="*/ 9134 h 10000"/>
              <a:gd name="connsiteX2" fmla="*/ 2613 w 10000"/>
              <a:gd name="connsiteY2" fmla="*/ 7491 h 10000"/>
              <a:gd name="connsiteX3" fmla="*/ 2609 w 10000"/>
              <a:gd name="connsiteY3" fmla="*/ 7088 h 10000"/>
              <a:gd name="connsiteX4" fmla="*/ 10000 w 10000"/>
              <a:gd name="connsiteY4" fmla="*/ 0 h 10000"/>
              <a:gd name="connsiteX5" fmla="*/ 8399 w 10000"/>
              <a:gd name="connsiteY5" fmla="*/ 0 h 10000"/>
              <a:gd name="connsiteX6" fmla="*/ 0 w 10000"/>
              <a:gd name="connsiteY6" fmla="*/ 8054 h 10000"/>
              <a:gd name="connsiteX7" fmla="*/ 0 w 10000"/>
              <a:gd name="connsiteY7" fmla="*/ 10000 h 10000"/>
              <a:gd name="connsiteX0" fmla="*/ 0 w 10000"/>
              <a:gd name="connsiteY0" fmla="*/ 8054 h 9134"/>
              <a:gd name="connsiteX1" fmla="*/ 925 w 10000"/>
              <a:gd name="connsiteY1" fmla="*/ 9134 h 9134"/>
              <a:gd name="connsiteX2" fmla="*/ 2613 w 10000"/>
              <a:gd name="connsiteY2" fmla="*/ 7491 h 9134"/>
              <a:gd name="connsiteX3" fmla="*/ 2609 w 10000"/>
              <a:gd name="connsiteY3" fmla="*/ 7088 h 9134"/>
              <a:gd name="connsiteX4" fmla="*/ 10000 w 10000"/>
              <a:gd name="connsiteY4" fmla="*/ 0 h 9134"/>
              <a:gd name="connsiteX5" fmla="*/ 8399 w 10000"/>
              <a:gd name="connsiteY5" fmla="*/ 0 h 9134"/>
              <a:gd name="connsiteX6" fmla="*/ 0 w 10000"/>
              <a:gd name="connsiteY6" fmla="*/ 8054 h 9134"/>
              <a:gd name="connsiteX0" fmla="*/ 0 w 10095"/>
              <a:gd name="connsiteY0" fmla="*/ 8918 h 10000"/>
              <a:gd name="connsiteX1" fmla="*/ 1020 w 10095"/>
              <a:gd name="connsiteY1" fmla="*/ 10000 h 10000"/>
              <a:gd name="connsiteX2" fmla="*/ 2708 w 10095"/>
              <a:gd name="connsiteY2" fmla="*/ 8201 h 10000"/>
              <a:gd name="connsiteX3" fmla="*/ 2704 w 10095"/>
              <a:gd name="connsiteY3" fmla="*/ 7760 h 10000"/>
              <a:gd name="connsiteX4" fmla="*/ 10095 w 10095"/>
              <a:gd name="connsiteY4" fmla="*/ 0 h 10000"/>
              <a:gd name="connsiteX5" fmla="*/ 8494 w 10095"/>
              <a:gd name="connsiteY5" fmla="*/ 0 h 10000"/>
              <a:gd name="connsiteX6" fmla="*/ 0 w 10095"/>
              <a:gd name="connsiteY6" fmla="*/ 8918 h 10000"/>
              <a:gd name="connsiteX0" fmla="*/ 0 w 10095"/>
              <a:gd name="connsiteY0" fmla="*/ 8918 h 9995"/>
              <a:gd name="connsiteX1" fmla="*/ 1015 w 10095"/>
              <a:gd name="connsiteY1" fmla="*/ 9995 h 9995"/>
              <a:gd name="connsiteX2" fmla="*/ 2708 w 10095"/>
              <a:gd name="connsiteY2" fmla="*/ 8201 h 9995"/>
              <a:gd name="connsiteX3" fmla="*/ 2704 w 10095"/>
              <a:gd name="connsiteY3" fmla="*/ 7760 h 9995"/>
              <a:gd name="connsiteX4" fmla="*/ 10095 w 10095"/>
              <a:gd name="connsiteY4" fmla="*/ 0 h 9995"/>
              <a:gd name="connsiteX5" fmla="*/ 8494 w 10095"/>
              <a:gd name="connsiteY5" fmla="*/ 0 h 9995"/>
              <a:gd name="connsiteX6" fmla="*/ 0 w 10095"/>
              <a:gd name="connsiteY6" fmla="*/ 8918 h 9995"/>
              <a:gd name="connsiteX0" fmla="*/ 0 w 10000"/>
              <a:gd name="connsiteY0" fmla="*/ 8922 h 9990"/>
              <a:gd name="connsiteX1" fmla="*/ 1005 w 10000"/>
              <a:gd name="connsiteY1" fmla="*/ 9990 h 9990"/>
              <a:gd name="connsiteX2" fmla="*/ 2683 w 10000"/>
              <a:gd name="connsiteY2" fmla="*/ 8205 h 9990"/>
              <a:gd name="connsiteX3" fmla="*/ 2679 w 10000"/>
              <a:gd name="connsiteY3" fmla="*/ 7764 h 9990"/>
              <a:gd name="connsiteX4" fmla="*/ 10000 w 10000"/>
              <a:gd name="connsiteY4" fmla="*/ 0 h 9990"/>
              <a:gd name="connsiteX5" fmla="*/ 8414 w 10000"/>
              <a:gd name="connsiteY5" fmla="*/ 0 h 9990"/>
              <a:gd name="connsiteX6" fmla="*/ 0 w 10000"/>
              <a:gd name="connsiteY6" fmla="*/ 8922 h 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9990">
                <a:moveTo>
                  <a:pt x="0" y="8922"/>
                </a:moveTo>
                <a:lnTo>
                  <a:pt x="1005" y="9990"/>
                </a:lnTo>
                <a:lnTo>
                  <a:pt x="2683" y="8205"/>
                </a:lnTo>
                <a:cubicBezTo>
                  <a:pt x="2682" y="8059"/>
                  <a:pt x="2680" y="7911"/>
                  <a:pt x="2679" y="7764"/>
                </a:cubicBezTo>
                <a:lnTo>
                  <a:pt x="10000" y="0"/>
                </a:lnTo>
                <a:lnTo>
                  <a:pt x="8414" y="0"/>
                </a:lnTo>
                <a:lnTo>
                  <a:pt x="0" y="8922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pic>
        <p:nvPicPr>
          <p:cNvPr id="8" name="Picture 7" descr="Diagram&#10;&#10;AI-generated content may be incorrect.">
            <a:extLst>
              <a:ext uri="{FF2B5EF4-FFF2-40B4-BE49-F238E27FC236}">
                <a16:creationId xmlns:a16="http://schemas.microsoft.com/office/drawing/2014/main" id="{0305AB06-B9B3-42FC-0689-5075DB65A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2" r="6635"/>
          <a:stretch>
            <a:fillRect/>
          </a:stretch>
        </p:blipFill>
        <p:spPr>
          <a:xfrm>
            <a:off x="7849387" y="2786095"/>
            <a:ext cx="9487647" cy="399899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66DADFFA-4A13-2B42-187F-BADFD853A60C}"/>
              </a:ext>
            </a:extLst>
          </p:cNvPr>
          <p:cNvSpPr txBox="1"/>
          <p:nvPr/>
        </p:nvSpPr>
        <p:spPr>
          <a:xfrm rot="21584867">
            <a:off x="1591225" y="6111499"/>
            <a:ext cx="13191196" cy="40921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71500" marR="0" lvl="0" indent="-571500" algn="l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Water</a:t>
            </a:r>
          </a:p>
          <a:p>
            <a:pPr marL="1257300" marR="0" lvl="1" indent="-571500" algn="l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Sewer services – not taxable</a:t>
            </a:r>
          </a:p>
          <a:p>
            <a:pPr marL="1257300" marR="0" lvl="1" indent="-571500" algn="l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Used in commercial poultry operations – not taxable</a:t>
            </a:r>
          </a:p>
          <a:p>
            <a:pPr marL="571500" marR="0" lvl="0" indent="-571500" algn="l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Electricity</a:t>
            </a:r>
          </a:p>
          <a:p>
            <a:pPr marL="571500" marR="0" lvl="0" indent="-571500" algn="l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Natural Gas</a:t>
            </a:r>
          </a:p>
          <a:p>
            <a:pPr marL="571500" marR="0" lvl="0" indent="-571500" algn="l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Reduced rate for electricity and natural gas used in manufacturing</a:t>
            </a:r>
          </a:p>
        </p:txBody>
      </p:sp>
    </p:spTree>
    <p:extLst>
      <p:ext uri="{BB962C8B-B14F-4D97-AF65-F5344CB8AC3E}">
        <p14:creationId xmlns:p14="http://schemas.microsoft.com/office/powerpoint/2010/main" val="3954990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accel="10000" decel="6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D5CBCC-6523-7063-0E99-FA67F5DA9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Box 188">
            <a:extLst>
              <a:ext uri="{FF2B5EF4-FFF2-40B4-BE49-F238E27FC236}">
                <a16:creationId xmlns:a16="http://schemas.microsoft.com/office/drawing/2014/main" id="{5FD49A12-8DD7-F617-EBA9-3952AF1F3660}"/>
              </a:ext>
            </a:extLst>
          </p:cNvPr>
          <p:cNvSpPr txBox="1"/>
          <p:nvPr/>
        </p:nvSpPr>
        <p:spPr>
          <a:xfrm>
            <a:off x="1458686" y="4566648"/>
            <a:ext cx="81724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INITIAL INSTALLATION</a:t>
            </a:r>
            <a:endParaRPr kumimoji="0" lang="en-US" sz="4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7398B356-0BF0-7DD0-5C03-C854CFE9A11C}"/>
              </a:ext>
            </a:extLst>
          </p:cNvPr>
          <p:cNvSpPr txBox="1"/>
          <p:nvPr/>
        </p:nvSpPr>
        <p:spPr>
          <a:xfrm>
            <a:off x="10260693" y="4571184"/>
            <a:ext cx="81724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REFINISHING</a:t>
            </a:r>
            <a:endParaRPr kumimoji="0" lang="en-US" sz="4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C5566B97-777E-E627-A134-CFE065ED5279}"/>
              </a:ext>
            </a:extLst>
          </p:cNvPr>
          <p:cNvSpPr txBox="1"/>
          <p:nvPr/>
        </p:nvSpPr>
        <p:spPr>
          <a:xfrm>
            <a:off x="1487715" y="5993134"/>
            <a:ext cx="81724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ALTERATION/ADDITION</a:t>
            </a:r>
            <a:endParaRPr kumimoji="0" lang="en-US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B91B5B7-4F06-5746-A95D-29E32C3363E7}"/>
              </a:ext>
            </a:extLst>
          </p:cNvPr>
          <p:cNvSpPr txBox="1"/>
          <p:nvPr/>
        </p:nvSpPr>
        <p:spPr>
          <a:xfrm>
            <a:off x="10249806" y="5992680"/>
            <a:ext cx="81724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REPLACEMENT</a:t>
            </a:r>
            <a:endParaRPr kumimoji="0" lang="en-US" sz="4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72" name="Title 1">
            <a:extLst>
              <a:ext uri="{FF2B5EF4-FFF2-40B4-BE49-F238E27FC236}">
                <a16:creationId xmlns:a16="http://schemas.microsoft.com/office/drawing/2014/main" id="{29FBADF2-4F8F-D607-F161-9E359FABCA86}"/>
              </a:ext>
            </a:extLst>
          </p:cNvPr>
          <p:cNvSpPr txBox="1">
            <a:spLocks/>
          </p:cNvSpPr>
          <p:nvPr/>
        </p:nvSpPr>
        <p:spPr>
          <a:xfrm>
            <a:off x="4648201" y="1399592"/>
            <a:ext cx="8991599" cy="20293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cs typeface="Poppins" panose="00000500000000000000" pitchFamily="2" charset="0"/>
              </a:rPr>
              <a:t>Taxable services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4000" b="1" spc="200" dirty="0">
                <a:solidFill>
                  <a:prstClr val="white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GR-9 / 26 CAR § 30-502</a:t>
            </a:r>
            <a:endParaRPr kumimoji="0" lang="en-US" sz="4000" b="0" i="0" u="none" strike="noStrike" kern="1200" cap="all" spc="2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 pitchFamily="34" charset="0"/>
              <a:cs typeface="Poppins" panose="00000500000000000000" pitchFamily="2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B168426-1E23-FF42-16E1-7DD06284D77E}"/>
              </a:ext>
            </a:extLst>
          </p:cNvPr>
          <p:cNvSpPr/>
          <p:nvPr/>
        </p:nvSpPr>
        <p:spPr>
          <a:xfrm rot="18900000">
            <a:off x="728709" y="4686387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05AA12-4B25-8176-466D-0F7472BD5743}"/>
              </a:ext>
            </a:extLst>
          </p:cNvPr>
          <p:cNvSpPr/>
          <p:nvPr/>
        </p:nvSpPr>
        <p:spPr>
          <a:xfrm rot="18900000">
            <a:off x="878724" y="4836940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4C264C-A096-A073-B674-CFE9BA4BE677}"/>
              </a:ext>
            </a:extLst>
          </p:cNvPr>
          <p:cNvSpPr/>
          <p:nvPr/>
        </p:nvSpPr>
        <p:spPr>
          <a:xfrm rot="18900000">
            <a:off x="9395657" y="4692545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B4B61-1ED7-BE05-6615-7C4B348A9273}"/>
              </a:ext>
            </a:extLst>
          </p:cNvPr>
          <p:cNvSpPr/>
          <p:nvPr/>
        </p:nvSpPr>
        <p:spPr>
          <a:xfrm rot="18900000">
            <a:off x="9545672" y="4843098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2B2D74A-91D8-21B1-F82A-A94D93AD8CFE}"/>
              </a:ext>
            </a:extLst>
          </p:cNvPr>
          <p:cNvSpPr/>
          <p:nvPr/>
        </p:nvSpPr>
        <p:spPr>
          <a:xfrm rot="18900000">
            <a:off x="709712" y="6081480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65ADE65-B08D-3DA9-6700-274E49D04ECF}"/>
              </a:ext>
            </a:extLst>
          </p:cNvPr>
          <p:cNvSpPr/>
          <p:nvPr/>
        </p:nvSpPr>
        <p:spPr>
          <a:xfrm rot="18900000">
            <a:off x="859727" y="6232033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A6ED8B5-8B80-70D8-9290-E2E56AAEAE94}"/>
              </a:ext>
            </a:extLst>
          </p:cNvPr>
          <p:cNvSpPr/>
          <p:nvPr/>
        </p:nvSpPr>
        <p:spPr>
          <a:xfrm rot="18900000">
            <a:off x="9404130" y="6087638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75E2504-E8B3-CDB3-9D64-013B9B181032}"/>
              </a:ext>
            </a:extLst>
          </p:cNvPr>
          <p:cNvSpPr/>
          <p:nvPr/>
        </p:nvSpPr>
        <p:spPr>
          <a:xfrm rot="18900000">
            <a:off x="9554145" y="6238191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0669308-DA63-5E99-5FE9-8B1B0D898628}"/>
              </a:ext>
            </a:extLst>
          </p:cNvPr>
          <p:cNvSpPr txBox="1"/>
          <p:nvPr/>
        </p:nvSpPr>
        <p:spPr>
          <a:xfrm>
            <a:off x="1451429" y="7356835"/>
            <a:ext cx="81724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CLEANING</a:t>
            </a:r>
            <a:endParaRPr kumimoji="0" lang="en-US" sz="4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7016D62-CA18-1818-CDAB-59B8F174B3A8}"/>
              </a:ext>
            </a:extLst>
          </p:cNvPr>
          <p:cNvSpPr txBox="1"/>
          <p:nvPr/>
        </p:nvSpPr>
        <p:spPr>
          <a:xfrm>
            <a:off x="10253436" y="7361371"/>
            <a:ext cx="81724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REPAIR</a:t>
            </a:r>
            <a:endParaRPr kumimoji="0" lang="en-US" sz="4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849FBF6-9F94-2B94-2664-CC8A49BB0E8F}"/>
              </a:ext>
            </a:extLst>
          </p:cNvPr>
          <p:cNvSpPr/>
          <p:nvPr/>
        </p:nvSpPr>
        <p:spPr>
          <a:xfrm rot="18900000">
            <a:off x="721452" y="7476574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25CDFE9-37EF-9251-A765-4BD04AD6D5BC}"/>
              </a:ext>
            </a:extLst>
          </p:cNvPr>
          <p:cNvSpPr/>
          <p:nvPr/>
        </p:nvSpPr>
        <p:spPr>
          <a:xfrm rot="18900000">
            <a:off x="871467" y="7627127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E43D6B24-2873-BE1F-BC3F-F506135F0646}"/>
              </a:ext>
            </a:extLst>
          </p:cNvPr>
          <p:cNvSpPr/>
          <p:nvPr/>
        </p:nvSpPr>
        <p:spPr>
          <a:xfrm rot="18900000">
            <a:off x="9388400" y="7482732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3B5E4E0-AA8C-D9E5-C7DE-A6249F05AC59}"/>
              </a:ext>
            </a:extLst>
          </p:cNvPr>
          <p:cNvSpPr/>
          <p:nvPr/>
        </p:nvSpPr>
        <p:spPr>
          <a:xfrm rot="18900000">
            <a:off x="9538415" y="7633285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620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/>
      <p:bldP spid="190" grpId="0"/>
      <p:bldP spid="191" grpId="0"/>
      <p:bldP spid="192" grpId="0"/>
      <p:bldP spid="4" grpId="0" animBg="1"/>
      <p:bldP spid="6" grpId="0" animBg="1"/>
      <p:bldP spid="7" grpId="0" animBg="1"/>
      <p:bldP spid="8" grpId="0" animBg="1"/>
      <p:bldP spid="35" grpId="0" animBg="1"/>
      <p:bldP spid="36" grpId="0" animBg="1"/>
      <p:bldP spid="38" grpId="0" animBg="1"/>
      <p:bldP spid="39" grpId="0" animBg="1"/>
      <p:bldP spid="59" grpId="0"/>
      <p:bldP spid="60" grpId="0"/>
      <p:bldP spid="64" grpId="0" animBg="1"/>
      <p:bldP spid="65" grpId="0" animBg="1"/>
      <p:bldP spid="67" grpId="0" animBg="1"/>
      <p:bldP spid="6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7027F8-5F1D-542F-0C21-DA0BA13D0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3B027A21-FFAC-4E2A-6414-32416DF64DFF}"/>
              </a:ext>
            </a:extLst>
          </p:cNvPr>
          <p:cNvSpPr txBox="1">
            <a:spLocks/>
          </p:cNvSpPr>
          <p:nvPr/>
        </p:nvSpPr>
        <p:spPr>
          <a:xfrm>
            <a:off x="5018685" y="136033"/>
            <a:ext cx="8250630" cy="1356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defTabSz="1371600" rtl="0" eaLnBrk="1" fontAlgn="auto" latinLnBrk="0" hangingPunct="1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taxable </a:t>
            </a:r>
            <a:r>
              <a:rPr kumimoji="0" lang="en-US" sz="7200" b="0" i="0" u="none" strike="noStrike" kern="1200" cap="all" spc="20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BC85F-43E0-25EA-7533-F038F0E3A67D}"/>
              </a:ext>
            </a:extLst>
          </p:cNvPr>
          <p:cNvSpPr txBox="1">
            <a:spLocks/>
          </p:cNvSpPr>
          <p:nvPr/>
        </p:nvSpPr>
        <p:spPr>
          <a:xfrm>
            <a:off x="200025" y="1638300"/>
            <a:ext cx="17887950" cy="864870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defTabSz="1371600" rtl="0" eaLnBrk="1" latinLnBrk="0" hangingPunct="1">
              <a:lnSpc>
                <a:spcPct val="110000"/>
              </a:lnSpc>
              <a:spcBef>
                <a:spcPts val="135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74320" algn="l" defTabSz="13716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13716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13716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13716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342900" algn="l" defTabSz="13716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0000" indent="-342900" algn="l" defTabSz="13716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00000" indent="-342900" algn="l" defTabSz="13716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50000" indent="-342900" algn="l" defTabSz="13716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u="sng" dirty="0"/>
              <a:t>Motor Vehicles</a:t>
            </a:r>
            <a:r>
              <a:rPr lang="en-US" sz="4000" dirty="0"/>
              <a:t>		</a:t>
            </a:r>
            <a:r>
              <a:rPr lang="en-US" sz="4000" b="1" u="sng" dirty="0"/>
              <a:t>Electrical Devices	</a:t>
            </a:r>
            <a:r>
              <a:rPr lang="en-US" sz="4000" dirty="0"/>
              <a:t>	Clocks</a:t>
            </a:r>
          </a:p>
          <a:p>
            <a:pPr marL="0" indent="0">
              <a:buNone/>
            </a:pPr>
            <a:r>
              <a:rPr lang="en-US" sz="4000" dirty="0"/>
              <a:t>Aircraft			Furniture			Engineering Instruments</a:t>
            </a:r>
          </a:p>
          <a:p>
            <a:pPr marL="0" indent="0">
              <a:buNone/>
            </a:pPr>
            <a:r>
              <a:rPr lang="en-US" sz="4000" dirty="0"/>
              <a:t>Farm Machinery		Rugs, including Carpets	Medical Instruments</a:t>
            </a:r>
          </a:p>
          <a:p>
            <a:pPr marL="0" indent="0">
              <a:buNone/>
            </a:pPr>
            <a:r>
              <a:rPr lang="en-US" sz="4000" dirty="0"/>
              <a:t>Farm Implements		</a:t>
            </a:r>
            <a:r>
              <a:rPr lang="en-US" sz="4000" b="1" u="sng" dirty="0"/>
              <a:t>Flooring</a:t>
            </a:r>
            <a:r>
              <a:rPr lang="en-US" sz="4000" dirty="0"/>
              <a:t>			Surgical Instruments</a:t>
            </a:r>
          </a:p>
          <a:p>
            <a:pPr marL="0" indent="0">
              <a:buNone/>
            </a:pPr>
            <a:r>
              <a:rPr lang="en-US" sz="4000" b="1" u="sng" dirty="0"/>
              <a:t>Motors of All Kinds	</a:t>
            </a:r>
            <a:r>
              <a:rPr lang="en-US" sz="4000" dirty="0"/>
              <a:t>	Upholstery			Machinery of All Kinds</a:t>
            </a:r>
          </a:p>
          <a:p>
            <a:pPr marL="0" indent="0">
              <a:buNone/>
            </a:pPr>
            <a:r>
              <a:rPr lang="en-US" sz="4000" dirty="0"/>
              <a:t>Tires				</a:t>
            </a:r>
            <a:r>
              <a:rPr lang="en-US" sz="4000" b="1" u="sng" dirty="0"/>
              <a:t>Household Appliances</a:t>
            </a:r>
            <a:r>
              <a:rPr lang="en-US" sz="4000" dirty="0"/>
              <a:t>	Bicycles</a:t>
            </a:r>
          </a:p>
          <a:p>
            <a:pPr marL="0" indent="0">
              <a:buNone/>
            </a:pPr>
            <a:r>
              <a:rPr lang="en-US" sz="4000" dirty="0"/>
              <a:t>Batteries			Television &amp; Radio		Office Machines</a:t>
            </a:r>
          </a:p>
          <a:p>
            <a:pPr marL="0" indent="0">
              <a:buNone/>
            </a:pPr>
            <a:r>
              <a:rPr lang="en-US" sz="4000" dirty="0"/>
              <a:t>Boats				Jewelry			Office Equipment</a:t>
            </a:r>
          </a:p>
          <a:p>
            <a:pPr marL="0" indent="0">
              <a:buNone/>
            </a:pPr>
            <a:r>
              <a:rPr lang="en-US" sz="4000" b="1" u="sng" dirty="0"/>
              <a:t>Electrical Appliances</a:t>
            </a:r>
            <a:r>
              <a:rPr lang="en-US" sz="4000" dirty="0"/>
              <a:t>	Watches			Shoes</a:t>
            </a:r>
          </a:p>
          <a:p>
            <a:pPr marL="0" indent="0">
              <a:buNone/>
            </a:pPr>
            <a:r>
              <a:rPr lang="en-US" sz="4000" dirty="0"/>
              <a:t>Tin &amp; Sheet Metal		Mechanical Tools		Shop Equipment</a:t>
            </a:r>
          </a:p>
        </p:txBody>
      </p:sp>
    </p:spTree>
    <p:extLst>
      <p:ext uri="{BB962C8B-B14F-4D97-AF65-F5344CB8AC3E}">
        <p14:creationId xmlns:p14="http://schemas.microsoft.com/office/powerpoint/2010/main" val="197049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53048-221A-AA54-EFB5-636507B02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 18">
            <a:extLst>
              <a:ext uri="{FF2B5EF4-FFF2-40B4-BE49-F238E27FC236}">
                <a16:creationId xmlns:a16="http://schemas.microsoft.com/office/drawing/2014/main" id="{5DF11569-E583-AB00-BCCE-1A2EC77AF202}"/>
              </a:ext>
            </a:extLst>
          </p:cNvPr>
          <p:cNvSpPr/>
          <p:nvPr/>
        </p:nvSpPr>
        <p:spPr>
          <a:xfrm>
            <a:off x="3825329" y="-1445232"/>
            <a:ext cx="7334691" cy="14637054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1BAEE5F-1E1A-9FBB-A5A0-3ACBC76DB9B8}"/>
              </a:ext>
            </a:extLst>
          </p:cNvPr>
          <p:cNvSpPr txBox="1">
            <a:spLocks/>
          </p:cNvSpPr>
          <p:nvPr/>
        </p:nvSpPr>
        <p:spPr>
          <a:xfrm flipH="1">
            <a:off x="11228951" y="3415308"/>
            <a:ext cx="5368361" cy="4788426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8" name="Right Triangle 5">
            <a:extLst>
              <a:ext uri="{FF2B5EF4-FFF2-40B4-BE49-F238E27FC236}">
                <a16:creationId xmlns:a16="http://schemas.microsoft.com/office/drawing/2014/main" id="{B411781F-D24B-8807-8E74-269B63F81F39}"/>
              </a:ext>
            </a:extLst>
          </p:cNvPr>
          <p:cNvSpPr/>
          <p:nvPr/>
        </p:nvSpPr>
        <p:spPr>
          <a:xfrm flipV="1">
            <a:off x="-29316" y="-2"/>
            <a:ext cx="2260548" cy="9446658"/>
          </a:xfrm>
          <a:custGeom>
            <a:avLst/>
            <a:gdLst>
              <a:gd name="connsiteX0" fmla="*/ 0 w 1495457"/>
              <a:gd name="connsiteY0" fmla="*/ 6749185 h 6749185"/>
              <a:gd name="connsiteX1" fmla="*/ 0 w 1495457"/>
              <a:gd name="connsiteY1" fmla="*/ 0 h 6749185"/>
              <a:gd name="connsiteX2" fmla="*/ 1495457 w 1495457"/>
              <a:gd name="connsiteY2" fmla="*/ 6749185 h 6749185"/>
              <a:gd name="connsiteX3" fmla="*/ 0 w 1495457"/>
              <a:gd name="connsiteY3" fmla="*/ 6749185 h 6749185"/>
              <a:gd name="connsiteX0" fmla="*/ 11575 w 1507032"/>
              <a:gd name="connsiteY0" fmla="*/ 6482967 h 6482967"/>
              <a:gd name="connsiteX1" fmla="*/ 0 w 1507032"/>
              <a:gd name="connsiteY1" fmla="*/ 0 h 6482967"/>
              <a:gd name="connsiteX2" fmla="*/ 1507032 w 1507032"/>
              <a:gd name="connsiteY2" fmla="*/ 6482967 h 6482967"/>
              <a:gd name="connsiteX3" fmla="*/ 11575 w 1507032"/>
              <a:gd name="connsiteY3" fmla="*/ 6482967 h 6482967"/>
              <a:gd name="connsiteX0" fmla="*/ 11575 w 1507032"/>
              <a:gd name="connsiteY0" fmla="*/ 6297772 h 6297772"/>
              <a:gd name="connsiteX1" fmla="*/ 0 w 1507032"/>
              <a:gd name="connsiteY1" fmla="*/ 0 h 6297772"/>
              <a:gd name="connsiteX2" fmla="*/ 1507032 w 1507032"/>
              <a:gd name="connsiteY2" fmla="*/ 6297772 h 6297772"/>
              <a:gd name="connsiteX3" fmla="*/ 11575 w 1507032"/>
              <a:gd name="connsiteY3" fmla="*/ 6297772 h 629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7032" h="6297772">
                <a:moveTo>
                  <a:pt x="11575" y="6297772"/>
                </a:moveTo>
                <a:cubicBezTo>
                  <a:pt x="7717" y="4136783"/>
                  <a:pt x="3858" y="2160989"/>
                  <a:pt x="0" y="0"/>
                </a:cubicBezTo>
                <a:lnTo>
                  <a:pt x="1507032" y="6297772"/>
                </a:lnTo>
                <a:lnTo>
                  <a:pt x="11575" y="62977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871D1529-D75B-0640-35F8-DCC3FCE3A69F}"/>
              </a:ext>
            </a:extLst>
          </p:cNvPr>
          <p:cNvSpPr/>
          <p:nvPr/>
        </p:nvSpPr>
        <p:spPr>
          <a:xfrm>
            <a:off x="17531570" y="7256324"/>
            <a:ext cx="1539269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arallelogram 18">
            <a:extLst>
              <a:ext uri="{FF2B5EF4-FFF2-40B4-BE49-F238E27FC236}">
                <a16:creationId xmlns:a16="http://schemas.microsoft.com/office/drawing/2014/main" id="{ABF68C09-5783-63C9-1E5D-C987D6485272}"/>
              </a:ext>
            </a:extLst>
          </p:cNvPr>
          <p:cNvSpPr/>
          <p:nvPr/>
        </p:nvSpPr>
        <p:spPr>
          <a:xfrm>
            <a:off x="7961147" y="7265521"/>
            <a:ext cx="1536476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arallelogram 18">
            <a:extLst>
              <a:ext uri="{FF2B5EF4-FFF2-40B4-BE49-F238E27FC236}">
                <a16:creationId xmlns:a16="http://schemas.microsoft.com/office/drawing/2014/main" id="{6E71FA78-8BFC-F16B-DDF4-6AB36C3BE018}"/>
              </a:ext>
            </a:extLst>
          </p:cNvPr>
          <p:cNvSpPr/>
          <p:nvPr/>
        </p:nvSpPr>
        <p:spPr>
          <a:xfrm>
            <a:off x="1162425" y="-16036"/>
            <a:ext cx="1522749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24896C-4FB3-D2B6-C950-C6BAA5E8F0A3}"/>
              </a:ext>
            </a:extLst>
          </p:cNvPr>
          <p:cNvSpPr txBox="1"/>
          <p:nvPr/>
        </p:nvSpPr>
        <p:spPr>
          <a:xfrm>
            <a:off x="10512942" y="1351002"/>
            <a:ext cx="6800377" cy="969497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SERVICE CONTRACTS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DD9BCA91-2426-C74E-5D4D-D480D074C6BC}"/>
              </a:ext>
            </a:extLst>
          </p:cNvPr>
          <p:cNvSpPr/>
          <p:nvPr/>
        </p:nvSpPr>
        <p:spPr>
          <a:xfrm>
            <a:off x="17028876" y="1579105"/>
            <a:ext cx="996783" cy="256646"/>
          </a:xfrm>
          <a:custGeom>
            <a:avLst/>
            <a:gdLst/>
            <a:ahLst/>
            <a:cxnLst/>
            <a:rect l="l" t="t" r="r" b="b"/>
            <a:pathLst>
              <a:path w="664522" h="171097">
                <a:moveTo>
                  <a:pt x="664522" y="0"/>
                </a:moveTo>
                <a:lnTo>
                  <a:pt x="623886" y="168571"/>
                </a:lnTo>
                <a:lnTo>
                  <a:pt x="0" y="171097"/>
                </a:lnTo>
                <a:lnTo>
                  <a:pt x="39104" y="65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EA37C-3AAE-2DCF-04B4-0126D9014651}"/>
              </a:ext>
            </a:extLst>
          </p:cNvPr>
          <p:cNvSpPr txBox="1"/>
          <p:nvPr/>
        </p:nvSpPr>
        <p:spPr>
          <a:xfrm>
            <a:off x="9983736" y="2332578"/>
            <a:ext cx="8041923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If the contract, agreement, or warranty covers taxable services, then the contract, agreement, or warranty is subject to tax.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If tax is paid on the contract, agreement, or warranty, subsequent parts and service under the contract, agreement, or warranty are not subject to tax.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Deductibles are subject to tax as they are over and above the amount upon which tax was paid</a:t>
            </a:r>
          </a:p>
        </p:txBody>
      </p:sp>
      <p:pic>
        <p:nvPicPr>
          <p:cNvPr id="7" name="Picture 6" descr="A picture containing text, cat&#10;&#10;AI-generated content may be incorrect.">
            <a:extLst>
              <a:ext uri="{FF2B5EF4-FFF2-40B4-BE49-F238E27FC236}">
                <a16:creationId xmlns:a16="http://schemas.microsoft.com/office/drawing/2014/main" id="{14A3A102-F808-2D31-BE0C-A9B5D49EB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5"/>
          <a:stretch>
            <a:fillRect/>
          </a:stretch>
        </p:blipFill>
        <p:spPr>
          <a:xfrm>
            <a:off x="2231232" y="1977332"/>
            <a:ext cx="6367983" cy="610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62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548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98178C-D60D-F1CB-1022-AA442A124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6830DB8-74E7-B5C5-2754-CD5269565B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32A9817-5482-97C6-757F-831C32A7B169}"/>
              </a:ext>
            </a:extLst>
          </p:cNvPr>
          <p:cNvSpPr/>
          <p:nvPr/>
        </p:nvSpPr>
        <p:spPr>
          <a:xfrm>
            <a:off x="-132736" y="-49210"/>
            <a:ext cx="18288000" cy="10287000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  <a:alpha val="43000"/>
                </a:schemeClr>
              </a:gs>
              <a:gs pos="0">
                <a:schemeClr val="accent1">
                  <a:lumMod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E78279B-8AD1-2353-1340-ADACC737844D}"/>
              </a:ext>
            </a:extLst>
          </p:cNvPr>
          <p:cNvSpPr txBox="1"/>
          <p:nvPr/>
        </p:nvSpPr>
        <p:spPr>
          <a:xfrm>
            <a:off x="132736" y="2182216"/>
            <a:ext cx="17651599" cy="721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Parking a vehicle or allowing a vehicle to be parked (GR-9(B)/ </a:t>
            </a:r>
            <a:r>
              <a:rPr lang="en-US" sz="3600" b="1" dirty="0"/>
              <a:t>26 CAR § 30-502(b)(5)</a:t>
            </a:r>
            <a:r>
              <a:rPr lang="en-US" sz="3600" dirty="0">
                <a:solidFill>
                  <a:prstClr val="white"/>
                </a:solidFill>
              </a:rPr>
              <a:t>)</a:t>
            </a:r>
          </a:p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Television, radio, and video (GR-9.1 / 26 CAR § 30-503)</a:t>
            </a:r>
          </a:p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Lawn care </a:t>
            </a:r>
            <a:r>
              <a:rPr lang="en-US" sz="3600">
                <a:solidFill>
                  <a:prstClr val="white"/>
                </a:solidFill>
              </a:rPr>
              <a:t>(commercial) and landscaping (all) (</a:t>
            </a:r>
            <a:r>
              <a:rPr lang="en-US" sz="3600" dirty="0">
                <a:solidFill>
                  <a:prstClr val="white"/>
                </a:solidFill>
              </a:rPr>
              <a:t>GR-9.2 / 26 CAR § 30-504)</a:t>
            </a:r>
          </a:p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Cleaning/Janitorial (GR-9.4 / 26 CAR § 30-506)</a:t>
            </a:r>
          </a:p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Wrecker and towing (GR-9.5 / 26 CAR § 30-507)</a:t>
            </a:r>
          </a:p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Collection and disposal of solid waste (GR-9.6 / 26 CAR § 30-508)</a:t>
            </a:r>
          </a:p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Cleaning parking lots and gutters (GR-9.7 / 26 CAR § 30-509)</a:t>
            </a:r>
          </a:p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Dry cleaning and laundry (GR-9.8 / 26 CAR § 30-510)</a:t>
            </a:r>
          </a:p>
          <a:p>
            <a:pPr marL="571500" indent="-571500" defTabSz="120015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tabLst>
                <a:tab pos="3079750" algn="l"/>
              </a:tabLst>
              <a:defRPr/>
            </a:pPr>
            <a:r>
              <a:rPr lang="en-US" sz="3600" dirty="0">
                <a:solidFill>
                  <a:prstClr val="white"/>
                </a:solidFill>
              </a:rPr>
              <a:t>Body piercing, tattooing, electrolysis (GR-9.10 / 26 CAR § 30-512)</a:t>
            </a:r>
          </a:p>
          <a:p>
            <a:pPr lvl="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tabLst>
                <a:tab pos="3079750" algn="l"/>
              </a:tabLst>
              <a:defRPr/>
            </a:pPr>
            <a:r>
              <a:rPr lang="en-US" sz="2800" dirty="0">
                <a:solidFill>
                  <a:prstClr val="white"/>
                </a:solidFill>
              </a:rPr>
              <a:t>					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E35C878-BC62-DE7E-51DD-7ED4B46595C8}"/>
              </a:ext>
            </a:extLst>
          </p:cNvPr>
          <p:cNvSpPr txBox="1"/>
          <p:nvPr/>
        </p:nvSpPr>
        <p:spPr>
          <a:xfrm rot="21584867">
            <a:off x="5375368" y="1257930"/>
            <a:ext cx="7537264" cy="699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spc="100" dirty="0">
                <a:ln w="44450">
                  <a:noFill/>
                  <a:round/>
                </a:ln>
                <a:solidFill>
                  <a:srgbClr val="35C2D6"/>
                </a:solidFill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TAXABLE SERVICES</a:t>
            </a:r>
            <a:endParaRPr kumimoji="0" lang="en-US" sz="6000" b="0" i="0" u="none" strike="noStrike" kern="1200" cap="none" spc="100" normalizeH="0" baseline="0" noProof="0" dirty="0">
              <a:ln w="44450">
                <a:noFill/>
                <a:round/>
              </a:ln>
              <a:solidFill>
                <a:srgbClr val="35C2D6"/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02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5485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3D066-28A7-4A01-16F9-236B2717B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64203B8-9EEE-FB13-A74C-BBEA2AF291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C5948B9-57B1-1D87-58D5-0717AFA06A94}"/>
              </a:ext>
            </a:extLst>
          </p:cNvPr>
          <p:cNvSpPr/>
          <p:nvPr/>
        </p:nvSpPr>
        <p:spPr>
          <a:xfrm>
            <a:off x="-132736" y="-49210"/>
            <a:ext cx="18288000" cy="10287000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  <a:alpha val="43000"/>
                </a:schemeClr>
              </a:gs>
              <a:gs pos="0">
                <a:schemeClr val="accent1">
                  <a:lumMod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6D4C330-EF4C-BD76-29CA-7AABAEC060DB}"/>
              </a:ext>
            </a:extLst>
          </p:cNvPr>
          <p:cNvSpPr txBox="1"/>
          <p:nvPr/>
        </p:nvSpPr>
        <p:spPr>
          <a:xfrm>
            <a:off x="503665" y="2182216"/>
            <a:ext cx="17280671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Pest control (GR-9.11 / 26 CAR § 30-513)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Security and alarm monitoring (GR-9.12 / 26 CAR § 30-514)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Boat storage and docking (GR-9.13 / 26 CAR § 30-515)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Camping or trailer spaces (GR-9.14 / 26 CAR § 30-516)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Locksmith (GR-9.15 / 26 CAR § 30-517)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Pet grooming and kennel (GR-9.16 26 / CAR § 30-518)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Initial installation (GR-9.17 / 26 CAR § 30-519)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Printing and Photography (GR-10 / 26 CAR § 30-521)</a:t>
            </a:r>
            <a:r>
              <a:rPr lang="en-US" sz="2800" dirty="0">
                <a:solidFill>
                  <a:prstClr val="white"/>
                </a:solidFill>
              </a:rPr>
              <a:t>				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FD3AFC4-DB7C-C8EC-44E7-16E1EA19BDB4}"/>
              </a:ext>
            </a:extLst>
          </p:cNvPr>
          <p:cNvSpPr txBox="1"/>
          <p:nvPr/>
        </p:nvSpPr>
        <p:spPr>
          <a:xfrm rot="21584867">
            <a:off x="5375368" y="1257930"/>
            <a:ext cx="7537264" cy="699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spc="100" dirty="0">
                <a:ln w="44450">
                  <a:noFill/>
                  <a:round/>
                </a:ln>
                <a:solidFill>
                  <a:srgbClr val="35C2D6"/>
                </a:solidFill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TAXABLE SERVICES</a:t>
            </a:r>
            <a:endParaRPr kumimoji="0" lang="en-US" sz="6000" b="0" i="0" u="none" strike="noStrike" kern="1200" cap="none" spc="100" normalizeH="0" baseline="0" noProof="0" dirty="0">
              <a:ln w="44450">
                <a:noFill/>
                <a:round/>
              </a:ln>
              <a:solidFill>
                <a:srgbClr val="35C2D6"/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59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6800">
              <a:srgbClr val="293545"/>
            </a:gs>
            <a:gs pos="0">
              <a:schemeClr val="accent6">
                <a:lumMod val="75000"/>
              </a:schemeClr>
            </a:gs>
            <a:gs pos="100000">
              <a:schemeClr val="accent1">
                <a:lumMod val="75000"/>
              </a:schemeClr>
            </a:gs>
          </a:gsLst>
          <a:lin ang="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55DC4A-7291-EB28-46C1-E7B73F301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3951805-FF18-1211-4EDD-F898EA3B31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32" y="0"/>
            <a:ext cx="18288000" cy="10287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B375DE-E58F-F43B-F788-A4E17426833B}"/>
              </a:ext>
            </a:extLst>
          </p:cNvPr>
          <p:cNvSpPr/>
          <p:nvPr/>
        </p:nvSpPr>
        <p:spPr>
          <a:xfrm>
            <a:off x="-10266" y="0"/>
            <a:ext cx="18288000" cy="10287000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99000"/>
                </a:schemeClr>
              </a:gs>
              <a:gs pos="97000">
                <a:schemeClr val="accent1">
                  <a:lumMod val="75000"/>
                  <a:alpha val="5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0CF1B2-0EA8-F91C-BB24-109B75C1E773}"/>
              </a:ext>
            </a:extLst>
          </p:cNvPr>
          <p:cNvSpPr>
            <a:spLocks/>
          </p:cNvSpPr>
          <p:nvPr/>
        </p:nvSpPr>
        <p:spPr bwMode="auto">
          <a:xfrm rot="2640937">
            <a:off x="902676" y="-1805978"/>
            <a:ext cx="9681476" cy="8469357"/>
          </a:xfrm>
          <a:custGeom>
            <a:avLst/>
            <a:gdLst>
              <a:gd name="connsiteX0" fmla="*/ 7345799 w 9006473"/>
              <a:gd name="connsiteY0" fmla="*/ 0 h 8174799"/>
              <a:gd name="connsiteX1" fmla="*/ 9006473 w 9006473"/>
              <a:gd name="connsiteY1" fmla="*/ 0 h 8174799"/>
              <a:gd name="connsiteX2" fmla="*/ 828998 w 9006473"/>
              <a:gd name="connsiteY2" fmla="*/ 8174799 h 8174799"/>
              <a:gd name="connsiteX3" fmla="*/ 0 w 9006473"/>
              <a:gd name="connsiteY3" fmla="*/ 7345800 h 817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06473" h="8174799">
                <a:moveTo>
                  <a:pt x="7345799" y="0"/>
                </a:moveTo>
                <a:lnTo>
                  <a:pt x="9006473" y="0"/>
                </a:lnTo>
                <a:lnTo>
                  <a:pt x="828998" y="8174799"/>
                </a:lnTo>
                <a:lnTo>
                  <a:pt x="0" y="73458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88568992-B7C6-8AE3-9628-D88D0269FA50}"/>
              </a:ext>
            </a:extLst>
          </p:cNvPr>
          <p:cNvSpPr txBox="1">
            <a:spLocks/>
          </p:cNvSpPr>
          <p:nvPr/>
        </p:nvSpPr>
        <p:spPr>
          <a:xfrm>
            <a:off x="0" y="1527739"/>
            <a:ext cx="11868539" cy="12191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defTabSz="13716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cs typeface="Poppins" panose="00000500000000000000" pitchFamily="2" charset="0"/>
              </a:rPr>
              <a:t>Collection &amp; disposal of solid waste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4000" b="1" dirty="0">
                <a:solidFill>
                  <a:prstClr val="white"/>
                </a:solidFill>
                <a:latin typeface="Tw Cen MT" panose="020B0602020104020603" pitchFamily="34" charset="0"/>
              </a:rPr>
              <a:t>GR-9.6 / 26 CAR § 30-508</a:t>
            </a:r>
            <a:endParaRPr kumimoji="0" lang="en-US" sz="4000" b="1" i="0" u="none" strike="noStrike" kern="1200" cap="all" spc="100" normalizeH="0" baseline="0" noProof="0" dirty="0">
              <a:ln>
                <a:noFill/>
              </a:ln>
              <a:solidFill>
                <a:srgbClr val="62BEBD"/>
              </a:solidFill>
              <a:effectLst/>
              <a:uLnTx/>
              <a:uFillTx/>
              <a:latin typeface="Tw Cen MT" panose="020B0602020104020603" pitchFamily="34" charset="0"/>
              <a:cs typeface="Poppins" panose="00000500000000000000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F71DBB-925A-0995-FB69-453A4F668976}"/>
              </a:ext>
            </a:extLst>
          </p:cNvPr>
          <p:cNvSpPr txBox="1"/>
          <p:nvPr/>
        </p:nvSpPr>
        <p:spPr>
          <a:xfrm>
            <a:off x="164550" y="2943685"/>
            <a:ext cx="1251549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Solid waste does include yard waste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Solid Waste is not: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Sewage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Radioactive waste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Recyclable materials removed from the waste stream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Waste tires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Hazardous materials</a:t>
            </a:r>
          </a:p>
          <a:p>
            <a:pPr marL="914400" lvl="1" indent="-3429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600" dirty="0"/>
              <a:t>Landfill tipping fees may be exempt as sales for resale</a:t>
            </a:r>
          </a:p>
          <a:p>
            <a:pPr marL="0" marR="0" lvl="0" indent="0" defTabSz="1200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  <a:p>
            <a:pPr marL="0" marR="0" lvl="0" indent="0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055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8333" decel="41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1F8C9-E698-973C-0163-5D2DDCFE0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Triangle 36">
            <a:extLst>
              <a:ext uri="{FF2B5EF4-FFF2-40B4-BE49-F238E27FC236}">
                <a16:creationId xmlns:a16="http://schemas.microsoft.com/office/drawing/2014/main" id="{1FDCD87E-397A-7AF4-45B0-F46B37F37DBF}"/>
              </a:ext>
            </a:extLst>
          </p:cNvPr>
          <p:cNvSpPr/>
          <p:nvPr/>
        </p:nvSpPr>
        <p:spPr>
          <a:xfrm flipH="1">
            <a:off x="15084661" y="9355968"/>
            <a:ext cx="996782" cy="256644"/>
          </a:xfrm>
          <a:custGeom>
            <a:avLst/>
            <a:gdLst/>
            <a:ahLst/>
            <a:cxnLst/>
            <a:rect l="l" t="t" r="r" b="b"/>
            <a:pathLst>
              <a:path w="664521" h="171096">
                <a:moveTo>
                  <a:pt x="0" y="0"/>
                </a:moveTo>
                <a:lnTo>
                  <a:pt x="40635" y="168571"/>
                </a:lnTo>
                <a:lnTo>
                  <a:pt x="664521" y="171096"/>
                </a:lnTo>
                <a:lnTo>
                  <a:pt x="625417" y="6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70D24847-30F7-F0C7-AB80-3602618976E8}"/>
              </a:ext>
            </a:extLst>
          </p:cNvPr>
          <p:cNvSpPr/>
          <p:nvPr/>
        </p:nvSpPr>
        <p:spPr>
          <a:xfrm>
            <a:off x="4067436" y="6223621"/>
            <a:ext cx="996783" cy="256646"/>
          </a:xfrm>
          <a:custGeom>
            <a:avLst/>
            <a:gdLst/>
            <a:ahLst/>
            <a:cxnLst/>
            <a:rect l="l" t="t" r="r" b="b"/>
            <a:pathLst>
              <a:path w="664522" h="171097">
                <a:moveTo>
                  <a:pt x="664522" y="0"/>
                </a:moveTo>
                <a:lnTo>
                  <a:pt x="623886" y="168571"/>
                </a:lnTo>
                <a:lnTo>
                  <a:pt x="0" y="171097"/>
                </a:lnTo>
                <a:lnTo>
                  <a:pt x="39104" y="6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Your Logo Here">
            <a:extLst>
              <a:ext uri="{FF2B5EF4-FFF2-40B4-BE49-F238E27FC236}">
                <a16:creationId xmlns:a16="http://schemas.microsoft.com/office/drawing/2014/main" id="{AE7AD590-FDB3-97AB-FF0D-5309835017C2}"/>
              </a:ext>
            </a:extLst>
          </p:cNvPr>
          <p:cNvSpPr txBox="1"/>
          <p:nvPr/>
        </p:nvSpPr>
        <p:spPr>
          <a:xfrm>
            <a:off x="5880694" y="5696052"/>
            <a:ext cx="6179574" cy="1175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6200" tIns="76200" rIns="76200" bIns="76200" numCol="1" anchor="ctr">
            <a:normAutofit fontScale="92500" lnSpcReduction="20000"/>
          </a:bodyPr>
          <a:lstStyle>
            <a:lvl1pPr>
              <a:defRPr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Contractor Services</a:t>
            </a:r>
          </a:p>
          <a:p>
            <a:pPr lvl="0" algn="ctr">
              <a:defRPr/>
            </a:pPr>
            <a:r>
              <a:rPr lang="en-US" sz="3000" dirty="0">
                <a:latin typeface="Roboto" charset="0"/>
                <a:ea typeface="Roboto" charset="0"/>
                <a:cs typeface="Roboto" charset="0"/>
              </a:rPr>
              <a:t>GR-21 / 26 CAR § 30-1003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</p:txBody>
      </p:sp>
      <p:sp>
        <p:nvSpPr>
          <p:cNvPr id="4" name="www.yourwebsite.com">
            <a:extLst>
              <a:ext uri="{FF2B5EF4-FFF2-40B4-BE49-F238E27FC236}">
                <a16:creationId xmlns:a16="http://schemas.microsoft.com/office/drawing/2014/main" id="{465651F5-35CB-58BB-7DB0-F72EB04FBFB8}"/>
              </a:ext>
            </a:extLst>
          </p:cNvPr>
          <p:cNvSpPr txBox="1"/>
          <p:nvPr/>
        </p:nvSpPr>
        <p:spPr>
          <a:xfrm>
            <a:off x="5348567" y="6871691"/>
            <a:ext cx="11728352" cy="34061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76200" tIns="76200" rIns="76200" bIns="76200" numCol="1" anchor="ctr">
            <a:normAutofit/>
          </a:bodyPr>
          <a:lstStyle>
            <a:lvl1pPr>
              <a:defRPr sz="18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Contractors are deemed to be the users of all property used in </a:t>
            </a:r>
          </a:p>
          <a:p>
            <a:r>
              <a:rPr lang="en-US" sz="2800" dirty="0"/>
              <a:t>    completion of a contract and should pay tax on their materials used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Some contractors act as a contractor and a retailer</a:t>
            </a:r>
          </a:p>
          <a:p>
            <a:r>
              <a:rPr lang="en-US" sz="2800" dirty="0"/>
              <a:t>     	HVAC</a:t>
            </a:r>
          </a:p>
          <a:p>
            <a:r>
              <a:rPr lang="en-US" sz="2800" dirty="0"/>
              <a:t>	Electrician</a:t>
            </a:r>
          </a:p>
          <a:p>
            <a:r>
              <a:rPr lang="en-US" sz="2800" dirty="0"/>
              <a:t>	Plumber</a:t>
            </a:r>
          </a:p>
        </p:txBody>
      </p:sp>
      <p:sp>
        <p:nvSpPr>
          <p:cNvPr id="7" name="Parallelogram 18">
            <a:extLst>
              <a:ext uri="{FF2B5EF4-FFF2-40B4-BE49-F238E27FC236}">
                <a16:creationId xmlns:a16="http://schemas.microsoft.com/office/drawing/2014/main" id="{B7C2B85B-42D4-5534-2E7A-120851096E6D}"/>
              </a:ext>
            </a:extLst>
          </p:cNvPr>
          <p:cNvSpPr/>
          <p:nvPr/>
        </p:nvSpPr>
        <p:spPr>
          <a:xfrm>
            <a:off x="17076919" y="5143500"/>
            <a:ext cx="1356116" cy="5292588"/>
          </a:xfrm>
          <a:custGeom>
            <a:avLst/>
            <a:gdLst/>
            <a:ahLst/>
            <a:cxnLst/>
            <a:rect l="l" t="t" r="r" b="b"/>
            <a:pathLst>
              <a:path w="904077" h="3528392">
                <a:moveTo>
                  <a:pt x="847245" y="0"/>
                </a:moveTo>
                <a:lnTo>
                  <a:pt x="904077" y="109"/>
                </a:lnTo>
                <a:lnTo>
                  <a:pt x="904077" y="3528392"/>
                </a:lnTo>
                <a:lnTo>
                  <a:pt x="0" y="3528392"/>
                </a:lnTo>
                <a:close/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arallelogram 18">
            <a:extLst>
              <a:ext uri="{FF2B5EF4-FFF2-40B4-BE49-F238E27FC236}">
                <a16:creationId xmlns:a16="http://schemas.microsoft.com/office/drawing/2014/main" id="{0B2741CE-D864-C2C8-7741-D2162AEA8E9D}"/>
              </a:ext>
            </a:extLst>
          </p:cNvPr>
          <p:cNvSpPr/>
          <p:nvPr/>
        </p:nvSpPr>
        <p:spPr>
          <a:xfrm>
            <a:off x="2110567" y="8815390"/>
            <a:ext cx="1494041" cy="1462469"/>
          </a:xfrm>
          <a:custGeom>
            <a:avLst/>
            <a:gdLst/>
            <a:ahLst/>
            <a:cxnLst/>
            <a:rect l="l" t="t" r="r" b="b"/>
            <a:pathLst>
              <a:path w="996027" h="974979">
                <a:moveTo>
                  <a:pt x="244351" y="0"/>
                </a:moveTo>
                <a:lnTo>
                  <a:pt x="996027" y="1376"/>
                </a:lnTo>
                <a:lnTo>
                  <a:pt x="745234" y="974979"/>
                </a:lnTo>
                <a:lnTo>
                  <a:pt x="0" y="9749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ctor: Elbow 15">
            <a:extLst>
              <a:ext uri="{FF2B5EF4-FFF2-40B4-BE49-F238E27FC236}">
                <a16:creationId xmlns:a16="http://schemas.microsoft.com/office/drawing/2014/main" id="{4DCC51B9-5A81-D6FE-9DE8-54A0E06617E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-812673" y="6790626"/>
            <a:ext cx="5136131" cy="1856625"/>
          </a:xfrm>
          <a:prstGeom prst="bentConnector3">
            <a:avLst>
              <a:gd name="adj1" fmla="val 73856"/>
            </a:avLst>
          </a:prstGeom>
          <a:ln w="12700">
            <a:solidFill>
              <a:schemeClr val="accent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Parallelogram 18">
            <a:extLst>
              <a:ext uri="{FF2B5EF4-FFF2-40B4-BE49-F238E27FC236}">
                <a16:creationId xmlns:a16="http://schemas.microsoft.com/office/drawing/2014/main" id="{47605BE2-1476-666E-7AB8-B55BA954BEB7}"/>
              </a:ext>
            </a:extLst>
          </p:cNvPr>
          <p:cNvSpPr/>
          <p:nvPr/>
        </p:nvSpPr>
        <p:spPr>
          <a:xfrm>
            <a:off x="17617132" y="4248795"/>
            <a:ext cx="670871" cy="2622897"/>
          </a:xfrm>
          <a:custGeom>
            <a:avLst/>
            <a:gdLst/>
            <a:ahLst/>
            <a:cxnLst/>
            <a:rect l="l" t="t" r="r" b="b"/>
            <a:pathLst>
              <a:path w="447247" h="1748598">
                <a:moveTo>
                  <a:pt x="447247" y="0"/>
                </a:moveTo>
                <a:lnTo>
                  <a:pt x="447247" y="1748285"/>
                </a:lnTo>
                <a:lnTo>
                  <a:pt x="0" y="17485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9969AAD-58D8-2256-A71A-F472D6E3B5DC}"/>
              </a:ext>
            </a:extLst>
          </p:cNvPr>
          <p:cNvCxnSpPr/>
          <p:nvPr/>
        </p:nvCxnSpPr>
        <p:spPr>
          <a:xfrm>
            <a:off x="0" y="5143500"/>
            <a:ext cx="182880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" name="Picture 4" descr="A picture containing sky, person, outdoor, yellow&#10;&#10;AI-generated content may be incorrect.">
            <a:extLst>
              <a:ext uri="{FF2B5EF4-FFF2-40B4-BE49-F238E27FC236}">
                <a16:creationId xmlns:a16="http://schemas.microsoft.com/office/drawing/2014/main" id="{9C4EF2B2-CD1F-6BB8-5516-EFFB8B933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1"/>
            <a:ext cx="18288000" cy="552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4CF8B-E5F5-E946-B8A9-E436A9F2D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ight Triangle 36">
            <a:extLst>
              <a:ext uri="{FF2B5EF4-FFF2-40B4-BE49-F238E27FC236}">
                <a16:creationId xmlns:a16="http://schemas.microsoft.com/office/drawing/2014/main" id="{C4201165-3137-4ACB-3BB7-603D95C3902D}"/>
              </a:ext>
            </a:extLst>
          </p:cNvPr>
          <p:cNvSpPr/>
          <p:nvPr/>
        </p:nvSpPr>
        <p:spPr>
          <a:xfrm flipH="1">
            <a:off x="15516709" y="1646496"/>
            <a:ext cx="996782" cy="256644"/>
          </a:xfrm>
          <a:custGeom>
            <a:avLst/>
            <a:gdLst/>
            <a:ahLst/>
            <a:cxnLst/>
            <a:rect l="l" t="t" r="r" b="b"/>
            <a:pathLst>
              <a:path w="664521" h="171096">
                <a:moveTo>
                  <a:pt x="0" y="0"/>
                </a:moveTo>
                <a:lnTo>
                  <a:pt x="40635" y="168571"/>
                </a:lnTo>
                <a:lnTo>
                  <a:pt x="664521" y="171096"/>
                </a:lnTo>
                <a:lnTo>
                  <a:pt x="625417" y="6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67085870-63EC-5D14-236B-53895166A911}"/>
              </a:ext>
            </a:extLst>
          </p:cNvPr>
          <p:cNvSpPr/>
          <p:nvPr/>
        </p:nvSpPr>
        <p:spPr>
          <a:xfrm>
            <a:off x="4931532" y="9355969"/>
            <a:ext cx="996783" cy="256646"/>
          </a:xfrm>
          <a:custGeom>
            <a:avLst/>
            <a:gdLst/>
            <a:ahLst/>
            <a:cxnLst/>
            <a:rect l="l" t="t" r="r" b="b"/>
            <a:pathLst>
              <a:path w="664522" h="171097">
                <a:moveTo>
                  <a:pt x="664522" y="0"/>
                </a:moveTo>
                <a:lnTo>
                  <a:pt x="623886" y="168571"/>
                </a:lnTo>
                <a:lnTo>
                  <a:pt x="0" y="171097"/>
                </a:lnTo>
                <a:lnTo>
                  <a:pt x="39104" y="65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arallelogram 18">
            <a:extLst>
              <a:ext uri="{FF2B5EF4-FFF2-40B4-BE49-F238E27FC236}">
                <a16:creationId xmlns:a16="http://schemas.microsoft.com/office/drawing/2014/main" id="{8CB1B082-14B3-33FD-2DDD-49351B8CDD4F}"/>
              </a:ext>
            </a:extLst>
          </p:cNvPr>
          <p:cNvSpPr/>
          <p:nvPr/>
        </p:nvSpPr>
        <p:spPr>
          <a:xfrm>
            <a:off x="5388612" y="-307360"/>
            <a:ext cx="3323340" cy="4802789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nector: Elbow 15">
            <a:extLst>
              <a:ext uri="{FF2B5EF4-FFF2-40B4-BE49-F238E27FC236}">
                <a16:creationId xmlns:a16="http://schemas.microsoft.com/office/drawing/2014/main" id="{1F318B4C-2543-F8A9-4C3B-79489D9FBB7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-1097964" y="7497874"/>
            <a:ext cx="4675025" cy="903248"/>
          </a:xfrm>
          <a:prstGeom prst="bentConnector2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8" name="Picture Placeholder 47">
            <a:extLst>
              <a:ext uri="{FF2B5EF4-FFF2-40B4-BE49-F238E27FC236}">
                <a16:creationId xmlns:a16="http://schemas.microsoft.com/office/drawing/2014/main" id="{77AE13B4-88EB-D5A5-91A6-9321F930D6C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" r="9097"/>
          <a:stretch/>
        </p:blipFill>
        <p:spPr>
          <a:xfrm>
            <a:off x="2301092" y="3686784"/>
            <a:ext cx="2847158" cy="3745278"/>
          </a:xfrm>
          <a:noFill/>
        </p:spPr>
      </p:pic>
      <p:pic>
        <p:nvPicPr>
          <p:cNvPr id="49" name="Picture Placeholder 48">
            <a:extLst>
              <a:ext uri="{FF2B5EF4-FFF2-40B4-BE49-F238E27FC236}">
                <a16:creationId xmlns:a16="http://schemas.microsoft.com/office/drawing/2014/main" id="{30800D59-A4E2-0939-E6B5-877773E3230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7" r="14577"/>
          <a:stretch/>
        </p:blipFill>
        <p:spPr>
          <a:xfrm>
            <a:off x="7827692" y="3739345"/>
            <a:ext cx="2839095" cy="3745277"/>
          </a:xfrm>
          <a:noFill/>
        </p:spPr>
      </p:pic>
      <p:pic>
        <p:nvPicPr>
          <p:cNvPr id="50" name="Picture Placeholder 49">
            <a:extLst>
              <a:ext uri="{FF2B5EF4-FFF2-40B4-BE49-F238E27FC236}">
                <a16:creationId xmlns:a16="http://schemas.microsoft.com/office/drawing/2014/main" id="{21242E09-A90B-0495-B676-D9FF16E99A0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5" b="3665"/>
          <a:stretch/>
        </p:blipFill>
        <p:spPr>
          <a:xfrm>
            <a:off x="13260771" y="3686785"/>
            <a:ext cx="2839095" cy="3745277"/>
          </a:xfrm>
          <a:noFill/>
        </p:spPr>
      </p:pic>
      <p:sp>
        <p:nvSpPr>
          <p:cNvPr id="8" name="TextBox 18">
            <a:extLst>
              <a:ext uri="{FF2B5EF4-FFF2-40B4-BE49-F238E27FC236}">
                <a16:creationId xmlns:a16="http://schemas.microsoft.com/office/drawing/2014/main" id="{0F723196-7C3C-705E-7192-D97A50FAAB9B}"/>
              </a:ext>
            </a:extLst>
          </p:cNvPr>
          <p:cNvSpPr txBox="1"/>
          <p:nvPr/>
        </p:nvSpPr>
        <p:spPr>
          <a:xfrm>
            <a:off x="1691174" y="7654309"/>
            <a:ext cx="4066994" cy="1701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1435" tIns="51435" rIns="51435" bIns="51435" numCol="1" anchor="t">
            <a:normAutofit/>
          </a:bodyPr>
          <a:lstStyle/>
          <a:p>
            <a:pPr marL="0" marR="0" lvl="0" indent="0" algn="ctr" defTabSz="685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262626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Digital Audio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 Work</a:t>
            </a:r>
            <a:endParaRPr kumimoji="0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  <a:p>
            <a:pPr marL="0" marR="0" lvl="0" indent="0" algn="ctr" defTabSz="685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262626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Ringtones, subscription music services like Apple Music, Spotify, Amazon Music, etc.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816B9D37-1CD2-2064-A3A7-74B241F4E4A0}"/>
              </a:ext>
            </a:extLst>
          </p:cNvPr>
          <p:cNvSpPr txBox="1"/>
          <p:nvPr/>
        </p:nvSpPr>
        <p:spPr>
          <a:xfrm>
            <a:off x="6961239" y="7627776"/>
            <a:ext cx="4572000" cy="1555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1435" tIns="51435" rIns="51435" bIns="51435" numCol="1" anchor="t">
            <a:normAutofit/>
          </a:bodyPr>
          <a:lstStyle/>
          <a:p>
            <a:pPr marL="0" marR="0" lvl="0" indent="0" algn="ctr" defTabSz="685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262626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Digital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 Audio-Visual Work</a:t>
            </a:r>
            <a:endParaRPr kumimoji="0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  <a:p>
            <a:pPr marL="0" marR="0" lvl="0" indent="0" algn="ctr" defTabSz="685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262626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en-US" sz="2100" dirty="0">
                <a:solidFill>
                  <a:srgbClr val="FFFFFF"/>
                </a:solidFill>
                <a:latin typeface="Roboto" charset="0"/>
                <a:ea typeface="Roboto" charset="0"/>
                <a:cs typeface="Roboto" charset="0"/>
                <a:sym typeface="Lato Bold"/>
              </a:rPr>
              <a:t>Training videos (not live), subscription video services like Hulu, Netflix, etc.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E643E190-B2BE-833A-DF85-0B3B85A3E14C}"/>
              </a:ext>
            </a:extLst>
          </p:cNvPr>
          <p:cNvSpPr txBox="1"/>
          <p:nvPr/>
        </p:nvSpPr>
        <p:spPr>
          <a:xfrm>
            <a:off x="12557332" y="7717233"/>
            <a:ext cx="4245973" cy="14984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1435" tIns="51435" rIns="51435" bIns="51435" numCol="1" anchor="t">
            <a:normAutofit/>
          </a:bodyPr>
          <a:lstStyle/>
          <a:p>
            <a:pPr marL="0" marR="0" lvl="0" indent="0" algn="ctr" defTabSz="685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262626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Digital Books</a:t>
            </a:r>
            <a:endParaRPr kumimoji="0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  <a:p>
            <a:pPr marL="0" marR="0" lvl="0" indent="0" algn="ctr" defTabSz="685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262626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en-US" sz="2100" dirty="0">
                <a:solidFill>
                  <a:srgbClr val="FFFFFF"/>
                </a:solidFill>
                <a:latin typeface="Roboto" charset="0"/>
                <a:ea typeface="Roboto" charset="0"/>
                <a:cs typeface="Roboto" charset="0"/>
                <a:sym typeface="Lato Bold"/>
              </a:rPr>
              <a:t>Purchased eBooks, subscription book services like Audible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720CAD98-F463-4A7D-C32C-B97327B2DA56}"/>
              </a:ext>
            </a:extLst>
          </p:cNvPr>
          <p:cNvSpPr/>
          <p:nvPr/>
        </p:nvSpPr>
        <p:spPr>
          <a:xfrm flipH="1">
            <a:off x="16624328" y="5113943"/>
            <a:ext cx="1663673" cy="520086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2F33C3C4-23B0-8830-3444-8404D62FE4FE}"/>
              </a:ext>
            </a:extLst>
          </p:cNvPr>
          <p:cNvSpPr/>
          <p:nvPr/>
        </p:nvSpPr>
        <p:spPr>
          <a:xfrm>
            <a:off x="5388613" y="-37567"/>
            <a:ext cx="2125532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: Rounded Corners 16">
            <a:extLst>
              <a:ext uri="{FF2B5EF4-FFF2-40B4-BE49-F238E27FC236}">
                <a16:creationId xmlns:a16="http://schemas.microsoft.com/office/drawing/2014/main" id="{7E054DC6-14D8-09A2-3636-A506B3783C37}"/>
              </a:ext>
            </a:extLst>
          </p:cNvPr>
          <p:cNvSpPr/>
          <p:nvPr/>
        </p:nvSpPr>
        <p:spPr>
          <a:xfrm>
            <a:off x="1691173" y="2571672"/>
            <a:ext cx="1487312" cy="61020"/>
          </a:xfrm>
          <a:prstGeom prst="roundRect">
            <a:avLst>
              <a:gd name="adj" fmla="val 24145"/>
            </a:avLst>
          </a:prstGeom>
          <a:gradFill>
            <a:gsLst>
              <a:gs pos="0">
                <a:srgbClr val="3EB8C9"/>
              </a:gs>
              <a:gs pos="100000">
                <a:srgbClr val="97BE58"/>
              </a:gs>
            </a:gsLst>
          </a:gradFill>
          <a:ln w="12700">
            <a:miter lim="400000"/>
          </a:ln>
          <a:effectLst>
            <a:glow>
              <a:schemeClr val="accent1">
                <a:alpha val="40000"/>
              </a:schemeClr>
            </a:glow>
            <a:reflection endPos="0" dir="5400000" sy="-100000" algn="bl" rotWithShape="0"/>
            <a:softEdge rad="0"/>
          </a:effectLst>
        </p:spPr>
        <p:txBody>
          <a:bodyPr lIns="68579" rIns="68579" anchor="ctr">
            <a:normAutofit fontScale="25000" lnSpcReduction="20000"/>
          </a:bodyPr>
          <a:lstStyle/>
          <a:p>
            <a:pPr marL="0" marR="0" lvl="0" indent="0" algn="l" defTabSz="685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Parallelogram 18">
            <a:extLst>
              <a:ext uri="{FF2B5EF4-FFF2-40B4-BE49-F238E27FC236}">
                <a16:creationId xmlns:a16="http://schemas.microsoft.com/office/drawing/2014/main" id="{8DC28CCB-0CBF-63E3-D6F1-DE8A5E4F9976}"/>
              </a:ext>
            </a:extLst>
          </p:cNvPr>
          <p:cNvSpPr/>
          <p:nvPr/>
        </p:nvSpPr>
        <p:spPr>
          <a:xfrm>
            <a:off x="16272792" y="2456896"/>
            <a:ext cx="1637589" cy="2366594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94156B-A10B-D814-AA07-119854053056}"/>
              </a:ext>
            </a:extLst>
          </p:cNvPr>
          <p:cNvSpPr txBox="1"/>
          <p:nvPr/>
        </p:nvSpPr>
        <p:spPr>
          <a:xfrm>
            <a:off x="8567782" y="885604"/>
            <a:ext cx="9720218" cy="1555658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FFFF"/>
                </a:solidFill>
                <a:latin typeface="Roboto"/>
              </a:rPr>
              <a:t>SPECIFIED DIGITAL PRODUCTS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</a:rPr>
              <a:t>ACA 26-52-103</a:t>
            </a:r>
          </a:p>
        </p:txBody>
      </p:sp>
    </p:spTree>
    <p:extLst>
      <p:ext uri="{BB962C8B-B14F-4D97-AF65-F5344CB8AC3E}">
        <p14:creationId xmlns:p14="http://schemas.microsoft.com/office/powerpoint/2010/main" val="181450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6">
                <a:lumMod val="50000"/>
              </a:schemeClr>
            </a:gs>
            <a:gs pos="0">
              <a:schemeClr val="accent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45E5B649-DD02-44E4-A343-2BB5CE34996E}"/>
              </a:ext>
            </a:extLst>
          </p:cNvPr>
          <p:cNvSpPr txBox="1"/>
          <p:nvPr/>
        </p:nvSpPr>
        <p:spPr>
          <a:xfrm>
            <a:off x="6139543" y="2826630"/>
            <a:ext cx="778747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1">
                    <a:lumMod val="95000"/>
                  </a:schemeClr>
                </a:solidFill>
              </a:rPr>
              <a:t>Gross Receipts (Sales) Tax</a:t>
            </a:r>
          </a:p>
        </p:txBody>
      </p:sp>
      <p:sp>
        <p:nvSpPr>
          <p:cNvPr id="97" name="Freeform 7">
            <a:extLst>
              <a:ext uri="{FF2B5EF4-FFF2-40B4-BE49-F238E27FC236}">
                <a16:creationId xmlns:a16="http://schemas.microsoft.com/office/drawing/2014/main" id="{BC6AA8E3-1660-D8D8-2114-79BC6A7E9C3F}"/>
              </a:ext>
            </a:extLst>
          </p:cNvPr>
          <p:cNvSpPr>
            <a:spLocks/>
          </p:cNvSpPr>
          <p:nvPr/>
        </p:nvSpPr>
        <p:spPr bwMode="auto">
          <a:xfrm rot="2700000">
            <a:off x="8463856" y="-1549590"/>
            <a:ext cx="6828435" cy="6826200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A2726EB3-06CA-F23E-5C73-ADF2DFB01E8B}"/>
              </a:ext>
            </a:extLst>
          </p:cNvPr>
          <p:cNvSpPr>
            <a:spLocks/>
          </p:cNvSpPr>
          <p:nvPr/>
        </p:nvSpPr>
        <p:spPr bwMode="auto">
          <a:xfrm rot="10800000">
            <a:off x="9318794" y="1330992"/>
            <a:ext cx="8958940" cy="8956008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gradFill>
            <a:gsLst>
              <a:gs pos="81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50A97D0-701E-8D73-679C-B933A17320BC}"/>
              </a:ext>
            </a:extLst>
          </p:cNvPr>
          <p:cNvSpPr>
            <a:spLocks/>
          </p:cNvSpPr>
          <p:nvPr/>
        </p:nvSpPr>
        <p:spPr bwMode="auto">
          <a:xfrm rot="10800000">
            <a:off x="10895298" y="2574597"/>
            <a:ext cx="7392702" cy="7709470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FD06E284-1EBE-34D8-7117-79657A25211F}"/>
              </a:ext>
            </a:extLst>
          </p:cNvPr>
          <p:cNvSpPr>
            <a:spLocks/>
          </p:cNvSpPr>
          <p:nvPr/>
        </p:nvSpPr>
        <p:spPr bwMode="auto">
          <a:xfrm rot="10800000">
            <a:off x="10857168" y="4756771"/>
            <a:ext cx="5525828" cy="5527296"/>
          </a:xfrm>
          <a:custGeom>
            <a:avLst/>
            <a:gdLst>
              <a:gd name="T0" fmla="*/ 3381 w 3768"/>
              <a:gd name="T1" fmla="*/ 0 h 3769"/>
              <a:gd name="T2" fmla="*/ 0 w 3768"/>
              <a:gd name="T3" fmla="*/ 3382 h 3769"/>
              <a:gd name="T4" fmla="*/ 2 w 3768"/>
              <a:gd name="T5" fmla="*/ 3769 h 3769"/>
              <a:gd name="T6" fmla="*/ 3768 w 3768"/>
              <a:gd name="T7" fmla="*/ 0 h 3769"/>
              <a:gd name="T8" fmla="*/ 3381 w 3768"/>
              <a:gd name="T9" fmla="*/ 0 h 3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68" h="3769">
                <a:moveTo>
                  <a:pt x="3381" y="0"/>
                </a:moveTo>
                <a:lnTo>
                  <a:pt x="0" y="3382"/>
                </a:lnTo>
                <a:lnTo>
                  <a:pt x="2" y="3769"/>
                </a:lnTo>
                <a:lnTo>
                  <a:pt x="3768" y="0"/>
                </a:lnTo>
                <a:lnTo>
                  <a:pt x="3381" y="0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C0F78039-02AA-CCA2-BA5C-0F7FF1EED5E6}"/>
              </a:ext>
            </a:extLst>
          </p:cNvPr>
          <p:cNvSpPr>
            <a:spLocks/>
          </p:cNvSpPr>
          <p:nvPr/>
        </p:nvSpPr>
        <p:spPr bwMode="auto">
          <a:xfrm rot="10800000">
            <a:off x="13429436" y="5435768"/>
            <a:ext cx="4851231" cy="4851232"/>
          </a:xfrm>
          <a:custGeom>
            <a:avLst/>
            <a:gdLst>
              <a:gd name="T0" fmla="*/ 0 w 3308"/>
              <a:gd name="T1" fmla="*/ 3185 h 3308"/>
              <a:gd name="T2" fmla="*/ 0 w 3308"/>
              <a:gd name="T3" fmla="*/ 3308 h 3308"/>
              <a:gd name="T4" fmla="*/ 3308 w 3308"/>
              <a:gd name="T5" fmla="*/ 0 h 3308"/>
              <a:gd name="T6" fmla="*/ 3187 w 3308"/>
              <a:gd name="T7" fmla="*/ 0 h 3308"/>
              <a:gd name="T8" fmla="*/ 0 w 3308"/>
              <a:gd name="T9" fmla="*/ 3185 h 3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08" h="3308">
                <a:moveTo>
                  <a:pt x="0" y="3185"/>
                </a:moveTo>
                <a:lnTo>
                  <a:pt x="0" y="3308"/>
                </a:lnTo>
                <a:lnTo>
                  <a:pt x="3308" y="0"/>
                </a:lnTo>
                <a:lnTo>
                  <a:pt x="3187" y="0"/>
                </a:lnTo>
                <a:lnTo>
                  <a:pt x="0" y="3185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9">
            <a:extLst>
              <a:ext uri="{FF2B5EF4-FFF2-40B4-BE49-F238E27FC236}">
                <a16:creationId xmlns:a16="http://schemas.microsoft.com/office/drawing/2014/main" id="{817158E4-B1B9-A616-8C73-AB97BF563717}"/>
              </a:ext>
            </a:extLst>
          </p:cNvPr>
          <p:cNvSpPr>
            <a:spLocks/>
          </p:cNvSpPr>
          <p:nvPr/>
        </p:nvSpPr>
        <p:spPr bwMode="auto">
          <a:xfrm rot="10800000">
            <a:off x="13059874" y="5066206"/>
            <a:ext cx="5220793" cy="5220794"/>
          </a:xfrm>
          <a:custGeom>
            <a:avLst/>
            <a:gdLst>
              <a:gd name="T0" fmla="*/ 0 w 3560"/>
              <a:gd name="T1" fmla="*/ 3437 h 3560"/>
              <a:gd name="T2" fmla="*/ 0 w 3560"/>
              <a:gd name="T3" fmla="*/ 3560 h 3560"/>
              <a:gd name="T4" fmla="*/ 3560 w 3560"/>
              <a:gd name="T5" fmla="*/ 0 h 3560"/>
              <a:gd name="T6" fmla="*/ 3439 w 3560"/>
              <a:gd name="T7" fmla="*/ 0 h 3560"/>
              <a:gd name="T8" fmla="*/ 0 w 3560"/>
              <a:gd name="T9" fmla="*/ 3437 h 3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60" h="3560">
                <a:moveTo>
                  <a:pt x="0" y="3437"/>
                </a:moveTo>
                <a:lnTo>
                  <a:pt x="0" y="3560"/>
                </a:lnTo>
                <a:lnTo>
                  <a:pt x="3560" y="0"/>
                </a:lnTo>
                <a:lnTo>
                  <a:pt x="3439" y="0"/>
                </a:lnTo>
                <a:lnTo>
                  <a:pt x="0" y="3437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10">
            <a:extLst>
              <a:ext uri="{FF2B5EF4-FFF2-40B4-BE49-F238E27FC236}">
                <a16:creationId xmlns:a16="http://schemas.microsoft.com/office/drawing/2014/main" id="{9D9A72AB-B66D-2B69-7190-8477B97F7614}"/>
              </a:ext>
            </a:extLst>
          </p:cNvPr>
          <p:cNvSpPr>
            <a:spLocks/>
          </p:cNvSpPr>
          <p:nvPr/>
        </p:nvSpPr>
        <p:spPr bwMode="auto">
          <a:xfrm rot="10800000">
            <a:off x="12690312" y="4696644"/>
            <a:ext cx="5590356" cy="5590356"/>
          </a:xfrm>
          <a:custGeom>
            <a:avLst/>
            <a:gdLst>
              <a:gd name="T0" fmla="*/ 0 w 3812"/>
              <a:gd name="T1" fmla="*/ 3690 h 3812"/>
              <a:gd name="T2" fmla="*/ 0 w 3812"/>
              <a:gd name="T3" fmla="*/ 3812 h 3812"/>
              <a:gd name="T4" fmla="*/ 3812 w 3812"/>
              <a:gd name="T5" fmla="*/ 0 h 3812"/>
              <a:gd name="T6" fmla="*/ 3691 w 3812"/>
              <a:gd name="T7" fmla="*/ 0 h 3812"/>
              <a:gd name="T8" fmla="*/ 0 w 3812"/>
              <a:gd name="T9" fmla="*/ 3690 h 3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2" h="3812">
                <a:moveTo>
                  <a:pt x="0" y="3690"/>
                </a:moveTo>
                <a:lnTo>
                  <a:pt x="0" y="3812"/>
                </a:lnTo>
                <a:lnTo>
                  <a:pt x="3812" y="0"/>
                </a:lnTo>
                <a:lnTo>
                  <a:pt x="3691" y="0"/>
                </a:lnTo>
                <a:lnTo>
                  <a:pt x="0" y="369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11">
            <a:extLst>
              <a:ext uri="{FF2B5EF4-FFF2-40B4-BE49-F238E27FC236}">
                <a16:creationId xmlns:a16="http://schemas.microsoft.com/office/drawing/2014/main" id="{CB41CCF7-1209-E7BA-C369-F503EA60E887}"/>
              </a:ext>
            </a:extLst>
          </p:cNvPr>
          <p:cNvSpPr>
            <a:spLocks/>
          </p:cNvSpPr>
          <p:nvPr/>
        </p:nvSpPr>
        <p:spPr bwMode="auto">
          <a:xfrm rot="10800000">
            <a:off x="12319283" y="4328549"/>
            <a:ext cx="5961384" cy="5958451"/>
          </a:xfrm>
          <a:custGeom>
            <a:avLst/>
            <a:gdLst>
              <a:gd name="T0" fmla="*/ 0 w 4065"/>
              <a:gd name="T1" fmla="*/ 3942 h 4063"/>
              <a:gd name="T2" fmla="*/ 0 w 4065"/>
              <a:gd name="T3" fmla="*/ 4063 h 4063"/>
              <a:gd name="T4" fmla="*/ 4065 w 4065"/>
              <a:gd name="T5" fmla="*/ 0 h 4063"/>
              <a:gd name="T6" fmla="*/ 3942 w 4065"/>
              <a:gd name="T7" fmla="*/ 0 h 4063"/>
              <a:gd name="T8" fmla="*/ 0 w 4065"/>
              <a:gd name="T9" fmla="*/ 3942 h 4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5" h="4063">
                <a:moveTo>
                  <a:pt x="0" y="3942"/>
                </a:moveTo>
                <a:lnTo>
                  <a:pt x="0" y="4063"/>
                </a:lnTo>
                <a:lnTo>
                  <a:pt x="4065" y="0"/>
                </a:lnTo>
                <a:lnTo>
                  <a:pt x="3942" y="0"/>
                </a:lnTo>
                <a:lnTo>
                  <a:pt x="0" y="3942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7">
            <a:extLst>
              <a:ext uri="{FF2B5EF4-FFF2-40B4-BE49-F238E27FC236}">
                <a16:creationId xmlns:a16="http://schemas.microsoft.com/office/drawing/2014/main" id="{B910A2B0-D6CB-AC58-6FA6-B810A304A1BA}"/>
              </a:ext>
            </a:extLst>
          </p:cNvPr>
          <p:cNvSpPr>
            <a:spLocks/>
          </p:cNvSpPr>
          <p:nvPr/>
        </p:nvSpPr>
        <p:spPr bwMode="auto">
          <a:xfrm>
            <a:off x="-3801" y="0"/>
            <a:ext cx="8958940" cy="8956008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9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3" name="Freeform 5">
            <a:extLst>
              <a:ext uri="{FF2B5EF4-FFF2-40B4-BE49-F238E27FC236}">
                <a16:creationId xmlns:a16="http://schemas.microsoft.com/office/drawing/2014/main" id="{AB8BA169-15C9-99BA-4D88-3876CCF301F9}"/>
              </a:ext>
            </a:extLst>
          </p:cNvPr>
          <p:cNvSpPr>
            <a:spLocks/>
          </p:cNvSpPr>
          <p:nvPr/>
        </p:nvSpPr>
        <p:spPr bwMode="auto">
          <a:xfrm>
            <a:off x="-14067" y="2933"/>
            <a:ext cx="7392702" cy="7709470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6" name="Freeform 6">
            <a:extLst>
              <a:ext uri="{FF2B5EF4-FFF2-40B4-BE49-F238E27FC236}">
                <a16:creationId xmlns:a16="http://schemas.microsoft.com/office/drawing/2014/main" id="{7869F925-14AA-6445-A24C-0B0874AD6CC6}"/>
              </a:ext>
            </a:extLst>
          </p:cNvPr>
          <p:cNvSpPr>
            <a:spLocks/>
          </p:cNvSpPr>
          <p:nvPr/>
        </p:nvSpPr>
        <p:spPr bwMode="auto">
          <a:xfrm>
            <a:off x="1890936" y="2933"/>
            <a:ext cx="5525828" cy="5527296"/>
          </a:xfrm>
          <a:custGeom>
            <a:avLst/>
            <a:gdLst>
              <a:gd name="T0" fmla="*/ 3381 w 3768"/>
              <a:gd name="T1" fmla="*/ 0 h 3769"/>
              <a:gd name="T2" fmla="*/ 0 w 3768"/>
              <a:gd name="T3" fmla="*/ 3382 h 3769"/>
              <a:gd name="T4" fmla="*/ 2 w 3768"/>
              <a:gd name="T5" fmla="*/ 3769 h 3769"/>
              <a:gd name="T6" fmla="*/ 3768 w 3768"/>
              <a:gd name="T7" fmla="*/ 0 h 3769"/>
              <a:gd name="T8" fmla="*/ 3381 w 3768"/>
              <a:gd name="T9" fmla="*/ 0 h 3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68" h="3769">
                <a:moveTo>
                  <a:pt x="3381" y="0"/>
                </a:moveTo>
                <a:lnTo>
                  <a:pt x="0" y="3382"/>
                </a:lnTo>
                <a:lnTo>
                  <a:pt x="2" y="3769"/>
                </a:lnTo>
                <a:lnTo>
                  <a:pt x="3768" y="0"/>
                </a:lnTo>
                <a:lnTo>
                  <a:pt x="3381" y="0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8">
            <a:extLst>
              <a:ext uri="{FF2B5EF4-FFF2-40B4-BE49-F238E27FC236}">
                <a16:creationId xmlns:a16="http://schemas.microsoft.com/office/drawing/2014/main" id="{C27FF95C-9D4C-9C2D-2466-B5B610B0DF2E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4851231" cy="4851232"/>
          </a:xfrm>
          <a:custGeom>
            <a:avLst/>
            <a:gdLst>
              <a:gd name="T0" fmla="*/ 0 w 3308"/>
              <a:gd name="T1" fmla="*/ 3185 h 3308"/>
              <a:gd name="T2" fmla="*/ 0 w 3308"/>
              <a:gd name="T3" fmla="*/ 3308 h 3308"/>
              <a:gd name="T4" fmla="*/ 3308 w 3308"/>
              <a:gd name="T5" fmla="*/ 0 h 3308"/>
              <a:gd name="T6" fmla="*/ 3187 w 3308"/>
              <a:gd name="T7" fmla="*/ 0 h 3308"/>
              <a:gd name="T8" fmla="*/ 0 w 3308"/>
              <a:gd name="T9" fmla="*/ 3185 h 3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08" h="3308">
                <a:moveTo>
                  <a:pt x="0" y="3185"/>
                </a:moveTo>
                <a:lnTo>
                  <a:pt x="0" y="3308"/>
                </a:lnTo>
                <a:lnTo>
                  <a:pt x="3308" y="0"/>
                </a:lnTo>
                <a:lnTo>
                  <a:pt x="3187" y="0"/>
                </a:lnTo>
                <a:lnTo>
                  <a:pt x="0" y="3185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9">
            <a:extLst>
              <a:ext uri="{FF2B5EF4-FFF2-40B4-BE49-F238E27FC236}">
                <a16:creationId xmlns:a16="http://schemas.microsoft.com/office/drawing/2014/main" id="{5489FCE1-43A8-B653-9C46-8A4C6833520A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220793" cy="5220794"/>
          </a:xfrm>
          <a:custGeom>
            <a:avLst/>
            <a:gdLst>
              <a:gd name="T0" fmla="*/ 0 w 3560"/>
              <a:gd name="T1" fmla="*/ 3437 h 3560"/>
              <a:gd name="T2" fmla="*/ 0 w 3560"/>
              <a:gd name="T3" fmla="*/ 3560 h 3560"/>
              <a:gd name="T4" fmla="*/ 3560 w 3560"/>
              <a:gd name="T5" fmla="*/ 0 h 3560"/>
              <a:gd name="T6" fmla="*/ 3439 w 3560"/>
              <a:gd name="T7" fmla="*/ 0 h 3560"/>
              <a:gd name="T8" fmla="*/ 0 w 3560"/>
              <a:gd name="T9" fmla="*/ 3437 h 3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60" h="3560">
                <a:moveTo>
                  <a:pt x="0" y="3437"/>
                </a:moveTo>
                <a:lnTo>
                  <a:pt x="0" y="3560"/>
                </a:lnTo>
                <a:lnTo>
                  <a:pt x="3560" y="0"/>
                </a:lnTo>
                <a:lnTo>
                  <a:pt x="3439" y="0"/>
                </a:lnTo>
                <a:lnTo>
                  <a:pt x="0" y="3437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10">
            <a:extLst>
              <a:ext uri="{FF2B5EF4-FFF2-40B4-BE49-F238E27FC236}">
                <a16:creationId xmlns:a16="http://schemas.microsoft.com/office/drawing/2014/main" id="{381C9C35-45B3-5AF5-7668-BCCED84B68E1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590356" cy="5590356"/>
          </a:xfrm>
          <a:custGeom>
            <a:avLst/>
            <a:gdLst>
              <a:gd name="T0" fmla="*/ 0 w 3812"/>
              <a:gd name="T1" fmla="*/ 3690 h 3812"/>
              <a:gd name="T2" fmla="*/ 0 w 3812"/>
              <a:gd name="T3" fmla="*/ 3812 h 3812"/>
              <a:gd name="T4" fmla="*/ 3812 w 3812"/>
              <a:gd name="T5" fmla="*/ 0 h 3812"/>
              <a:gd name="T6" fmla="*/ 3691 w 3812"/>
              <a:gd name="T7" fmla="*/ 0 h 3812"/>
              <a:gd name="T8" fmla="*/ 0 w 3812"/>
              <a:gd name="T9" fmla="*/ 3690 h 3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2" h="3812">
                <a:moveTo>
                  <a:pt x="0" y="3690"/>
                </a:moveTo>
                <a:lnTo>
                  <a:pt x="0" y="3812"/>
                </a:lnTo>
                <a:lnTo>
                  <a:pt x="3812" y="0"/>
                </a:lnTo>
                <a:lnTo>
                  <a:pt x="3691" y="0"/>
                </a:lnTo>
                <a:lnTo>
                  <a:pt x="0" y="369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11">
            <a:extLst>
              <a:ext uri="{FF2B5EF4-FFF2-40B4-BE49-F238E27FC236}">
                <a16:creationId xmlns:a16="http://schemas.microsoft.com/office/drawing/2014/main" id="{C47BFD7C-0E2E-CF53-2D52-7A5FCE05B429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961384" cy="5958451"/>
          </a:xfrm>
          <a:custGeom>
            <a:avLst/>
            <a:gdLst>
              <a:gd name="T0" fmla="*/ 0 w 4065"/>
              <a:gd name="T1" fmla="*/ 3942 h 4063"/>
              <a:gd name="T2" fmla="*/ 0 w 4065"/>
              <a:gd name="T3" fmla="*/ 4063 h 4063"/>
              <a:gd name="T4" fmla="*/ 4065 w 4065"/>
              <a:gd name="T5" fmla="*/ 0 h 4063"/>
              <a:gd name="T6" fmla="*/ 3942 w 4065"/>
              <a:gd name="T7" fmla="*/ 0 h 4063"/>
              <a:gd name="T8" fmla="*/ 0 w 4065"/>
              <a:gd name="T9" fmla="*/ 3942 h 4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5" h="4063">
                <a:moveTo>
                  <a:pt x="0" y="3942"/>
                </a:moveTo>
                <a:lnTo>
                  <a:pt x="0" y="4063"/>
                </a:lnTo>
                <a:lnTo>
                  <a:pt x="4065" y="0"/>
                </a:lnTo>
                <a:lnTo>
                  <a:pt x="3942" y="0"/>
                </a:lnTo>
                <a:lnTo>
                  <a:pt x="0" y="3942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515F081-17F0-21EF-C884-5A2D0EBB75D3}"/>
              </a:ext>
            </a:extLst>
          </p:cNvPr>
          <p:cNvSpPr txBox="1"/>
          <p:nvPr/>
        </p:nvSpPr>
        <p:spPr>
          <a:xfrm>
            <a:off x="4742470" y="4178429"/>
            <a:ext cx="1126216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1">
                    <a:lumMod val="95000"/>
                  </a:schemeClr>
                </a:solidFill>
              </a:rPr>
              <a:t>Use Tax is a companion to Sales Tax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28D0D9A-CEA6-3781-F5E2-225A648D90F1}"/>
              </a:ext>
            </a:extLst>
          </p:cNvPr>
          <p:cNvSpPr txBox="1"/>
          <p:nvPr/>
        </p:nvSpPr>
        <p:spPr>
          <a:xfrm>
            <a:off x="3218175" y="5638080"/>
            <a:ext cx="9145692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1">
                    <a:lumMod val="95000"/>
                  </a:schemeClr>
                </a:solidFill>
              </a:rPr>
              <a:t>Use Tax statutes only clarify the portion of the law where Use Tax and Sales Tax differ</a:t>
            </a:r>
          </a:p>
        </p:txBody>
      </p:sp>
      <p:sp>
        <p:nvSpPr>
          <p:cNvPr id="98" name="Title 1">
            <a:extLst>
              <a:ext uri="{FF2B5EF4-FFF2-40B4-BE49-F238E27FC236}">
                <a16:creationId xmlns:a16="http://schemas.microsoft.com/office/drawing/2014/main" id="{10CF1196-0156-483E-8447-A4647F836DCB}"/>
              </a:ext>
            </a:extLst>
          </p:cNvPr>
          <p:cNvSpPr txBox="1">
            <a:spLocks/>
          </p:cNvSpPr>
          <p:nvPr/>
        </p:nvSpPr>
        <p:spPr>
          <a:xfrm>
            <a:off x="7416764" y="683666"/>
            <a:ext cx="7997484" cy="1265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r">
              <a:lnSpc>
                <a:spcPts val="8000"/>
              </a:lnSpc>
            </a:pPr>
            <a:r>
              <a:rPr lang="en-US" sz="7500" b="1" spc="200" dirty="0">
                <a:solidFill>
                  <a:schemeClr val="accent4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Sales vs Use tax</a:t>
            </a:r>
            <a:endParaRPr lang="en-US" sz="7500" spc="200" dirty="0">
              <a:solidFill>
                <a:schemeClr val="tx1"/>
              </a:solidFill>
              <a:latin typeface="Tw Cen MT" panose="020B0602020104020603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043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758771-EFB4-8688-D899-4FF8F1F1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1">
            <a:extLst>
              <a:ext uri="{FF2B5EF4-FFF2-40B4-BE49-F238E27FC236}">
                <a16:creationId xmlns:a16="http://schemas.microsoft.com/office/drawing/2014/main" id="{31BCBB9E-AD0D-7BAA-B0CA-0D49934DECD8}"/>
              </a:ext>
            </a:extLst>
          </p:cNvPr>
          <p:cNvSpPr txBox="1">
            <a:spLocks/>
          </p:cNvSpPr>
          <p:nvPr/>
        </p:nvSpPr>
        <p:spPr>
          <a:xfrm>
            <a:off x="173972" y="26393"/>
            <a:ext cx="18288000" cy="31641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00" b="1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Exemption for Motor Vehicles </a:t>
            </a:r>
          </a:p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00" b="1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Purchased by Local Governments</a:t>
            </a:r>
          </a:p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00" b="1" cap="none" spc="200" dirty="0">
                <a:solidFill>
                  <a:prstClr val="white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GR-34(E) / 26 CAR § 30-1109</a:t>
            </a:r>
            <a:endParaRPr kumimoji="0" lang="en-US" sz="5200" b="0" i="0" u="none" strike="noStrike" kern="1200" cap="none" spc="2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0EEA6CC-D496-DA20-7DD8-8FC6B445C57F}"/>
              </a:ext>
            </a:extLst>
          </p:cNvPr>
          <p:cNvGrpSpPr/>
          <p:nvPr/>
        </p:nvGrpSpPr>
        <p:grpSpPr>
          <a:xfrm>
            <a:off x="10172172" y="1293586"/>
            <a:ext cx="1973930" cy="1973930"/>
            <a:chOff x="7947857" y="4823861"/>
            <a:chExt cx="594360" cy="594360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E761194-9ECE-F0B9-7D8E-AE37A89A91C8}"/>
                </a:ext>
              </a:extLst>
            </p:cNvPr>
            <p:cNvSpPr/>
            <p:nvPr/>
          </p:nvSpPr>
          <p:spPr>
            <a:xfrm rot="18900000">
              <a:off x="7947857" y="4823861"/>
              <a:ext cx="594360" cy="594360"/>
            </a:xfrm>
            <a:custGeom>
              <a:avLst/>
              <a:gdLst>
                <a:gd name="connsiteX0" fmla="*/ 594360 w 594360"/>
                <a:gd name="connsiteY0" fmla="*/ 0 h 594360"/>
                <a:gd name="connsiteX1" fmla="*/ 594360 w 594360"/>
                <a:gd name="connsiteY1" fmla="*/ 594360 h 594360"/>
                <a:gd name="connsiteX2" fmla="*/ 0 w 594360"/>
                <a:gd name="connsiteY2" fmla="*/ 594360 h 594360"/>
                <a:gd name="connsiteX3" fmla="*/ 0 w 594360"/>
                <a:gd name="connsiteY3" fmla="*/ 0 h 594360"/>
                <a:gd name="connsiteX4" fmla="*/ 252417 w 594360"/>
                <a:gd name="connsiteY4" fmla="*/ 0 h 594360"/>
                <a:gd name="connsiteX5" fmla="*/ 252417 w 594360"/>
                <a:gd name="connsiteY5" fmla="*/ 61037 h 594360"/>
                <a:gd name="connsiteX6" fmla="*/ 61037 w 594360"/>
                <a:gd name="connsiteY6" fmla="*/ 61037 h 594360"/>
                <a:gd name="connsiteX7" fmla="*/ 61037 w 594360"/>
                <a:gd name="connsiteY7" fmla="*/ 533321 h 594360"/>
                <a:gd name="connsiteX8" fmla="*/ 533321 w 594360"/>
                <a:gd name="connsiteY8" fmla="*/ 533321 h 594360"/>
                <a:gd name="connsiteX9" fmla="*/ 533321 w 594360"/>
                <a:gd name="connsiteY9" fmla="*/ 61037 h 594360"/>
                <a:gd name="connsiteX10" fmla="*/ 399842 w 594360"/>
                <a:gd name="connsiteY10" fmla="*/ 61037 h 594360"/>
                <a:gd name="connsiteX11" fmla="*/ 399842 w 594360"/>
                <a:gd name="connsiteY11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4360" h="594360">
                  <a:moveTo>
                    <a:pt x="594360" y="0"/>
                  </a:moveTo>
                  <a:lnTo>
                    <a:pt x="594360" y="594360"/>
                  </a:lnTo>
                  <a:lnTo>
                    <a:pt x="0" y="594360"/>
                  </a:lnTo>
                  <a:lnTo>
                    <a:pt x="0" y="0"/>
                  </a:lnTo>
                  <a:lnTo>
                    <a:pt x="252417" y="0"/>
                  </a:lnTo>
                  <a:lnTo>
                    <a:pt x="252417" y="61037"/>
                  </a:lnTo>
                  <a:lnTo>
                    <a:pt x="61037" y="61037"/>
                  </a:lnTo>
                  <a:lnTo>
                    <a:pt x="61037" y="533321"/>
                  </a:lnTo>
                  <a:lnTo>
                    <a:pt x="533321" y="533321"/>
                  </a:lnTo>
                  <a:lnTo>
                    <a:pt x="533321" y="61037"/>
                  </a:lnTo>
                  <a:lnTo>
                    <a:pt x="399842" y="61037"/>
                  </a:lnTo>
                  <a:lnTo>
                    <a:pt x="399842" y="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24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8052986-BFFC-BDE6-7C5E-BD3219DF90FC}"/>
                </a:ext>
              </a:extLst>
            </p:cNvPr>
            <p:cNvSpPr/>
            <p:nvPr/>
          </p:nvSpPr>
          <p:spPr>
            <a:xfrm rot="18900000">
              <a:off x="8102732" y="4977654"/>
              <a:ext cx="284811" cy="284811"/>
            </a:xfrm>
            <a:prstGeom prst="rect">
              <a:avLst/>
            </a:prstGeom>
            <a:gradFill>
              <a:gsLst>
                <a:gs pos="7000">
                  <a:schemeClr val="tx1">
                    <a:alpha val="0"/>
                  </a:schemeClr>
                </a:gs>
                <a:gs pos="100000">
                  <a:schemeClr val="tx1">
                    <a:alpha val="10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endParaRPr>
            </a:p>
          </p:txBody>
        </p:sp>
      </p:grpSp>
      <p:pic>
        <p:nvPicPr>
          <p:cNvPr id="41" name="Graphic 40" descr="Bus with solid fill">
            <a:extLst>
              <a:ext uri="{FF2B5EF4-FFF2-40B4-BE49-F238E27FC236}">
                <a16:creationId xmlns:a16="http://schemas.microsoft.com/office/drawing/2014/main" id="{28195F46-D7AB-9E2A-C66F-50D070B0A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753846" y="5999000"/>
            <a:ext cx="677591" cy="677591"/>
          </a:xfrm>
          <a:prstGeom prst="rect">
            <a:avLst/>
          </a:prstGeom>
        </p:spPr>
      </p:pic>
      <p:pic>
        <p:nvPicPr>
          <p:cNvPr id="44" name="Graphic 43" descr="Dump truck with solid fill">
            <a:extLst>
              <a:ext uri="{FF2B5EF4-FFF2-40B4-BE49-F238E27FC236}">
                <a16:creationId xmlns:a16="http://schemas.microsoft.com/office/drawing/2014/main" id="{4D39819F-51A0-69EA-69E5-BB7528443F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772103" y="7985139"/>
            <a:ext cx="641845" cy="641845"/>
          </a:xfrm>
          <a:prstGeom prst="rect">
            <a:avLst/>
          </a:prstGeom>
        </p:spPr>
      </p:pic>
      <p:pic>
        <p:nvPicPr>
          <p:cNvPr id="47" name="Graphic 46" descr="Car with solid fill">
            <a:extLst>
              <a:ext uri="{FF2B5EF4-FFF2-40B4-BE49-F238E27FC236}">
                <a16:creationId xmlns:a16="http://schemas.microsoft.com/office/drawing/2014/main" id="{96995B72-AADF-0D69-103E-2E60330EE1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761303" y="4002673"/>
            <a:ext cx="642450" cy="64245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2C776506-0B1B-8FE9-71B8-8A73041AF501}"/>
              </a:ext>
            </a:extLst>
          </p:cNvPr>
          <p:cNvSpPr txBox="1"/>
          <p:nvPr/>
        </p:nvSpPr>
        <p:spPr>
          <a:xfrm>
            <a:off x="6114292" y="3849501"/>
            <a:ext cx="1078736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Motor Vehicles sold to counties and municipalities are exempt.</a:t>
            </a:r>
            <a:br>
              <a:rPr kumimoji="0" lang="en-US" sz="28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</a:br>
            <a:r>
              <a:rPr kumimoji="0" lang="en-US" sz="28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Exemption applies whether vehicles are licensed for highway use or not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C9B041-B65F-C24F-CF92-19187CFC65A4}"/>
              </a:ext>
            </a:extLst>
          </p:cNvPr>
          <p:cNvSpPr txBox="1"/>
          <p:nvPr/>
        </p:nvSpPr>
        <p:spPr>
          <a:xfrm>
            <a:off x="6114292" y="5644650"/>
            <a:ext cx="11617624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Examples:</a:t>
            </a:r>
            <a:br>
              <a:rPr kumimoji="0" lang="en-US" sz="28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</a:br>
            <a:r>
              <a:rPr kumimoji="0" lang="en-US" sz="28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Passenger cars</a:t>
            </a:r>
            <a:r>
              <a:rPr kumimoji="0" lang="en-US" sz="28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and trucks, semi-trucks, buses, motorcycles, riding lawn mowers, golf carts, etc.</a:t>
            </a:r>
            <a:endParaRPr kumimoji="0" lang="en-US" sz="2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E607CE4-6E2B-11EE-4867-450FAB6F6F6E}"/>
              </a:ext>
            </a:extLst>
          </p:cNvPr>
          <p:cNvSpPr txBox="1"/>
          <p:nvPr/>
        </p:nvSpPr>
        <p:spPr>
          <a:xfrm>
            <a:off x="6076319" y="7341315"/>
            <a:ext cx="11503990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Exception for heavy equipment</a:t>
            </a:r>
            <a:br>
              <a:rPr kumimoji="0" lang="en-US" sz="28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</a:br>
            <a:r>
              <a:rPr kumimoji="0" lang="en-US" sz="28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Exemption does not apply to heavy equipment like forklifts, cranes, backhoes,</a:t>
            </a:r>
            <a:r>
              <a:rPr kumimoji="0" lang="en-US" sz="28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excavators, bulldozers, road graders, skid steer loaders, asphalt pavers, concrete pavers, etc.  See Arkansas Code Annotated Section 26-52-318 for list.</a:t>
            </a:r>
            <a:endParaRPr kumimoji="0" lang="en-US" sz="28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BB84076-ECF8-6EDE-9268-BDF6C6FF1125}"/>
              </a:ext>
            </a:extLst>
          </p:cNvPr>
          <p:cNvSpPr/>
          <p:nvPr/>
        </p:nvSpPr>
        <p:spPr>
          <a:xfrm rot="18900000">
            <a:off x="4508752" y="3775321"/>
            <a:ext cx="1176291" cy="1176291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09DF437-D2F0-59C5-55A9-692E878C875F}"/>
              </a:ext>
            </a:extLst>
          </p:cNvPr>
          <p:cNvSpPr/>
          <p:nvPr/>
        </p:nvSpPr>
        <p:spPr>
          <a:xfrm rot="18900000">
            <a:off x="4502890" y="5756521"/>
            <a:ext cx="1176291" cy="1176291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59D3F3F-8467-5953-DDF1-322CC2C8C0D0}"/>
              </a:ext>
            </a:extLst>
          </p:cNvPr>
          <p:cNvSpPr/>
          <p:nvPr/>
        </p:nvSpPr>
        <p:spPr>
          <a:xfrm rot="18900000">
            <a:off x="4497028" y="7737721"/>
            <a:ext cx="1176291" cy="1176291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044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2" grpId="0" animBg="1"/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21A561-200E-6521-B543-868564A9C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Box 188">
            <a:extLst>
              <a:ext uri="{FF2B5EF4-FFF2-40B4-BE49-F238E27FC236}">
                <a16:creationId xmlns:a16="http://schemas.microsoft.com/office/drawing/2014/main" id="{42859738-B052-A002-FD63-605A681836CA}"/>
              </a:ext>
            </a:extLst>
          </p:cNvPr>
          <p:cNvSpPr txBox="1"/>
          <p:nvPr/>
        </p:nvSpPr>
        <p:spPr>
          <a:xfrm>
            <a:off x="1458686" y="4566648"/>
            <a:ext cx="817245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14890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Machinery and equipment used to prevent or reduce air or water</a:t>
            </a:r>
            <a:r>
              <a:rPr kumimoji="0" lang="en-US" sz="2400" b="1" i="0" u="none" strike="noStrike" kern="1200" cap="none" spc="0" normalizeH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pollution.</a:t>
            </a:r>
            <a:br>
              <a:rPr kumimoji="0" lang="en-US" sz="24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</a:br>
            <a:r>
              <a:rPr kumimoji="0" lang="en-US" sz="24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	</a:t>
            </a:r>
            <a:r>
              <a:rPr kumimoji="0" lang="en-US" sz="24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Written certification from ADEQ or EPA required.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44379AE5-8A51-EF7F-F1EE-821806BB2600}"/>
              </a:ext>
            </a:extLst>
          </p:cNvPr>
          <p:cNvSpPr txBox="1"/>
          <p:nvPr/>
        </p:nvSpPr>
        <p:spPr>
          <a:xfrm>
            <a:off x="10260693" y="4571184"/>
            <a:ext cx="817245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Machinery and equipment used to remove contaminants</a:t>
            </a:r>
            <a:r>
              <a:rPr kumimoji="0" lang="en-US" sz="2400" b="1" i="0" u="none" strike="noStrike" kern="1200" cap="none" spc="0" normalizeH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from wastewater </a:t>
            </a:r>
            <a:r>
              <a:rPr kumimoji="0" lang="en-US" sz="24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in a wastewater treatment plant .</a:t>
            </a:r>
            <a:endParaRPr kumimoji="0" lang="en-US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438D7C51-F91F-B559-A379-14C169CA5943}"/>
              </a:ext>
            </a:extLst>
          </p:cNvPr>
          <p:cNvSpPr txBox="1"/>
          <p:nvPr/>
        </p:nvSpPr>
        <p:spPr>
          <a:xfrm>
            <a:off x="1487715" y="5993134"/>
            <a:ext cx="81724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Chemicals that</a:t>
            </a:r>
            <a:r>
              <a:rPr kumimoji="0" lang="en-US" sz="2400" b="1" i="0" u="none" strike="noStrike" kern="1200" cap="none" spc="0" normalizeH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act directly on air or water to remove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or alter an impurity in the air or water.</a:t>
            </a:r>
            <a:endParaRPr kumimoji="0" lang="en-US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E1BA3D8A-F3F7-7D37-F0A5-BA22994973C1}"/>
              </a:ext>
            </a:extLst>
          </p:cNvPr>
          <p:cNvSpPr txBox="1"/>
          <p:nvPr/>
        </p:nvSpPr>
        <p:spPr>
          <a:xfrm>
            <a:off x="10249806" y="5992680"/>
            <a:ext cx="8172450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R="0" lvl="0" algn="l" defTabSz="1174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Exemption does not include:</a:t>
            </a:r>
            <a:br>
              <a:rPr kumimoji="0" lang="en-US" sz="24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</a:br>
            <a:r>
              <a:rPr kumimoji="0" lang="en-US" sz="2400" b="0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Collecting wastewater from outside the treatment</a:t>
            </a:r>
            <a:r>
              <a:rPr kumimoji="0" lang="en-US" sz="24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plant                  and delivering it to the plant.</a:t>
            </a:r>
          </a:p>
          <a:p>
            <a:pPr marR="0" lvl="0" algn="l" defTabSz="1174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ln w="19050">
                <a:noFill/>
                <a:round/>
              </a:ln>
              <a:solidFill>
                <a:prstClr val="white"/>
              </a:solidFill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  <a:p>
            <a:pPr marR="0" lvl="0" algn="l" defTabSz="1174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 w="19050">
                  <a:noFill/>
                  <a:round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Disposing of solids or other contaminants removed from the wastewater</a:t>
            </a:r>
          </a:p>
          <a:p>
            <a:pPr marL="0" marR="0" lvl="0" indent="0" algn="l" defTabSz="114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72" name="Title 1">
            <a:extLst>
              <a:ext uri="{FF2B5EF4-FFF2-40B4-BE49-F238E27FC236}">
                <a16:creationId xmlns:a16="http://schemas.microsoft.com/office/drawing/2014/main" id="{CA86275B-7B03-1E33-82EF-EEA2741DD170}"/>
              </a:ext>
            </a:extLst>
          </p:cNvPr>
          <p:cNvSpPr txBox="1">
            <a:spLocks/>
          </p:cNvSpPr>
          <p:nvPr/>
        </p:nvSpPr>
        <p:spPr>
          <a:xfrm>
            <a:off x="0" y="1229115"/>
            <a:ext cx="18288000" cy="20179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9200" b="1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Exemption for Pollution Control Machinery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12800" b="1" spc="200" dirty="0">
                <a:solidFill>
                  <a:prstClr val="white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GR-66 / 26 CAR § 30-1150</a:t>
            </a:r>
            <a:endParaRPr kumimoji="0" lang="en-US" sz="12800" b="0" i="0" u="none" strike="noStrike" kern="1200" cap="all" spc="2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 pitchFamily="34" charset="0"/>
              <a:cs typeface="Poppins" panose="00000500000000000000" pitchFamily="2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BFF4140-6D12-FE0F-233C-1A310264E16C}"/>
              </a:ext>
            </a:extLst>
          </p:cNvPr>
          <p:cNvSpPr/>
          <p:nvPr/>
        </p:nvSpPr>
        <p:spPr>
          <a:xfrm rot="18900000">
            <a:off x="728709" y="4686387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F301DE-A6F6-C023-3B48-32050C80A12B}"/>
              </a:ext>
            </a:extLst>
          </p:cNvPr>
          <p:cNvSpPr/>
          <p:nvPr/>
        </p:nvSpPr>
        <p:spPr>
          <a:xfrm rot="18900000">
            <a:off x="878724" y="4836940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A433902-C535-EEC5-1208-D88467E47513}"/>
              </a:ext>
            </a:extLst>
          </p:cNvPr>
          <p:cNvSpPr/>
          <p:nvPr/>
        </p:nvSpPr>
        <p:spPr>
          <a:xfrm rot="18900000">
            <a:off x="9395657" y="4692545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842B58-4850-5A93-76C4-0D6B99409446}"/>
              </a:ext>
            </a:extLst>
          </p:cNvPr>
          <p:cNvSpPr/>
          <p:nvPr/>
        </p:nvSpPr>
        <p:spPr>
          <a:xfrm rot="18900000">
            <a:off x="9545672" y="4843098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929CB22-F45A-2E81-3AB6-7145B666FDFB}"/>
              </a:ext>
            </a:extLst>
          </p:cNvPr>
          <p:cNvSpPr/>
          <p:nvPr/>
        </p:nvSpPr>
        <p:spPr>
          <a:xfrm rot="18900000">
            <a:off x="709712" y="6081480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4BCA790-1221-7D28-9C8D-7E96E5ABD6A4}"/>
              </a:ext>
            </a:extLst>
          </p:cNvPr>
          <p:cNvSpPr/>
          <p:nvPr/>
        </p:nvSpPr>
        <p:spPr>
          <a:xfrm rot="18900000">
            <a:off x="859727" y="6232033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FFA8683-F42C-FB8A-3F3A-21AFEA3ADB6E}"/>
              </a:ext>
            </a:extLst>
          </p:cNvPr>
          <p:cNvSpPr/>
          <p:nvPr/>
        </p:nvSpPr>
        <p:spPr>
          <a:xfrm rot="18900000">
            <a:off x="9404130" y="6087638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F7E0B23-97E6-94B0-C2A5-9EA589DB584A}"/>
              </a:ext>
            </a:extLst>
          </p:cNvPr>
          <p:cNvSpPr/>
          <p:nvPr/>
        </p:nvSpPr>
        <p:spPr>
          <a:xfrm rot="18900000">
            <a:off x="9554145" y="6238191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D80F270-0062-84FE-2D58-4F85C7D1D67C}"/>
              </a:ext>
            </a:extLst>
          </p:cNvPr>
          <p:cNvGrpSpPr/>
          <p:nvPr/>
        </p:nvGrpSpPr>
        <p:grpSpPr>
          <a:xfrm>
            <a:off x="10172172" y="1293586"/>
            <a:ext cx="1973930" cy="1973930"/>
            <a:chOff x="7947857" y="4823861"/>
            <a:chExt cx="594360" cy="594360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809F8A0-CE2C-142B-43C7-739BD546B29D}"/>
                </a:ext>
              </a:extLst>
            </p:cNvPr>
            <p:cNvSpPr/>
            <p:nvPr/>
          </p:nvSpPr>
          <p:spPr>
            <a:xfrm rot="18900000">
              <a:off x="7947857" y="4823861"/>
              <a:ext cx="594360" cy="594360"/>
            </a:xfrm>
            <a:custGeom>
              <a:avLst/>
              <a:gdLst>
                <a:gd name="connsiteX0" fmla="*/ 594360 w 594360"/>
                <a:gd name="connsiteY0" fmla="*/ 0 h 594360"/>
                <a:gd name="connsiteX1" fmla="*/ 594360 w 594360"/>
                <a:gd name="connsiteY1" fmla="*/ 594360 h 594360"/>
                <a:gd name="connsiteX2" fmla="*/ 0 w 594360"/>
                <a:gd name="connsiteY2" fmla="*/ 594360 h 594360"/>
                <a:gd name="connsiteX3" fmla="*/ 0 w 594360"/>
                <a:gd name="connsiteY3" fmla="*/ 0 h 594360"/>
                <a:gd name="connsiteX4" fmla="*/ 252417 w 594360"/>
                <a:gd name="connsiteY4" fmla="*/ 0 h 594360"/>
                <a:gd name="connsiteX5" fmla="*/ 252417 w 594360"/>
                <a:gd name="connsiteY5" fmla="*/ 61037 h 594360"/>
                <a:gd name="connsiteX6" fmla="*/ 61037 w 594360"/>
                <a:gd name="connsiteY6" fmla="*/ 61037 h 594360"/>
                <a:gd name="connsiteX7" fmla="*/ 61037 w 594360"/>
                <a:gd name="connsiteY7" fmla="*/ 533321 h 594360"/>
                <a:gd name="connsiteX8" fmla="*/ 533321 w 594360"/>
                <a:gd name="connsiteY8" fmla="*/ 533321 h 594360"/>
                <a:gd name="connsiteX9" fmla="*/ 533321 w 594360"/>
                <a:gd name="connsiteY9" fmla="*/ 61037 h 594360"/>
                <a:gd name="connsiteX10" fmla="*/ 399842 w 594360"/>
                <a:gd name="connsiteY10" fmla="*/ 61037 h 594360"/>
                <a:gd name="connsiteX11" fmla="*/ 399842 w 594360"/>
                <a:gd name="connsiteY11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4360" h="594360">
                  <a:moveTo>
                    <a:pt x="594360" y="0"/>
                  </a:moveTo>
                  <a:lnTo>
                    <a:pt x="594360" y="594360"/>
                  </a:lnTo>
                  <a:lnTo>
                    <a:pt x="0" y="594360"/>
                  </a:lnTo>
                  <a:lnTo>
                    <a:pt x="0" y="0"/>
                  </a:lnTo>
                  <a:lnTo>
                    <a:pt x="252417" y="0"/>
                  </a:lnTo>
                  <a:lnTo>
                    <a:pt x="252417" y="61037"/>
                  </a:lnTo>
                  <a:lnTo>
                    <a:pt x="61037" y="61037"/>
                  </a:lnTo>
                  <a:lnTo>
                    <a:pt x="61037" y="533321"/>
                  </a:lnTo>
                  <a:lnTo>
                    <a:pt x="533321" y="533321"/>
                  </a:lnTo>
                  <a:lnTo>
                    <a:pt x="533321" y="61037"/>
                  </a:lnTo>
                  <a:lnTo>
                    <a:pt x="399842" y="61037"/>
                  </a:lnTo>
                  <a:lnTo>
                    <a:pt x="399842" y="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24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14737A2-6EDB-FE13-742A-9F50345A8565}"/>
                </a:ext>
              </a:extLst>
            </p:cNvPr>
            <p:cNvSpPr/>
            <p:nvPr/>
          </p:nvSpPr>
          <p:spPr>
            <a:xfrm rot="18900000">
              <a:off x="8102732" y="4977654"/>
              <a:ext cx="284811" cy="284811"/>
            </a:xfrm>
            <a:prstGeom prst="rect">
              <a:avLst/>
            </a:prstGeom>
            <a:gradFill>
              <a:gsLst>
                <a:gs pos="7000">
                  <a:schemeClr val="tx1">
                    <a:alpha val="0"/>
                  </a:schemeClr>
                </a:gs>
                <a:gs pos="100000">
                  <a:schemeClr val="tx1">
                    <a:alpha val="10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4F0286B1-25D8-287B-00BC-C014216D3114}"/>
              </a:ext>
            </a:extLst>
          </p:cNvPr>
          <p:cNvSpPr txBox="1"/>
          <p:nvPr/>
        </p:nvSpPr>
        <p:spPr>
          <a:xfrm>
            <a:off x="1451429" y="7356835"/>
            <a:ext cx="81724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9050">
                  <a:noFill/>
                  <a:round/>
                </a:ln>
                <a:solidFill>
                  <a:srgbClr val="35C2D6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Chemicals used to test air or water.</a:t>
            </a:r>
            <a:endParaRPr kumimoji="0" lang="en-US" sz="2400" b="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317DFDA-8AED-5D3A-B291-7CEE72BCF652}"/>
              </a:ext>
            </a:extLst>
          </p:cNvPr>
          <p:cNvSpPr/>
          <p:nvPr/>
        </p:nvSpPr>
        <p:spPr>
          <a:xfrm rot="18900000">
            <a:off x="721452" y="7476574"/>
            <a:ext cx="594360" cy="594360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9EB334B-03E6-3073-40E2-F9A0F2CB281A}"/>
              </a:ext>
            </a:extLst>
          </p:cNvPr>
          <p:cNvSpPr/>
          <p:nvPr/>
        </p:nvSpPr>
        <p:spPr>
          <a:xfrm rot="18900000">
            <a:off x="871467" y="7627127"/>
            <a:ext cx="284811" cy="28481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064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/>
      <p:bldP spid="190" grpId="0"/>
      <p:bldP spid="191" grpId="0"/>
      <p:bldP spid="192" grpId="0"/>
      <p:bldP spid="4" grpId="0" animBg="1"/>
      <p:bldP spid="6" grpId="0" animBg="1"/>
      <p:bldP spid="7" grpId="0" animBg="1"/>
      <p:bldP spid="8" grpId="0" animBg="1"/>
      <p:bldP spid="35" grpId="0" animBg="1"/>
      <p:bldP spid="36" grpId="0" animBg="1"/>
      <p:bldP spid="38" grpId="0" animBg="1"/>
      <p:bldP spid="39" grpId="0" animBg="1"/>
      <p:bldP spid="59" grpId="0"/>
      <p:bldP spid="64" grpId="0" animBg="1"/>
      <p:bldP spid="6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2D0EE3-8EDD-B2A9-8481-E95551848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llout Text" hidden="1">
            <a:extLst>
              <a:ext uri="{FF2B5EF4-FFF2-40B4-BE49-F238E27FC236}">
                <a16:creationId xmlns:a16="http://schemas.microsoft.com/office/drawing/2014/main" id="{BB0C3164-CCBF-BDB3-548E-89E86143EC7C}"/>
              </a:ext>
            </a:extLst>
          </p:cNvPr>
          <p:cNvSpPr/>
          <p:nvPr/>
        </p:nvSpPr>
        <p:spPr>
          <a:xfrm>
            <a:off x="277091" y="241059"/>
            <a:ext cx="6135052" cy="3291849"/>
          </a:xfrm>
          <a:prstGeom prst="wedgeRectCallout">
            <a:avLst>
              <a:gd name="adj1" fmla="val 62167"/>
              <a:gd name="adj2" fmla="val 84967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13716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13716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NOTE: 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may look strange and cluttered, but it plays and looks differently in slideshow mode, (hit F5 to play)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 change the text and what you need…then push play to see the results.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75F6709C-DCED-E9D4-D744-015EDEF2BE9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51113" y="528638"/>
            <a:ext cx="12530137" cy="936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49F5884-B63E-A59C-DD14-B1C71F40FC35}"/>
              </a:ext>
            </a:extLst>
          </p:cNvPr>
          <p:cNvGrpSpPr/>
          <p:nvPr/>
        </p:nvGrpSpPr>
        <p:grpSpPr>
          <a:xfrm>
            <a:off x="374370" y="306064"/>
            <a:ext cx="9329467" cy="2301687"/>
            <a:chOff x="593474" y="1486024"/>
            <a:chExt cx="9535091" cy="2301687"/>
          </a:xfrm>
        </p:grpSpPr>
        <p:sp>
          <p:nvSpPr>
            <p:cNvPr id="2" name="Speech Bubble: Rectangle 1">
              <a:extLst>
                <a:ext uri="{FF2B5EF4-FFF2-40B4-BE49-F238E27FC236}">
                  <a16:creationId xmlns:a16="http://schemas.microsoft.com/office/drawing/2014/main" id="{A0233A08-3123-F403-1D5F-CF7AF5C96BA5}"/>
                </a:ext>
              </a:extLst>
            </p:cNvPr>
            <p:cNvSpPr/>
            <p:nvPr/>
          </p:nvSpPr>
          <p:spPr>
            <a:xfrm>
              <a:off x="593474" y="1486024"/>
              <a:ext cx="9535091" cy="2301687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endParaRPr>
            </a:p>
          </p:txBody>
        </p:sp>
        <p:sp>
          <p:nvSpPr>
            <p:cNvPr id="54" name="Title 1">
              <a:extLst>
                <a:ext uri="{FF2B5EF4-FFF2-40B4-BE49-F238E27FC236}">
                  <a16:creationId xmlns:a16="http://schemas.microsoft.com/office/drawing/2014/main" id="{CE8CCB2C-9032-1B79-BFA9-9FF42EDAA5B9}"/>
                </a:ext>
              </a:extLst>
            </p:cNvPr>
            <p:cNvSpPr txBox="1">
              <a:spLocks/>
            </p:cNvSpPr>
            <p:nvPr/>
          </p:nvSpPr>
          <p:spPr>
            <a:xfrm>
              <a:off x="872922" y="2354816"/>
              <a:ext cx="8570280" cy="142159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1371600" rtl="0" eaLnBrk="1" latinLnBrk="0" hangingPunct="1">
                <a:lnSpc>
                  <a:spcPct val="83000"/>
                </a:lnSpc>
                <a:spcBef>
                  <a:spcPct val="0"/>
                </a:spcBef>
                <a:buNone/>
                <a:defRPr lang="en-US" sz="10200" b="0" i="0" kern="1200" cap="all" spc="-150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j-lt"/>
                  <a:ea typeface="+mn-ea"/>
                  <a:cs typeface="+mn-cs"/>
                </a:defRPr>
              </a:lvl1pPr>
            </a:lstStyle>
            <a:p>
              <a:pPr marL="0" marR="0" lvl="0" indent="0" algn="l" defTabSz="1371600" rtl="0" eaLnBrk="1" fontAlgn="auto" latinLnBrk="0" hangingPunct="1">
                <a:lnSpc>
                  <a:spcPts val="72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0" b="0" i="0" u="none" strike="noStrike" kern="1200" cap="all" spc="10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endParaRPr>
            </a:p>
          </p:txBody>
        </p:sp>
        <p:sp>
          <p:nvSpPr>
            <p:cNvPr id="71" name="Title 1">
              <a:extLst>
                <a:ext uri="{FF2B5EF4-FFF2-40B4-BE49-F238E27FC236}">
                  <a16:creationId xmlns:a16="http://schemas.microsoft.com/office/drawing/2014/main" id="{B0A7BDC4-2A14-3B43-2486-61514B53727B}"/>
                </a:ext>
              </a:extLst>
            </p:cNvPr>
            <p:cNvSpPr txBox="1">
              <a:spLocks/>
            </p:cNvSpPr>
            <p:nvPr/>
          </p:nvSpPr>
          <p:spPr>
            <a:xfrm>
              <a:off x="791526" y="1497566"/>
              <a:ext cx="8960514" cy="203370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1371600" rtl="0" eaLnBrk="1" latinLnBrk="0" hangingPunct="1">
                <a:lnSpc>
                  <a:spcPct val="83000"/>
                </a:lnSpc>
                <a:spcBef>
                  <a:spcPct val="0"/>
                </a:spcBef>
                <a:buNone/>
                <a:defRPr lang="en-US" sz="10200" b="0" i="0" kern="1200" cap="all" spc="-150" baseline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j-lt"/>
                  <a:ea typeface="+mn-ea"/>
                  <a:cs typeface="+mn-cs"/>
                </a:defRPr>
              </a:lvl1pPr>
            </a:lstStyle>
            <a:p>
              <a:pPr algn="l">
                <a:lnSpc>
                  <a:spcPct val="120000"/>
                </a:lnSpc>
                <a:defRPr/>
              </a:pPr>
              <a:r>
                <a:rPr kumimoji="0" lang="en-US" sz="6600" b="1" i="0" u="none" strike="noStrike" kern="1200" cap="all" spc="100" normalizeH="0" baseline="0" noProof="0" dirty="0">
                  <a:ln>
                    <a:noFill/>
                  </a:ln>
                  <a:solidFill>
                    <a:srgbClr val="35C2D6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Tw Cen MT" panose="020B0602020104020603" pitchFamily="34" charset="0"/>
                  <a:ea typeface="+mn-ea"/>
                  <a:cs typeface="Poppins" panose="00000500000000000000" pitchFamily="2" charset="0"/>
                </a:rPr>
                <a:t>LOCAL CAP </a:t>
              </a:r>
              <a:r>
                <a:rPr lang="en-US" sz="6600" b="1" spc="100" dirty="0">
                  <a:solidFill>
                    <a:srgbClr val="35C2D6"/>
                  </a:solidFill>
                  <a:latin typeface="Tw Cen MT" panose="020B0602020104020603" pitchFamily="34" charset="0"/>
                  <a:cs typeface="Poppins" panose="00000500000000000000" pitchFamily="2" charset="0"/>
                </a:rPr>
                <a:t>REBATES</a:t>
              </a:r>
            </a:p>
            <a:p>
              <a:pPr algn="l">
                <a:lnSpc>
                  <a:spcPct val="120000"/>
                </a:lnSpc>
                <a:defRPr/>
              </a:pPr>
              <a:r>
                <a:rPr lang="en-US" sz="4400" b="1" spc="100" dirty="0">
                  <a:solidFill>
                    <a:srgbClr val="35C2D6">
                      <a:lumMod val="20000"/>
                      <a:lumOff val="80000"/>
                    </a:srgbClr>
                  </a:solidFill>
                  <a:latin typeface="Tw Cen MT" panose="020B0602020104020603" pitchFamily="34" charset="0"/>
                  <a:cs typeface="Poppins" panose="00000500000000000000" pitchFamily="2" charset="0"/>
                </a:rPr>
                <a:t>GR-92 </a:t>
              </a:r>
              <a:r>
                <a:rPr lang="en-US" sz="4400" b="1" spc="100" dirty="0">
                  <a:solidFill>
                    <a:srgbClr val="35C2D6"/>
                  </a:solidFill>
                  <a:latin typeface="Tw Cen MT" panose="020B0602020104020603" pitchFamily="34" charset="0"/>
                  <a:cs typeface="Poppins" panose="00000500000000000000" pitchFamily="2" charset="0"/>
                </a:rPr>
                <a:t>/ 26 CAR § 30-1225</a:t>
              </a:r>
              <a:endParaRPr lang="en-US" sz="4400" spc="100" dirty="0">
                <a:solidFill>
                  <a:srgbClr val="35C2D6"/>
                </a:solidFill>
                <a:latin typeface="Tw Cen MT" panose="020B0602020104020603" pitchFamily="34" charset="0"/>
                <a:cs typeface="Poppins" panose="00000500000000000000" pitchFamily="2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F9B931DF-B90B-F72D-7DD7-BE6D9DBFA1ED}"/>
              </a:ext>
            </a:extLst>
          </p:cNvPr>
          <p:cNvSpPr txBox="1"/>
          <p:nvPr/>
        </p:nvSpPr>
        <p:spPr>
          <a:xfrm>
            <a:off x="721441" y="2993322"/>
            <a:ext cx="16740649" cy="721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1200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ranklin Gothic Book" panose="02020404030301010803"/>
              </a:rPr>
              <a:t>Counties and cities are eligible for the local cap rebate on transactions over $2,500.</a:t>
            </a:r>
          </a:p>
          <a:p>
            <a:pPr marL="342900" marR="0" lvl="0" indent="-342900" algn="l" defTabSz="1200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3600" b="1" dirty="0">
              <a:solidFill>
                <a:prstClr val="white">
                  <a:lumMod val="95000"/>
                </a:prstClr>
              </a:solidFill>
              <a:latin typeface="Franklin Gothic Book" panose="02020404030301010803"/>
            </a:endParaRPr>
          </a:p>
          <a:p>
            <a:pPr marL="342900" marR="0" lvl="0" indent="-342900" algn="l" defTabSz="1200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ranklin Gothic Book" panose="02020404030301010803"/>
              </a:rPr>
              <a:t>Sales Tax Paid to a Vendor</a:t>
            </a:r>
          </a:p>
          <a:p>
            <a:pPr marL="1028700" lvl="1" indent="-3429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3600" b="1" dirty="0">
                <a:solidFill>
                  <a:prstClr val="white">
                    <a:lumMod val="95000"/>
                  </a:prstClr>
                </a:solidFill>
              </a:rPr>
              <a:t>Claim the rebate on your Excise Tax Report *preferred method</a:t>
            </a:r>
          </a:p>
          <a:p>
            <a:pPr marL="1028700" lvl="1" indent="-3429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3600" b="1" dirty="0">
                <a:solidFill>
                  <a:prstClr val="white">
                    <a:lumMod val="95000"/>
                  </a:prstClr>
                </a:solidFill>
              </a:rPr>
              <a:t>Claim the rebate on Form 179A available on the Sales Tax website</a:t>
            </a:r>
          </a:p>
          <a:p>
            <a:pPr marL="342900" lvl="0" indent="-3429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endParaRPr lang="en-US" sz="3600" b="1" dirty="0">
              <a:solidFill>
                <a:prstClr val="white">
                  <a:lumMod val="95000"/>
                </a:prstClr>
              </a:solidFill>
            </a:endParaRPr>
          </a:p>
          <a:p>
            <a:pPr marL="342900" lvl="0" indent="-3429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3600" b="1" dirty="0">
                <a:solidFill>
                  <a:prstClr val="white">
                    <a:lumMod val="95000"/>
                  </a:prstClr>
                </a:solidFill>
              </a:rPr>
              <a:t>Self-rebate on transactions over $2,500 reported for Compensating Use Tax – only accrue/report on the first $2,500 for local tax purposes</a:t>
            </a:r>
          </a:p>
          <a:p>
            <a:pPr marL="342900" lvl="0" indent="-3429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endParaRPr lang="en-US" sz="3600" b="1" dirty="0">
              <a:solidFill>
                <a:prstClr val="white">
                  <a:lumMod val="95000"/>
                </a:prstClr>
              </a:solidFill>
            </a:endParaRPr>
          </a:p>
          <a:p>
            <a:pPr marL="342900" lvl="0" indent="-3429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en-US" sz="3600" b="1" dirty="0">
                <a:solidFill>
                  <a:prstClr val="white">
                    <a:lumMod val="95000"/>
                  </a:prstClr>
                </a:solidFill>
              </a:rPr>
              <a:t>Rebates must be claimed within one year</a:t>
            </a:r>
          </a:p>
          <a:p>
            <a:pPr marL="342900" marR="0" lvl="0" indent="-342900" algn="l" defTabSz="1200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28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48F65D-CB88-1BBE-1AE4-19116871E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icture containing window blind&#10;&#10;Description automatically generated">
            <a:extLst>
              <a:ext uri="{FF2B5EF4-FFF2-40B4-BE49-F238E27FC236}">
                <a16:creationId xmlns:a16="http://schemas.microsoft.com/office/drawing/2014/main" id="{2D34FB43-D9B2-DD55-1626-EC90E9F3C58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" r="306"/>
          <a:stretch>
            <a:fillRect/>
          </a:stretch>
        </p:blipFill>
        <p:spPr>
          <a:xfrm>
            <a:off x="11812074" y="3797094"/>
            <a:ext cx="6446089" cy="6486973"/>
          </a:xfr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5A66BD7F-0789-0079-D4B4-9E64937DA343}"/>
              </a:ext>
            </a:extLst>
          </p:cNvPr>
          <p:cNvSpPr>
            <a:spLocks/>
          </p:cNvSpPr>
          <p:nvPr/>
        </p:nvSpPr>
        <p:spPr bwMode="auto">
          <a:xfrm rot="2700000">
            <a:off x="-206455" y="-4198194"/>
            <a:ext cx="13201486" cy="13767153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  <a:alpha val="16000"/>
                </a:schemeClr>
              </a:gs>
              <a:gs pos="32000">
                <a:schemeClr val="accent4">
                  <a:lumMod val="85000"/>
                  <a:alpha val="2000"/>
                </a:schemeClr>
              </a:gs>
              <a:gs pos="8000">
                <a:schemeClr val="accent4">
                  <a:lumMod val="50000"/>
                  <a:alpha val="12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0" name="Callout Text" hidden="1">
            <a:extLst>
              <a:ext uri="{FF2B5EF4-FFF2-40B4-BE49-F238E27FC236}">
                <a16:creationId xmlns:a16="http://schemas.microsoft.com/office/drawing/2014/main" id="{F9AF6BD6-9FBA-6BB9-56AA-6020EA3A9F81}"/>
              </a:ext>
            </a:extLst>
          </p:cNvPr>
          <p:cNvSpPr/>
          <p:nvPr/>
        </p:nvSpPr>
        <p:spPr>
          <a:xfrm>
            <a:off x="10981267" y="1079500"/>
            <a:ext cx="4851400" cy="2209800"/>
          </a:xfrm>
          <a:prstGeom prst="wedgeRectCallout">
            <a:avLst>
              <a:gd name="adj1" fmla="val 54392"/>
              <a:gd name="adj2" fmla="val 82176"/>
            </a:avLst>
          </a:prstGeom>
          <a:solidFill>
            <a:srgbClr val="2B2C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NOTE: 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To change this logo image with your own.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1- Right Click on top of the faded image.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2- Choose “Change Picture”</a:t>
            </a:r>
            <a:b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3- Choose option “From File”</a:t>
            </a:r>
            <a:b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4- Locate file and Open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0A1DB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3EA42BF4-18A3-F168-48C2-31319A690F78}"/>
              </a:ext>
            </a:extLst>
          </p:cNvPr>
          <p:cNvSpPr>
            <a:spLocks/>
          </p:cNvSpPr>
          <p:nvPr/>
        </p:nvSpPr>
        <p:spPr bwMode="auto">
          <a:xfrm rot="10800000">
            <a:off x="9318794" y="1330992"/>
            <a:ext cx="8958940" cy="8956008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9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38EAE01F-A692-64A2-7D5B-E4EC86705BF5}"/>
              </a:ext>
            </a:extLst>
          </p:cNvPr>
          <p:cNvSpPr>
            <a:spLocks/>
          </p:cNvSpPr>
          <p:nvPr/>
        </p:nvSpPr>
        <p:spPr bwMode="auto">
          <a:xfrm rot="10800000">
            <a:off x="10895298" y="2574597"/>
            <a:ext cx="7392702" cy="7709470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76200" dist="152400" dir="2700000" algn="tl" rotWithShape="0">
              <a:prstClr val="black">
                <a:alpha val="55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B1684C6-243C-DC16-FA3C-A77B12C6F8AD}"/>
              </a:ext>
            </a:extLst>
          </p:cNvPr>
          <p:cNvSpPr>
            <a:spLocks/>
          </p:cNvSpPr>
          <p:nvPr/>
        </p:nvSpPr>
        <p:spPr bwMode="auto">
          <a:xfrm rot="10800000">
            <a:off x="10837530" y="4816854"/>
            <a:ext cx="5525828" cy="5527296"/>
          </a:xfrm>
          <a:custGeom>
            <a:avLst/>
            <a:gdLst>
              <a:gd name="T0" fmla="*/ 3381 w 3768"/>
              <a:gd name="T1" fmla="*/ 0 h 3769"/>
              <a:gd name="T2" fmla="*/ 0 w 3768"/>
              <a:gd name="T3" fmla="*/ 3382 h 3769"/>
              <a:gd name="T4" fmla="*/ 2 w 3768"/>
              <a:gd name="T5" fmla="*/ 3769 h 3769"/>
              <a:gd name="T6" fmla="*/ 3768 w 3768"/>
              <a:gd name="T7" fmla="*/ 0 h 3769"/>
              <a:gd name="T8" fmla="*/ 3381 w 3768"/>
              <a:gd name="T9" fmla="*/ 0 h 3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68" h="3769">
                <a:moveTo>
                  <a:pt x="3381" y="0"/>
                </a:moveTo>
                <a:lnTo>
                  <a:pt x="0" y="3382"/>
                </a:lnTo>
                <a:lnTo>
                  <a:pt x="2" y="3769"/>
                </a:lnTo>
                <a:lnTo>
                  <a:pt x="3768" y="0"/>
                </a:lnTo>
                <a:lnTo>
                  <a:pt x="3381" y="0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F889105C-E340-EEDF-1AF5-015A54C4A873}"/>
              </a:ext>
            </a:extLst>
          </p:cNvPr>
          <p:cNvSpPr>
            <a:spLocks/>
          </p:cNvSpPr>
          <p:nvPr/>
        </p:nvSpPr>
        <p:spPr bwMode="auto">
          <a:xfrm rot="2700000">
            <a:off x="868464" y="-2235230"/>
            <a:ext cx="7671823" cy="7228079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  <a:gd name="connsiteX0" fmla="*/ 0 w 10000"/>
              <a:gd name="connsiteY0" fmla="*/ 10000 h 10000"/>
              <a:gd name="connsiteX1" fmla="*/ 925 w 10000"/>
              <a:gd name="connsiteY1" fmla="*/ 9134 h 10000"/>
              <a:gd name="connsiteX2" fmla="*/ 2613 w 10000"/>
              <a:gd name="connsiteY2" fmla="*/ 7491 h 10000"/>
              <a:gd name="connsiteX3" fmla="*/ 2609 w 10000"/>
              <a:gd name="connsiteY3" fmla="*/ 7088 h 10000"/>
              <a:gd name="connsiteX4" fmla="*/ 10000 w 10000"/>
              <a:gd name="connsiteY4" fmla="*/ 0 h 10000"/>
              <a:gd name="connsiteX5" fmla="*/ 8399 w 10000"/>
              <a:gd name="connsiteY5" fmla="*/ 0 h 10000"/>
              <a:gd name="connsiteX6" fmla="*/ 0 w 10000"/>
              <a:gd name="connsiteY6" fmla="*/ 8054 h 10000"/>
              <a:gd name="connsiteX7" fmla="*/ 0 w 10000"/>
              <a:gd name="connsiteY7" fmla="*/ 10000 h 10000"/>
              <a:gd name="connsiteX0" fmla="*/ 0 w 10000"/>
              <a:gd name="connsiteY0" fmla="*/ 8054 h 9134"/>
              <a:gd name="connsiteX1" fmla="*/ 925 w 10000"/>
              <a:gd name="connsiteY1" fmla="*/ 9134 h 9134"/>
              <a:gd name="connsiteX2" fmla="*/ 2613 w 10000"/>
              <a:gd name="connsiteY2" fmla="*/ 7491 h 9134"/>
              <a:gd name="connsiteX3" fmla="*/ 2609 w 10000"/>
              <a:gd name="connsiteY3" fmla="*/ 7088 h 9134"/>
              <a:gd name="connsiteX4" fmla="*/ 10000 w 10000"/>
              <a:gd name="connsiteY4" fmla="*/ 0 h 9134"/>
              <a:gd name="connsiteX5" fmla="*/ 8399 w 10000"/>
              <a:gd name="connsiteY5" fmla="*/ 0 h 9134"/>
              <a:gd name="connsiteX6" fmla="*/ 0 w 10000"/>
              <a:gd name="connsiteY6" fmla="*/ 8054 h 9134"/>
              <a:gd name="connsiteX0" fmla="*/ 0 w 10095"/>
              <a:gd name="connsiteY0" fmla="*/ 8918 h 10000"/>
              <a:gd name="connsiteX1" fmla="*/ 1020 w 10095"/>
              <a:gd name="connsiteY1" fmla="*/ 10000 h 10000"/>
              <a:gd name="connsiteX2" fmla="*/ 2708 w 10095"/>
              <a:gd name="connsiteY2" fmla="*/ 8201 h 10000"/>
              <a:gd name="connsiteX3" fmla="*/ 2704 w 10095"/>
              <a:gd name="connsiteY3" fmla="*/ 7760 h 10000"/>
              <a:gd name="connsiteX4" fmla="*/ 10095 w 10095"/>
              <a:gd name="connsiteY4" fmla="*/ 0 h 10000"/>
              <a:gd name="connsiteX5" fmla="*/ 8494 w 10095"/>
              <a:gd name="connsiteY5" fmla="*/ 0 h 10000"/>
              <a:gd name="connsiteX6" fmla="*/ 0 w 10095"/>
              <a:gd name="connsiteY6" fmla="*/ 8918 h 10000"/>
              <a:gd name="connsiteX0" fmla="*/ 0 w 10095"/>
              <a:gd name="connsiteY0" fmla="*/ 8918 h 9995"/>
              <a:gd name="connsiteX1" fmla="*/ 1015 w 10095"/>
              <a:gd name="connsiteY1" fmla="*/ 9995 h 9995"/>
              <a:gd name="connsiteX2" fmla="*/ 2708 w 10095"/>
              <a:gd name="connsiteY2" fmla="*/ 8201 h 9995"/>
              <a:gd name="connsiteX3" fmla="*/ 2704 w 10095"/>
              <a:gd name="connsiteY3" fmla="*/ 7760 h 9995"/>
              <a:gd name="connsiteX4" fmla="*/ 10095 w 10095"/>
              <a:gd name="connsiteY4" fmla="*/ 0 h 9995"/>
              <a:gd name="connsiteX5" fmla="*/ 8494 w 10095"/>
              <a:gd name="connsiteY5" fmla="*/ 0 h 9995"/>
              <a:gd name="connsiteX6" fmla="*/ 0 w 10095"/>
              <a:gd name="connsiteY6" fmla="*/ 8918 h 9995"/>
              <a:gd name="connsiteX0" fmla="*/ 0 w 10000"/>
              <a:gd name="connsiteY0" fmla="*/ 8922 h 9990"/>
              <a:gd name="connsiteX1" fmla="*/ 1005 w 10000"/>
              <a:gd name="connsiteY1" fmla="*/ 9990 h 9990"/>
              <a:gd name="connsiteX2" fmla="*/ 2683 w 10000"/>
              <a:gd name="connsiteY2" fmla="*/ 8205 h 9990"/>
              <a:gd name="connsiteX3" fmla="*/ 2679 w 10000"/>
              <a:gd name="connsiteY3" fmla="*/ 7764 h 9990"/>
              <a:gd name="connsiteX4" fmla="*/ 10000 w 10000"/>
              <a:gd name="connsiteY4" fmla="*/ 0 h 9990"/>
              <a:gd name="connsiteX5" fmla="*/ 8414 w 10000"/>
              <a:gd name="connsiteY5" fmla="*/ 0 h 9990"/>
              <a:gd name="connsiteX6" fmla="*/ 0 w 10000"/>
              <a:gd name="connsiteY6" fmla="*/ 8922 h 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9990">
                <a:moveTo>
                  <a:pt x="0" y="8922"/>
                </a:moveTo>
                <a:lnTo>
                  <a:pt x="1005" y="9990"/>
                </a:lnTo>
                <a:lnTo>
                  <a:pt x="2683" y="8205"/>
                </a:lnTo>
                <a:cubicBezTo>
                  <a:pt x="2682" y="8059"/>
                  <a:pt x="2680" y="7911"/>
                  <a:pt x="2679" y="7764"/>
                </a:cubicBezTo>
                <a:lnTo>
                  <a:pt x="10000" y="0"/>
                </a:lnTo>
                <a:lnTo>
                  <a:pt x="8414" y="0"/>
                </a:lnTo>
                <a:lnTo>
                  <a:pt x="0" y="8922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3157D9-0374-8547-FDE0-D6B0E9D58FF4}"/>
              </a:ext>
            </a:extLst>
          </p:cNvPr>
          <p:cNvSpPr txBox="1">
            <a:spLocks/>
          </p:cNvSpPr>
          <p:nvPr/>
        </p:nvSpPr>
        <p:spPr>
          <a:xfrm>
            <a:off x="10266" y="1383323"/>
            <a:ext cx="17922133" cy="1265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spc="200" dirty="0">
                <a:solidFill>
                  <a:srgbClr val="62BEBD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Local tax information available to the public</a:t>
            </a:r>
            <a:endParaRPr kumimoji="0" lang="en-US" sz="7500" b="0" i="0" u="none" strike="noStrike" kern="1200" cap="all" spc="2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21DD66-27D5-7B27-00FE-B9B03A0AD712}"/>
              </a:ext>
            </a:extLst>
          </p:cNvPr>
          <p:cNvSpPr txBox="1"/>
          <p:nvPr/>
        </p:nvSpPr>
        <p:spPr>
          <a:xfrm>
            <a:off x="29838" y="3279344"/>
            <a:ext cx="13262829" cy="676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white"/>
                </a:solidFill>
              </a:rPr>
              <a:t>Monthly electronic reports of taxes collected per local jurisdiction are available to the public</a:t>
            </a:r>
          </a:p>
          <a:p>
            <a:pPr marL="1143000" lvl="1" indent="-4572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white"/>
                </a:solidFill>
              </a:rPr>
              <a:t>The amount of tax revenue generated per NAICS code;</a:t>
            </a:r>
          </a:p>
          <a:p>
            <a:pPr marL="1143000" lvl="1" indent="-4572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white"/>
                </a:solidFill>
              </a:rPr>
              <a:t>Local cap rebates claimed; and </a:t>
            </a:r>
          </a:p>
          <a:p>
            <a:pPr marL="1143000" lvl="1" indent="-4572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white"/>
                </a:solidFill>
              </a:rPr>
              <a:t>Amounts collected in audits for the specified period.</a:t>
            </a:r>
          </a:p>
          <a:p>
            <a:pPr marL="457200" lvl="0" indent="-4572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prstClr val="white"/>
              </a:solidFill>
            </a:endParaRPr>
          </a:p>
          <a:p>
            <a:pPr marL="457200" lvl="0" indent="-4572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white"/>
                </a:solidFill>
              </a:rPr>
              <a:t>Monthly reports for the most current 3 years are available from the Sales &amp; Use Tax website at https://dfa-localtaxes.ark.org/</a:t>
            </a:r>
          </a:p>
          <a:p>
            <a:pPr marL="457200" lvl="0" indent="-4572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prstClr val="white"/>
              </a:solidFill>
            </a:endParaRPr>
          </a:p>
          <a:p>
            <a:pPr marL="457200" lvl="0" indent="-45720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white"/>
                </a:solidFill>
              </a:rPr>
              <a:t>Amounts are shown for a specific NAICS code if there are at least 3 business using the NAICS code for the jurisdiction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786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1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10000" decel="6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0CF85B-AEB5-9A00-1F0C-D47A50145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, application, email&#10;&#10;AI-generated content may be incorrect.">
            <a:extLst>
              <a:ext uri="{FF2B5EF4-FFF2-40B4-BE49-F238E27FC236}">
                <a16:creationId xmlns:a16="http://schemas.microsoft.com/office/drawing/2014/main" id="{2963E200-4D8A-B06D-75D7-46603BD3E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0"/>
          <a:stretch>
            <a:fillRect/>
          </a:stretch>
        </p:blipFill>
        <p:spPr>
          <a:xfrm>
            <a:off x="817033" y="87164"/>
            <a:ext cx="16653934" cy="1011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70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8210A1-2755-BAA2-FB7A-3F9C95BD1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DC17D91F-3A7D-9150-7E67-B9AE4C638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68" y="1405467"/>
            <a:ext cx="17989663" cy="52634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39499C-FDC5-9F29-2BE8-DEE626F0B3F1}"/>
              </a:ext>
            </a:extLst>
          </p:cNvPr>
          <p:cNvSpPr txBox="1"/>
          <p:nvPr/>
        </p:nvSpPr>
        <p:spPr>
          <a:xfrm>
            <a:off x="380999" y="7162801"/>
            <a:ext cx="17526000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Reports can be generated in Excel or pdf format.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Amounts shown are tax amounts reported or refunded during the selected period for all registered businesses for the selected jurisdiction.</a:t>
            </a:r>
          </a:p>
        </p:txBody>
      </p:sp>
    </p:spTree>
    <p:extLst>
      <p:ext uri="{BB962C8B-B14F-4D97-AF65-F5344CB8AC3E}">
        <p14:creationId xmlns:p14="http://schemas.microsoft.com/office/powerpoint/2010/main" val="3199470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B8C1E-9AAC-9C6E-7FA8-D8E8805B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>
            <a:extLst>
              <a:ext uri="{FF2B5EF4-FFF2-40B4-BE49-F238E27FC236}">
                <a16:creationId xmlns:a16="http://schemas.microsoft.com/office/drawing/2014/main" id="{215EFAD4-F0A1-422B-B37C-558BBFA784AF}"/>
              </a:ext>
            </a:extLst>
          </p:cNvPr>
          <p:cNvSpPr/>
          <p:nvPr/>
        </p:nvSpPr>
        <p:spPr>
          <a:xfrm>
            <a:off x="13788516" y="4495428"/>
            <a:ext cx="546225" cy="140637"/>
          </a:xfrm>
          <a:custGeom>
            <a:avLst/>
            <a:gdLst/>
            <a:ahLst/>
            <a:cxnLst/>
            <a:rect l="l" t="t" r="r" b="b"/>
            <a:pathLst>
              <a:path w="364150" h="93758">
                <a:moveTo>
                  <a:pt x="364150" y="0"/>
                </a:moveTo>
                <a:lnTo>
                  <a:pt x="341882" y="92374"/>
                </a:lnTo>
                <a:lnTo>
                  <a:pt x="0" y="93758"/>
                </a:lnTo>
                <a:lnTo>
                  <a:pt x="21428" y="3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ight Triangle 36">
            <a:extLst>
              <a:ext uri="{FF2B5EF4-FFF2-40B4-BE49-F238E27FC236}">
                <a16:creationId xmlns:a16="http://schemas.microsoft.com/office/drawing/2014/main" id="{E2658E87-8973-8CE7-C064-A1AA2B2E9E38}"/>
              </a:ext>
            </a:extLst>
          </p:cNvPr>
          <p:cNvSpPr/>
          <p:nvPr/>
        </p:nvSpPr>
        <p:spPr>
          <a:xfrm flipH="1">
            <a:off x="-253044" y="6547656"/>
            <a:ext cx="996782" cy="256644"/>
          </a:xfrm>
          <a:custGeom>
            <a:avLst/>
            <a:gdLst/>
            <a:ahLst/>
            <a:cxnLst/>
            <a:rect l="l" t="t" r="r" b="b"/>
            <a:pathLst>
              <a:path w="664521" h="171096">
                <a:moveTo>
                  <a:pt x="0" y="0"/>
                </a:moveTo>
                <a:lnTo>
                  <a:pt x="40635" y="168571"/>
                </a:lnTo>
                <a:lnTo>
                  <a:pt x="664521" y="171096"/>
                </a:lnTo>
                <a:lnTo>
                  <a:pt x="625417" y="6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ight Triangle 36">
            <a:extLst>
              <a:ext uri="{FF2B5EF4-FFF2-40B4-BE49-F238E27FC236}">
                <a16:creationId xmlns:a16="http://schemas.microsoft.com/office/drawing/2014/main" id="{55EAC8C2-9DE4-7A4F-168B-FDEDDDE1993F}"/>
              </a:ext>
            </a:extLst>
          </p:cNvPr>
          <p:cNvSpPr/>
          <p:nvPr/>
        </p:nvSpPr>
        <p:spPr>
          <a:xfrm flipH="1">
            <a:off x="3203341" y="8707896"/>
            <a:ext cx="996782" cy="256644"/>
          </a:xfrm>
          <a:custGeom>
            <a:avLst/>
            <a:gdLst/>
            <a:ahLst/>
            <a:cxnLst/>
            <a:rect l="l" t="t" r="r" b="b"/>
            <a:pathLst>
              <a:path w="664521" h="171096">
                <a:moveTo>
                  <a:pt x="0" y="0"/>
                </a:moveTo>
                <a:lnTo>
                  <a:pt x="40635" y="168571"/>
                </a:lnTo>
                <a:lnTo>
                  <a:pt x="664521" y="171096"/>
                </a:lnTo>
                <a:lnTo>
                  <a:pt x="625417" y="6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ight Triangle 36">
            <a:extLst>
              <a:ext uri="{FF2B5EF4-FFF2-40B4-BE49-F238E27FC236}">
                <a16:creationId xmlns:a16="http://schemas.microsoft.com/office/drawing/2014/main" id="{982C3174-4AE2-7305-ED94-5661D5BB2DBE}"/>
              </a:ext>
            </a:extLst>
          </p:cNvPr>
          <p:cNvSpPr/>
          <p:nvPr/>
        </p:nvSpPr>
        <p:spPr>
          <a:xfrm flipH="1">
            <a:off x="14976649" y="606996"/>
            <a:ext cx="996782" cy="256644"/>
          </a:xfrm>
          <a:custGeom>
            <a:avLst/>
            <a:gdLst/>
            <a:ahLst/>
            <a:cxnLst/>
            <a:rect l="l" t="t" r="r" b="b"/>
            <a:pathLst>
              <a:path w="664521" h="171096">
                <a:moveTo>
                  <a:pt x="0" y="0"/>
                </a:moveTo>
                <a:lnTo>
                  <a:pt x="40635" y="168571"/>
                </a:lnTo>
                <a:lnTo>
                  <a:pt x="664521" y="171096"/>
                </a:lnTo>
                <a:lnTo>
                  <a:pt x="625417" y="6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938041-4A6A-E69E-CC4F-1A71BBC8EF15}"/>
              </a:ext>
            </a:extLst>
          </p:cNvPr>
          <p:cNvSpPr txBox="1"/>
          <p:nvPr/>
        </p:nvSpPr>
        <p:spPr>
          <a:xfrm>
            <a:off x="901812" y="4372552"/>
            <a:ext cx="4677307" cy="24309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12385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en-US" sz="2800" b="1" noProof="0" dirty="0">
                <a:solidFill>
                  <a:srgbClr val="97BE58"/>
                </a:solidFill>
                <a:latin typeface="Roboto" charset="0"/>
                <a:ea typeface="Roboto" charset="0"/>
                <a:cs typeface="Roboto" charset="0"/>
                <a:sym typeface="Lato Bold"/>
              </a:rPr>
              <a:t>DFA will provide monthly reports with the business name and amount of credit or rebate awarded.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97BE58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366CE6-55BC-10E6-4B35-6969AB2E418F}"/>
              </a:ext>
            </a:extLst>
          </p:cNvPr>
          <p:cNvSpPr txBox="1"/>
          <p:nvPr/>
        </p:nvSpPr>
        <p:spPr>
          <a:xfrm>
            <a:off x="12380203" y="6905158"/>
            <a:ext cx="4925490" cy="2059382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marL="0" marR="0" lvl="0" indent="0" algn="l" defTabSz="12385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EB8C9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Local jurisdictions must register with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3EB8C9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  <a:sym typeface="Lato Bold"/>
              </a:rPr>
              <a:t> DFA through the Arkansas Taxpayer Access Point (ATAP).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EB8C9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3BC45A-9D71-32AA-7E42-28BEB6AD1392}"/>
              </a:ext>
            </a:extLst>
          </p:cNvPr>
          <p:cNvSpPr txBox="1"/>
          <p:nvPr/>
        </p:nvSpPr>
        <p:spPr>
          <a:xfrm>
            <a:off x="9636739" y="2886212"/>
            <a:ext cx="4596822" cy="180088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0" indent="0" algn="l" defTabSz="12385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en-US" sz="2800" b="1" dirty="0">
                <a:solidFill>
                  <a:srgbClr val="3DD8C8"/>
                </a:solidFill>
                <a:latin typeface="Roboto" charset="0"/>
                <a:ea typeface="Roboto" charset="0"/>
                <a:cs typeface="Roboto" charset="0"/>
                <a:sym typeface="Lato Bold"/>
              </a:rPr>
              <a:t>Local jurisdiction must keep the information in the report confidential.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DD8C8"/>
              </a:solidFill>
              <a:effectLst/>
              <a:uLnTx/>
              <a:uFillTx/>
              <a:latin typeface="Roboto" charset="0"/>
              <a:ea typeface="Roboto" charset="0"/>
              <a:cs typeface="Roboto" charset="0"/>
              <a:sym typeface="Lato Bold"/>
            </a:endParaRPr>
          </a:p>
        </p:txBody>
      </p:sp>
      <p:cxnSp>
        <p:nvCxnSpPr>
          <p:cNvPr id="12" name="Connector: Elbow 16">
            <a:extLst>
              <a:ext uri="{FF2B5EF4-FFF2-40B4-BE49-F238E27FC236}">
                <a16:creationId xmlns:a16="http://schemas.microsoft.com/office/drawing/2014/main" id="{4774BE59-B7D9-EAB0-0029-40552CAC3BAB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42468" y="3739343"/>
            <a:ext cx="1333583" cy="1017467"/>
          </a:xfrm>
          <a:prstGeom prst="bentConnector3">
            <a:avLst>
              <a:gd name="adj1" fmla="val 101425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22">
            <a:extLst>
              <a:ext uri="{FF2B5EF4-FFF2-40B4-BE49-F238E27FC236}">
                <a16:creationId xmlns:a16="http://schemas.microsoft.com/office/drawing/2014/main" id="{5843EA4F-C4D1-B5F2-EF5E-ABD88A9863C5}"/>
              </a:ext>
            </a:extLst>
          </p:cNvPr>
          <p:cNvCxnSpPr>
            <a:cxnSpLocks/>
          </p:cNvCxnSpPr>
          <p:nvPr/>
        </p:nvCxnSpPr>
        <p:spPr>
          <a:xfrm rot="10800000">
            <a:off x="10764182" y="6655668"/>
            <a:ext cx="1616021" cy="1224396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5">
            <a:extLst>
              <a:ext uri="{FF2B5EF4-FFF2-40B4-BE49-F238E27FC236}">
                <a16:creationId xmlns:a16="http://schemas.microsoft.com/office/drawing/2014/main" id="{6D78F159-2944-1B1A-98E7-57E142F132B6}"/>
              </a:ext>
            </a:extLst>
          </p:cNvPr>
          <p:cNvCxnSpPr>
            <a:cxnSpLocks/>
          </p:cNvCxnSpPr>
          <p:nvPr/>
        </p:nvCxnSpPr>
        <p:spPr>
          <a:xfrm rot="10800000">
            <a:off x="5098952" y="5382755"/>
            <a:ext cx="1776797" cy="1371600"/>
          </a:xfrm>
          <a:prstGeom prst="bentConnector3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5">
            <a:extLst>
              <a:ext uri="{FF2B5EF4-FFF2-40B4-BE49-F238E27FC236}">
                <a16:creationId xmlns:a16="http://schemas.microsoft.com/office/drawing/2014/main" id="{7503A724-1B71-2036-A429-06EE29779A1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5255203" y="6309752"/>
            <a:ext cx="6065595" cy="1843238"/>
          </a:xfrm>
          <a:prstGeom prst="bentConnector3">
            <a:avLst>
              <a:gd name="adj1" fmla="val 77372"/>
            </a:avLst>
          </a:prstGeom>
          <a:ln w="12700">
            <a:solidFill>
              <a:schemeClr val="accent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7BC4312E-CA9D-9FF0-1B86-9F6A412D5B6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-2263730" y="1746068"/>
            <a:ext cx="6065595" cy="1843238"/>
          </a:xfrm>
          <a:prstGeom prst="bentConnector3">
            <a:avLst>
              <a:gd name="adj1" fmla="val 77372"/>
            </a:avLst>
          </a:prstGeom>
          <a:ln w="12700">
            <a:solidFill>
              <a:schemeClr val="accent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Parallelogram 18">
            <a:extLst>
              <a:ext uri="{FF2B5EF4-FFF2-40B4-BE49-F238E27FC236}">
                <a16:creationId xmlns:a16="http://schemas.microsoft.com/office/drawing/2014/main" id="{24BA15DF-2792-C7E0-06F0-73FB8C4351B6}"/>
              </a:ext>
            </a:extLst>
          </p:cNvPr>
          <p:cNvSpPr/>
          <p:nvPr/>
        </p:nvSpPr>
        <p:spPr>
          <a:xfrm>
            <a:off x="16184341" y="630341"/>
            <a:ext cx="1536476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arallelogram 18">
            <a:extLst>
              <a:ext uri="{FF2B5EF4-FFF2-40B4-BE49-F238E27FC236}">
                <a16:creationId xmlns:a16="http://schemas.microsoft.com/office/drawing/2014/main" id="{3128BBB8-CDED-51B8-C036-86BCBC8A960E}"/>
              </a:ext>
            </a:extLst>
          </p:cNvPr>
          <p:cNvSpPr/>
          <p:nvPr/>
        </p:nvSpPr>
        <p:spPr>
          <a:xfrm>
            <a:off x="16915978" y="9651200"/>
            <a:ext cx="953144" cy="635801"/>
          </a:xfrm>
          <a:custGeom>
            <a:avLst/>
            <a:gdLst/>
            <a:ahLst/>
            <a:cxnLst/>
            <a:rect l="l" t="t" r="r" b="b"/>
            <a:pathLst>
              <a:path w="635429" h="423867">
                <a:moveTo>
                  <a:pt x="99114" y="0"/>
                </a:moveTo>
                <a:lnTo>
                  <a:pt x="635429" y="1052"/>
                </a:lnTo>
                <a:lnTo>
                  <a:pt x="533811" y="423867"/>
                </a:lnTo>
                <a:lnTo>
                  <a:pt x="0" y="4238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Parallelogram 18">
            <a:extLst>
              <a:ext uri="{FF2B5EF4-FFF2-40B4-BE49-F238E27FC236}">
                <a16:creationId xmlns:a16="http://schemas.microsoft.com/office/drawing/2014/main" id="{4E351025-5E07-9CFC-AD56-667D9458B118}"/>
              </a:ext>
            </a:extLst>
          </p:cNvPr>
          <p:cNvSpPr/>
          <p:nvPr/>
        </p:nvSpPr>
        <p:spPr>
          <a:xfrm>
            <a:off x="1302074" y="1"/>
            <a:ext cx="891599" cy="410924"/>
          </a:xfrm>
          <a:custGeom>
            <a:avLst/>
            <a:gdLst/>
            <a:ahLst/>
            <a:cxnLst/>
            <a:rect l="l" t="t" r="r" b="b"/>
            <a:pathLst>
              <a:path w="594399" h="273949">
                <a:moveTo>
                  <a:pt x="64636" y="0"/>
                </a:moveTo>
                <a:lnTo>
                  <a:pt x="594399" y="0"/>
                </a:lnTo>
                <a:lnTo>
                  <a:pt x="528063" y="273548"/>
                </a:lnTo>
                <a:lnTo>
                  <a:pt x="0" y="2739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Parallelogram 18">
            <a:extLst>
              <a:ext uri="{FF2B5EF4-FFF2-40B4-BE49-F238E27FC236}">
                <a16:creationId xmlns:a16="http://schemas.microsoft.com/office/drawing/2014/main" id="{ECB3A792-7735-E77D-35F2-FC2EBE0F44AC}"/>
              </a:ext>
            </a:extLst>
          </p:cNvPr>
          <p:cNvSpPr/>
          <p:nvPr/>
        </p:nvSpPr>
        <p:spPr>
          <a:xfrm>
            <a:off x="169328" y="7906485"/>
            <a:ext cx="1361115" cy="2380515"/>
          </a:xfrm>
          <a:custGeom>
            <a:avLst/>
            <a:gdLst/>
            <a:ahLst/>
            <a:cxnLst/>
            <a:rect l="l" t="t" r="r" b="b"/>
            <a:pathLst>
              <a:path w="907410" h="1587010">
                <a:moveTo>
                  <a:pt x="371095" y="0"/>
                </a:moveTo>
                <a:lnTo>
                  <a:pt x="907410" y="1052"/>
                </a:lnTo>
                <a:lnTo>
                  <a:pt x="526246" y="1587010"/>
                </a:lnTo>
                <a:lnTo>
                  <a:pt x="0" y="158701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: Rounded Corners 16">
            <a:extLst>
              <a:ext uri="{FF2B5EF4-FFF2-40B4-BE49-F238E27FC236}">
                <a16:creationId xmlns:a16="http://schemas.microsoft.com/office/drawing/2014/main" id="{4CC683EC-2F17-0961-BD30-0906DD7F6041}"/>
              </a:ext>
            </a:extLst>
          </p:cNvPr>
          <p:cNvSpPr/>
          <p:nvPr/>
        </p:nvSpPr>
        <p:spPr>
          <a:xfrm>
            <a:off x="1691173" y="2571672"/>
            <a:ext cx="1487312" cy="61020"/>
          </a:xfrm>
          <a:prstGeom prst="roundRect">
            <a:avLst>
              <a:gd name="adj" fmla="val 24145"/>
            </a:avLst>
          </a:prstGeom>
          <a:gradFill>
            <a:gsLst>
              <a:gs pos="0">
                <a:srgbClr val="3EB8C9"/>
              </a:gs>
              <a:gs pos="100000">
                <a:srgbClr val="97BE58"/>
              </a:gs>
            </a:gsLst>
          </a:gradFill>
          <a:ln w="12700">
            <a:miter lim="400000"/>
          </a:ln>
          <a:effectLst>
            <a:glow>
              <a:schemeClr val="accent1">
                <a:alpha val="40000"/>
              </a:schemeClr>
            </a:glow>
            <a:reflection endPos="0" dir="5400000" sy="-100000" algn="bl" rotWithShape="0"/>
            <a:softEdge rad="0"/>
          </a:effectLst>
        </p:spPr>
        <p:txBody>
          <a:bodyPr lIns="68579" rIns="68579" anchor="ctr">
            <a:normAutofit fontScale="25000" lnSpcReduction="20000"/>
          </a:bodyPr>
          <a:lstStyle/>
          <a:p>
            <a:pPr marL="0" marR="0" lvl="0" indent="0" algn="l" defTabSz="685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kumimoji="0" sz="19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91853F-CC56-277A-829A-BFD6B809E513}"/>
              </a:ext>
            </a:extLst>
          </p:cNvPr>
          <p:cNvSpPr txBox="1"/>
          <p:nvPr/>
        </p:nvSpPr>
        <p:spPr>
          <a:xfrm>
            <a:off x="-1" y="1471093"/>
            <a:ext cx="11719249" cy="9694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noProof="0" dirty="0">
                <a:solidFill>
                  <a:srgbClr val="FFFFFF"/>
                </a:solidFill>
                <a:latin typeface="Roboto"/>
              </a:rPr>
              <a:t>LOCAL CAP REBATE INFORMATION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</a:endParaRPr>
          </a:p>
        </p:txBody>
      </p:sp>
      <p:pic>
        <p:nvPicPr>
          <p:cNvPr id="3" name="Picture 2" descr="A red and white logo&#10;&#10;AI-generated content may be incorrect.">
            <a:extLst>
              <a:ext uri="{FF2B5EF4-FFF2-40B4-BE49-F238E27FC236}">
                <a16:creationId xmlns:a16="http://schemas.microsoft.com/office/drawing/2014/main" id="{5B44AD93-35A8-CA8A-D6A7-2030C21F4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748" y="4871128"/>
            <a:ext cx="3905691" cy="38367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8907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3962E-3B15-0B60-14B2-1442C9403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 18">
            <a:extLst>
              <a:ext uri="{FF2B5EF4-FFF2-40B4-BE49-F238E27FC236}">
                <a16:creationId xmlns:a16="http://schemas.microsoft.com/office/drawing/2014/main" id="{79DDA572-D43C-25F6-42F1-2F7FF54DA3CC}"/>
              </a:ext>
            </a:extLst>
          </p:cNvPr>
          <p:cNvSpPr/>
          <p:nvPr/>
        </p:nvSpPr>
        <p:spPr>
          <a:xfrm>
            <a:off x="3825329" y="-1445232"/>
            <a:ext cx="7334691" cy="14637054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A91107F-4843-091B-8A99-21E4DC766BDE}"/>
              </a:ext>
            </a:extLst>
          </p:cNvPr>
          <p:cNvSpPr txBox="1">
            <a:spLocks/>
          </p:cNvSpPr>
          <p:nvPr/>
        </p:nvSpPr>
        <p:spPr>
          <a:xfrm flipH="1">
            <a:off x="9497622" y="2083266"/>
            <a:ext cx="8528036" cy="6400800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marL="857250" marR="0" lvl="0" indent="-857250" algn="l" defTabSz="13716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7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Elec</a:t>
            </a:r>
            <a:r>
              <a:rPr kumimoji="0" lang="en-GB" sz="7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tronic</a:t>
            </a:r>
            <a:r>
              <a:rPr kumimoji="0" lang="en-GB" sz="7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 reports are available for local jurisdictions containing the following:</a:t>
            </a:r>
          </a:p>
          <a:p>
            <a:pPr marL="1543050" lvl="1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sz="7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Total number of permitted business</a:t>
            </a:r>
          </a:p>
          <a:p>
            <a:pPr marL="1543050" lvl="1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7000" b="1" dirty="0">
                <a:solidFill>
                  <a:srgbClr val="FFFFF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Number of permitted business per NAICS code</a:t>
            </a:r>
          </a:p>
          <a:p>
            <a:pPr marL="1543050" lvl="1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en-GB" sz="7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Amount of tax revenue generated per NAICS code</a:t>
            </a:r>
          </a:p>
          <a:p>
            <a:pPr marL="1543050" lvl="1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kumimoji="0" lang="en-GB" sz="7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Ebrima" panose="02000000000000000000" pitchFamily="2" charset="0"/>
            </a:endParaRPr>
          </a:p>
          <a:p>
            <a:pPr marL="908050" lvl="1" indent="-857250" defTabSz="1143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0" lang="en-GB" sz="7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Jurisdiction must register</a:t>
            </a:r>
            <a:r>
              <a:rPr kumimoji="0" lang="en-GB" sz="7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 through ATAP</a:t>
            </a:r>
          </a:p>
          <a:p>
            <a:pPr marL="908050" lvl="1" indent="-857250" defTabSz="1143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7000" b="1" baseline="0" dirty="0">
              <a:solidFill>
                <a:srgbClr val="FFFFFF"/>
              </a:solidFill>
              <a:latin typeface="Roboto Light" panose="02000000000000000000" pitchFamily="2" charset="0"/>
              <a:ea typeface="Roboto Light" panose="02000000000000000000" pitchFamily="2" charset="0"/>
              <a:cs typeface="Ebrima" panose="02000000000000000000" pitchFamily="2" charset="0"/>
            </a:endParaRPr>
          </a:p>
          <a:p>
            <a:pPr marL="908050" lvl="1" indent="-857250" defTabSz="1143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0" lang="en-GB" sz="7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Ebrima" panose="02000000000000000000" pitchFamily="2" charset="0"/>
              </a:rPr>
              <a:t>Information received is confidential.</a:t>
            </a:r>
            <a:endParaRPr kumimoji="0" lang="en-GB" sz="7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Ebrima" panose="02000000000000000000" pitchFamily="2" charset="0"/>
            </a:endParaRPr>
          </a:p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8" name="Right Triangle 5">
            <a:extLst>
              <a:ext uri="{FF2B5EF4-FFF2-40B4-BE49-F238E27FC236}">
                <a16:creationId xmlns:a16="http://schemas.microsoft.com/office/drawing/2014/main" id="{D615A0F5-3B7C-3773-FCA3-A7B0073850D1}"/>
              </a:ext>
            </a:extLst>
          </p:cNvPr>
          <p:cNvSpPr/>
          <p:nvPr/>
        </p:nvSpPr>
        <p:spPr>
          <a:xfrm flipV="1">
            <a:off x="-29316" y="-2"/>
            <a:ext cx="2260548" cy="9446658"/>
          </a:xfrm>
          <a:custGeom>
            <a:avLst/>
            <a:gdLst>
              <a:gd name="connsiteX0" fmla="*/ 0 w 1495457"/>
              <a:gd name="connsiteY0" fmla="*/ 6749185 h 6749185"/>
              <a:gd name="connsiteX1" fmla="*/ 0 w 1495457"/>
              <a:gd name="connsiteY1" fmla="*/ 0 h 6749185"/>
              <a:gd name="connsiteX2" fmla="*/ 1495457 w 1495457"/>
              <a:gd name="connsiteY2" fmla="*/ 6749185 h 6749185"/>
              <a:gd name="connsiteX3" fmla="*/ 0 w 1495457"/>
              <a:gd name="connsiteY3" fmla="*/ 6749185 h 6749185"/>
              <a:gd name="connsiteX0" fmla="*/ 11575 w 1507032"/>
              <a:gd name="connsiteY0" fmla="*/ 6482967 h 6482967"/>
              <a:gd name="connsiteX1" fmla="*/ 0 w 1507032"/>
              <a:gd name="connsiteY1" fmla="*/ 0 h 6482967"/>
              <a:gd name="connsiteX2" fmla="*/ 1507032 w 1507032"/>
              <a:gd name="connsiteY2" fmla="*/ 6482967 h 6482967"/>
              <a:gd name="connsiteX3" fmla="*/ 11575 w 1507032"/>
              <a:gd name="connsiteY3" fmla="*/ 6482967 h 6482967"/>
              <a:gd name="connsiteX0" fmla="*/ 11575 w 1507032"/>
              <a:gd name="connsiteY0" fmla="*/ 6297772 h 6297772"/>
              <a:gd name="connsiteX1" fmla="*/ 0 w 1507032"/>
              <a:gd name="connsiteY1" fmla="*/ 0 h 6297772"/>
              <a:gd name="connsiteX2" fmla="*/ 1507032 w 1507032"/>
              <a:gd name="connsiteY2" fmla="*/ 6297772 h 6297772"/>
              <a:gd name="connsiteX3" fmla="*/ 11575 w 1507032"/>
              <a:gd name="connsiteY3" fmla="*/ 6297772 h 629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7032" h="6297772">
                <a:moveTo>
                  <a:pt x="11575" y="6297772"/>
                </a:moveTo>
                <a:cubicBezTo>
                  <a:pt x="7717" y="4136783"/>
                  <a:pt x="3858" y="2160989"/>
                  <a:pt x="0" y="0"/>
                </a:cubicBezTo>
                <a:lnTo>
                  <a:pt x="1507032" y="6297772"/>
                </a:lnTo>
                <a:lnTo>
                  <a:pt x="11575" y="62977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0CE0862F-4E62-53FF-6A24-B99B887FAE96}"/>
              </a:ext>
            </a:extLst>
          </p:cNvPr>
          <p:cNvSpPr/>
          <p:nvPr/>
        </p:nvSpPr>
        <p:spPr>
          <a:xfrm>
            <a:off x="17531570" y="7256324"/>
            <a:ext cx="1539269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arallelogram 18">
            <a:extLst>
              <a:ext uri="{FF2B5EF4-FFF2-40B4-BE49-F238E27FC236}">
                <a16:creationId xmlns:a16="http://schemas.microsoft.com/office/drawing/2014/main" id="{727AC1BB-5DD8-AC55-728A-C827828F39EF}"/>
              </a:ext>
            </a:extLst>
          </p:cNvPr>
          <p:cNvSpPr/>
          <p:nvPr/>
        </p:nvSpPr>
        <p:spPr>
          <a:xfrm>
            <a:off x="7961147" y="7265521"/>
            <a:ext cx="1536476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arallelogram 18">
            <a:extLst>
              <a:ext uri="{FF2B5EF4-FFF2-40B4-BE49-F238E27FC236}">
                <a16:creationId xmlns:a16="http://schemas.microsoft.com/office/drawing/2014/main" id="{B73CF57F-BBD2-1081-DFB3-389395F53AF2}"/>
              </a:ext>
            </a:extLst>
          </p:cNvPr>
          <p:cNvSpPr/>
          <p:nvPr/>
        </p:nvSpPr>
        <p:spPr>
          <a:xfrm>
            <a:off x="1162425" y="-16036"/>
            <a:ext cx="1522749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88F05E-59BA-95CA-2FC2-A257EC4F7768}"/>
              </a:ext>
            </a:extLst>
          </p:cNvPr>
          <p:cNvSpPr txBox="1"/>
          <p:nvPr/>
        </p:nvSpPr>
        <p:spPr>
          <a:xfrm>
            <a:off x="10446959" y="737931"/>
            <a:ext cx="8031423" cy="134533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FFFF"/>
                </a:solidFill>
                <a:latin typeface="Roboto"/>
              </a:rPr>
              <a:t>Jurisdiction Tax Collected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23" name="Parallelogram 48">
            <a:extLst>
              <a:ext uri="{FF2B5EF4-FFF2-40B4-BE49-F238E27FC236}">
                <a16:creationId xmlns:a16="http://schemas.microsoft.com/office/drawing/2014/main" id="{1072AD80-C415-A7FF-D0FC-A417EE64C0AD}"/>
              </a:ext>
            </a:extLst>
          </p:cNvPr>
          <p:cNvSpPr/>
          <p:nvPr/>
        </p:nvSpPr>
        <p:spPr>
          <a:xfrm rot="4579593">
            <a:off x="5931830" y="7680366"/>
            <a:ext cx="452088" cy="1029201"/>
          </a:xfrm>
          <a:custGeom>
            <a:avLst/>
            <a:gdLst>
              <a:gd name="connsiteX0" fmla="*/ 0 w 576064"/>
              <a:gd name="connsiteY0" fmla="*/ 1088405 h 1088405"/>
              <a:gd name="connsiteX1" fmla="*/ 254707 w 576064"/>
              <a:gd name="connsiteY1" fmla="*/ 0 h 1088405"/>
              <a:gd name="connsiteX2" fmla="*/ 576064 w 576064"/>
              <a:gd name="connsiteY2" fmla="*/ 0 h 1088405"/>
              <a:gd name="connsiteX3" fmla="*/ 321357 w 576064"/>
              <a:gd name="connsiteY3" fmla="*/ 1088405 h 1088405"/>
              <a:gd name="connsiteX4" fmla="*/ 0 w 576064"/>
              <a:gd name="connsiteY4" fmla="*/ 1088405 h 1088405"/>
              <a:gd name="connsiteX0" fmla="*/ 0 w 524487"/>
              <a:gd name="connsiteY0" fmla="*/ 908110 h 1088405"/>
              <a:gd name="connsiteX1" fmla="*/ 203130 w 524487"/>
              <a:gd name="connsiteY1" fmla="*/ 0 h 1088405"/>
              <a:gd name="connsiteX2" fmla="*/ 524487 w 524487"/>
              <a:gd name="connsiteY2" fmla="*/ 0 h 1088405"/>
              <a:gd name="connsiteX3" fmla="*/ 269780 w 524487"/>
              <a:gd name="connsiteY3" fmla="*/ 1088405 h 1088405"/>
              <a:gd name="connsiteX4" fmla="*/ 0 w 524487"/>
              <a:gd name="connsiteY4" fmla="*/ 908110 h 1088405"/>
              <a:gd name="connsiteX0" fmla="*/ 0 w 524487"/>
              <a:gd name="connsiteY0" fmla="*/ 1081122 h 1261417"/>
              <a:gd name="connsiteX1" fmla="*/ 252935 w 524487"/>
              <a:gd name="connsiteY1" fmla="*/ 0 h 1261417"/>
              <a:gd name="connsiteX2" fmla="*/ 524487 w 524487"/>
              <a:gd name="connsiteY2" fmla="*/ 173012 h 1261417"/>
              <a:gd name="connsiteX3" fmla="*/ 269780 w 524487"/>
              <a:gd name="connsiteY3" fmla="*/ 1261417 h 1261417"/>
              <a:gd name="connsiteX4" fmla="*/ 0 w 524487"/>
              <a:gd name="connsiteY4" fmla="*/ 1081122 h 1261417"/>
              <a:gd name="connsiteX0" fmla="*/ 0 w 533287"/>
              <a:gd name="connsiteY0" fmla="*/ 1073676 h 1261417"/>
              <a:gd name="connsiteX1" fmla="*/ 261735 w 533287"/>
              <a:gd name="connsiteY1" fmla="*/ 0 h 1261417"/>
              <a:gd name="connsiteX2" fmla="*/ 533287 w 533287"/>
              <a:gd name="connsiteY2" fmla="*/ 173012 h 1261417"/>
              <a:gd name="connsiteX3" fmla="*/ 278580 w 533287"/>
              <a:gd name="connsiteY3" fmla="*/ 1261417 h 1261417"/>
              <a:gd name="connsiteX4" fmla="*/ 0 w 533287"/>
              <a:gd name="connsiteY4" fmla="*/ 1073676 h 1261417"/>
              <a:gd name="connsiteX0" fmla="*/ 0 w 538747"/>
              <a:gd name="connsiteY0" fmla="*/ 1073676 h 1261417"/>
              <a:gd name="connsiteX1" fmla="*/ 261735 w 538747"/>
              <a:gd name="connsiteY1" fmla="*/ 0 h 1261417"/>
              <a:gd name="connsiteX2" fmla="*/ 538747 w 538747"/>
              <a:gd name="connsiteY2" fmla="*/ 179645 h 1261417"/>
              <a:gd name="connsiteX3" fmla="*/ 278580 w 538747"/>
              <a:gd name="connsiteY3" fmla="*/ 1261417 h 1261417"/>
              <a:gd name="connsiteX4" fmla="*/ 0 w 538747"/>
              <a:gd name="connsiteY4" fmla="*/ 1073676 h 1261417"/>
              <a:gd name="connsiteX0" fmla="*/ 0 w 545201"/>
              <a:gd name="connsiteY0" fmla="*/ 1073676 h 1261417"/>
              <a:gd name="connsiteX1" fmla="*/ 261735 w 545201"/>
              <a:gd name="connsiteY1" fmla="*/ 0 h 1261417"/>
              <a:gd name="connsiteX2" fmla="*/ 545201 w 545201"/>
              <a:gd name="connsiteY2" fmla="*/ 145848 h 1261417"/>
              <a:gd name="connsiteX3" fmla="*/ 278580 w 545201"/>
              <a:gd name="connsiteY3" fmla="*/ 1261417 h 1261417"/>
              <a:gd name="connsiteX4" fmla="*/ 0 w 545201"/>
              <a:gd name="connsiteY4" fmla="*/ 1073676 h 1261417"/>
              <a:gd name="connsiteX0" fmla="*/ 0 w 554092"/>
              <a:gd name="connsiteY0" fmla="*/ 1117492 h 1261417"/>
              <a:gd name="connsiteX1" fmla="*/ 270626 w 554092"/>
              <a:gd name="connsiteY1" fmla="*/ 0 h 1261417"/>
              <a:gd name="connsiteX2" fmla="*/ 554092 w 554092"/>
              <a:gd name="connsiteY2" fmla="*/ 145848 h 1261417"/>
              <a:gd name="connsiteX3" fmla="*/ 287471 w 554092"/>
              <a:gd name="connsiteY3" fmla="*/ 1261417 h 1261417"/>
              <a:gd name="connsiteX4" fmla="*/ 0 w 554092"/>
              <a:gd name="connsiteY4" fmla="*/ 1117492 h 1261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092" h="1261417">
                <a:moveTo>
                  <a:pt x="0" y="1117492"/>
                </a:moveTo>
                <a:lnTo>
                  <a:pt x="270626" y="0"/>
                </a:lnTo>
                <a:lnTo>
                  <a:pt x="554092" y="145848"/>
                </a:lnTo>
                <a:lnTo>
                  <a:pt x="287471" y="1261417"/>
                </a:lnTo>
                <a:lnTo>
                  <a:pt x="0" y="1117492"/>
                </a:lnTo>
                <a:close/>
              </a:path>
            </a:pathLst>
          </a:custGeom>
          <a:solidFill>
            <a:srgbClr val="97BE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918F4EB5-E443-BA73-4208-681A27AA9B9C}"/>
              </a:ext>
            </a:extLst>
          </p:cNvPr>
          <p:cNvSpPr/>
          <p:nvPr/>
        </p:nvSpPr>
        <p:spPr>
          <a:xfrm>
            <a:off x="17028876" y="1579105"/>
            <a:ext cx="996783" cy="256646"/>
          </a:xfrm>
          <a:custGeom>
            <a:avLst/>
            <a:gdLst/>
            <a:ahLst/>
            <a:cxnLst/>
            <a:rect l="l" t="t" r="r" b="b"/>
            <a:pathLst>
              <a:path w="664522" h="171097">
                <a:moveTo>
                  <a:pt x="664522" y="0"/>
                </a:moveTo>
                <a:lnTo>
                  <a:pt x="623886" y="168571"/>
                </a:lnTo>
                <a:lnTo>
                  <a:pt x="0" y="171097"/>
                </a:lnTo>
                <a:lnTo>
                  <a:pt x="39104" y="65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Map&#10;&#10;AI-generated content may be incorrect.">
            <a:extLst>
              <a:ext uri="{FF2B5EF4-FFF2-40B4-BE49-F238E27FC236}">
                <a16:creationId xmlns:a16="http://schemas.microsoft.com/office/drawing/2014/main" id="{A50EBF28-1CDC-D2C6-D0B8-12931B03A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034" y="1410598"/>
            <a:ext cx="6738770" cy="623560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036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EF70E-24CD-F197-85D8-0ABE56D5B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37762F-B0D8-02CF-E806-B9FB68E3D6D8}"/>
              </a:ext>
            </a:extLst>
          </p:cNvPr>
          <p:cNvSpPr txBox="1"/>
          <p:nvPr/>
        </p:nvSpPr>
        <p:spPr>
          <a:xfrm>
            <a:off x="65314" y="556693"/>
            <a:ext cx="18157371" cy="13094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noProof="0" dirty="0">
                <a:solidFill>
                  <a:srgbClr val="FFFFFF"/>
                </a:solidFill>
                <a:latin typeface="Roboto"/>
              </a:rPr>
              <a:t>Field Audit Contact Information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AAAAAF-510B-5C64-4005-7604030A626D}"/>
              </a:ext>
            </a:extLst>
          </p:cNvPr>
          <p:cNvSpPr txBox="1"/>
          <p:nvPr/>
        </p:nvSpPr>
        <p:spPr>
          <a:xfrm>
            <a:off x="205274" y="2374447"/>
            <a:ext cx="17541551" cy="73558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Central Field Audit – Tommy Nabors, Manager  		501-682-4600		tommy.nabors@dfa.arkansas.gov</a:t>
            </a:r>
          </a:p>
          <a:p>
            <a:endParaRPr lang="en-US" sz="4000" b="1" dirty="0">
              <a:solidFill>
                <a:schemeClr val="bg1"/>
              </a:solidFill>
            </a:endParaRPr>
          </a:p>
          <a:p>
            <a:r>
              <a:rPr lang="en-US" sz="4000" b="1" dirty="0">
                <a:solidFill>
                  <a:schemeClr val="bg1"/>
                </a:solidFill>
              </a:rPr>
              <a:t>NE Field Audit – Cathy Coker, CPA, Manager			870-932-5670		cathy.coker@dfa.arkansas.gov</a:t>
            </a:r>
          </a:p>
          <a:p>
            <a:endParaRPr lang="en-US" sz="4000" b="1" dirty="0">
              <a:solidFill>
                <a:schemeClr val="bg1"/>
              </a:solidFill>
            </a:endParaRPr>
          </a:p>
          <a:p>
            <a:r>
              <a:rPr lang="en-US" sz="4000" b="1" dirty="0">
                <a:solidFill>
                  <a:schemeClr val="bg1"/>
                </a:solidFill>
              </a:rPr>
              <a:t>NW Field Audit – Patti Gilliland, Manager			479-271-8108		patti.gilliland@dfa.arkansas.gov</a:t>
            </a:r>
          </a:p>
          <a:p>
            <a:endParaRPr lang="en-US" sz="4000" b="1" dirty="0">
              <a:solidFill>
                <a:schemeClr val="bg1"/>
              </a:solidFill>
            </a:endParaRPr>
          </a:p>
          <a:p>
            <a:r>
              <a:rPr lang="en-US" sz="4000" b="1" dirty="0">
                <a:solidFill>
                  <a:schemeClr val="bg1"/>
                </a:solidFill>
              </a:rPr>
              <a:t>Southern Field Audit – Anita Campbell-Ross, Manager	501-262-7929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	anita.campbell-ross@dfa.arkansas.gov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76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C1624-908B-8984-3CC5-248820BD1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806C5C-CA51-3E3D-87BA-EBCAB2E99C08}"/>
              </a:ext>
            </a:extLst>
          </p:cNvPr>
          <p:cNvSpPr txBox="1"/>
          <p:nvPr/>
        </p:nvSpPr>
        <p:spPr>
          <a:xfrm>
            <a:off x="65314" y="556693"/>
            <a:ext cx="18157371" cy="13094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noProof="0" dirty="0">
                <a:solidFill>
                  <a:srgbClr val="FFFFFF"/>
                </a:solidFill>
                <a:latin typeface="Roboto"/>
              </a:rPr>
              <a:t>Website Information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B5AE5A-CDD5-0DF9-B938-C4D581644484}"/>
              </a:ext>
            </a:extLst>
          </p:cNvPr>
          <p:cNvSpPr txBox="1"/>
          <p:nvPr/>
        </p:nvSpPr>
        <p:spPr>
          <a:xfrm>
            <a:off x="205274" y="2374447"/>
            <a:ext cx="17541551" cy="63709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Sales and Use Tax</a:t>
            </a:r>
          </a:p>
          <a:p>
            <a:r>
              <a:rPr lang="en-US" sz="3600" b="1" dirty="0">
                <a:solidFill>
                  <a:schemeClr val="bg1"/>
                </a:solidFill>
                <a:hlinkClick r:id="rId3"/>
              </a:rPr>
              <a:t>https://www.dfa.arkansas.gov/office/taxes/excise-tax-administration/sales-use-tax/</a:t>
            </a:r>
            <a:endParaRPr lang="en-US" sz="3600" b="1" dirty="0">
              <a:solidFill>
                <a:schemeClr val="bg1"/>
              </a:solidFill>
            </a:endParaRPr>
          </a:p>
          <a:p>
            <a:endParaRPr lang="en-US" sz="4000" b="1" dirty="0">
              <a:solidFill>
                <a:schemeClr val="bg1"/>
              </a:solidFill>
            </a:endParaRPr>
          </a:p>
          <a:p>
            <a:r>
              <a:rPr lang="en-US" sz="4000" b="1" dirty="0">
                <a:solidFill>
                  <a:schemeClr val="bg1"/>
                </a:solidFill>
              </a:rPr>
              <a:t>Sales and Use Tax Forms</a:t>
            </a:r>
          </a:p>
          <a:p>
            <a:r>
              <a:rPr lang="en-US" sz="3200" b="1" dirty="0">
                <a:solidFill>
                  <a:schemeClr val="bg1"/>
                </a:solidFill>
                <a:hlinkClick r:id="rId4"/>
              </a:rPr>
              <a:t>https://www.dfa.arkansas.gov/office/taxes/excise-tax-administration/sales-use-tax/sales-and-use-tax-forms/</a:t>
            </a:r>
            <a:endParaRPr lang="en-US" sz="3200" b="1" dirty="0">
              <a:solidFill>
                <a:schemeClr val="bg1"/>
              </a:solidFill>
            </a:endParaRPr>
          </a:p>
          <a:p>
            <a:endParaRPr lang="en-US" sz="4000" b="1" dirty="0">
              <a:solidFill>
                <a:schemeClr val="bg1"/>
              </a:solidFill>
            </a:endParaRPr>
          </a:p>
          <a:p>
            <a:r>
              <a:rPr lang="en-US" sz="4000" b="1" dirty="0">
                <a:solidFill>
                  <a:schemeClr val="bg1"/>
                </a:solidFill>
              </a:rPr>
              <a:t>Local Tax Lookup Tools</a:t>
            </a:r>
          </a:p>
          <a:p>
            <a:r>
              <a:rPr lang="en-US" sz="3600" b="1" dirty="0">
                <a:solidFill>
                  <a:schemeClr val="bg1"/>
                </a:solidFill>
                <a:hlinkClick r:id="rId5"/>
              </a:rPr>
              <a:t>https://www.dfa.arkansas.gov/office/taxes/excise-tax-administration/sales-use-tax/local-tax-lookup-tools/</a:t>
            </a:r>
            <a:endParaRPr lang="en-US" sz="3600" b="1" dirty="0">
              <a:solidFill>
                <a:schemeClr val="bg1"/>
              </a:solidFill>
            </a:endParaRPr>
          </a:p>
          <a:p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893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6E2E80-0F57-1662-9BCC-71B480DE8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9C55261-DB31-F4A8-1223-6A402BF8FCA5}"/>
              </a:ext>
            </a:extLst>
          </p:cNvPr>
          <p:cNvGrpSpPr/>
          <p:nvPr/>
        </p:nvGrpSpPr>
        <p:grpSpPr>
          <a:xfrm>
            <a:off x="11881066" y="3116048"/>
            <a:ext cx="3369849" cy="3369849"/>
            <a:chOff x="7947857" y="4823861"/>
            <a:chExt cx="594360" cy="5943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D50522F-49F4-8943-4336-6843B18F14EB}"/>
                </a:ext>
              </a:extLst>
            </p:cNvPr>
            <p:cNvSpPr/>
            <p:nvPr/>
          </p:nvSpPr>
          <p:spPr>
            <a:xfrm rot="18900000">
              <a:off x="7947857" y="4823861"/>
              <a:ext cx="594360" cy="594360"/>
            </a:xfrm>
            <a:custGeom>
              <a:avLst/>
              <a:gdLst>
                <a:gd name="connsiteX0" fmla="*/ 594360 w 594360"/>
                <a:gd name="connsiteY0" fmla="*/ 0 h 594360"/>
                <a:gd name="connsiteX1" fmla="*/ 594360 w 594360"/>
                <a:gd name="connsiteY1" fmla="*/ 594360 h 594360"/>
                <a:gd name="connsiteX2" fmla="*/ 0 w 594360"/>
                <a:gd name="connsiteY2" fmla="*/ 594360 h 594360"/>
                <a:gd name="connsiteX3" fmla="*/ 0 w 594360"/>
                <a:gd name="connsiteY3" fmla="*/ 0 h 594360"/>
                <a:gd name="connsiteX4" fmla="*/ 252417 w 594360"/>
                <a:gd name="connsiteY4" fmla="*/ 0 h 594360"/>
                <a:gd name="connsiteX5" fmla="*/ 252417 w 594360"/>
                <a:gd name="connsiteY5" fmla="*/ 61037 h 594360"/>
                <a:gd name="connsiteX6" fmla="*/ 61037 w 594360"/>
                <a:gd name="connsiteY6" fmla="*/ 61037 h 594360"/>
                <a:gd name="connsiteX7" fmla="*/ 61037 w 594360"/>
                <a:gd name="connsiteY7" fmla="*/ 533321 h 594360"/>
                <a:gd name="connsiteX8" fmla="*/ 533321 w 594360"/>
                <a:gd name="connsiteY8" fmla="*/ 533321 h 594360"/>
                <a:gd name="connsiteX9" fmla="*/ 533321 w 594360"/>
                <a:gd name="connsiteY9" fmla="*/ 61037 h 594360"/>
                <a:gd name="connsiteX10" fmla="*/ 399842 w 594360"/>
                <a:gd name="connsiteY10" fmla="*/ 61037 h 594360"/>
                <a:gd name="connsiteX11" fmla="*/ 399842 w 594360"/>
                <a:gd name="connsiteY11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4360" h="594360">
                  <a:moveTo>
                    <a:pt x="594360" y="0"/>
                  </a:moveTo>
                  <a:lnTo>
                    <a:pt x="594360" y="594360"/>
                  </a:lnTo>
                  <a:lnTo>
                    <a:pt x="0" y="594360"/>
                  </a:lnTo>
                  <a:lnTo>
                    <a:pt x="0" y="0"/>
                  </a:lnTo>
                  <a:lnTo>
                    <a:pt x="252417" y="0"/>
                  </a:lnTo>
                  <a:lnTo>
                    <a:pt x="252417" y="61037"/>
                  </a:lnTo>
                  <a:lnTo>
                    <a:pt x="61037" y="61037"/>
                  </a:lnTo>
                  <a:lnTo>
                    <a:pt x="61037" y="533321"/>
                  </a:lnTo>
                  <a:lnTo>
                    <a:pt x="533321" y="533321"/>
                  </a:lnTo>
                  <a:lnTo>
                    <a:pt x="533321" y="61037"/>
                  </a:lnTo>
                  <a:lnTo>
                    <a:pt x="399842" y="61037"/>
                  </a:lnTo>
                  <a:lnTo>
                    <a:pt x="399842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FBAAE02-936A-EEA4-9755-A8EA9B2E6429}"/>
                </a:ext>
              </a:extLst>
            </p:cNvPr>
            <p:cNvSpPr/>
            <p:nvPr/>
          </p:nvSpPr>
          <p:spPr>
            <a:xfrm rot="18900000">
              <a:off x="8097872" y="4974414"/>
              <a:ext cx="284811" cy="28481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8CC45266-AC3D-989F-8A35-4C905AFC2214}"/>
              </a:ext>
            </a:extLst>
          </p:cNvPr>
          <p:cNvSpPr txBox="1">
            <a:spLocks/>
          </p:cNvSpPr>
          <p:nvPr/>
        </p:nvSpPr>
        <p:spPr>
          <a:xfrm>
            <a:off x="11079631" y="2648195"/>
            <a:ext cx="5119398" cy="37246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defTabSz="1371600" rtl="0" eaLnBrk="1" fontAlgn="auto" latinLnBrk="0" hangingPunct="1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Sales vs </a:t>
            </a:r>
          </a:p>
          <a:p>
            <a:pPr marL="0" marR="0" lvl="0" indent="0" defTabSz="1371600" rtl="0" eaLnBrk="1" fontAlgn="auto" latinLnBrk="0" hangingPunct="1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Use Tax</a:t>
            </a:r>
            <a:endParaRPr kumimoji="0" lang="en-US" sz="10000" b="0" i="0" u="none" strike="noStrike" kern="1200" cap="all" spc="0" normalizeH="0" baseline="0" noProof="0" dirty="0">
              <a:ln>
                <a:noFill/>
              </a:ln>
              <a:solidFill>
                <a:srgbClr val="35C2D6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4ADF2-B8B5-3AA9-5371-D4DAD27AADC1}"/>
              </a:ext>
            </a:extLst>
          </p:cNvPr>
          <p:cNvSpPr txBox="1"/>
          <p:nvPr/>
        </p:nvSpPr>
        <p:spPr>
          <a:xfrm>
            <a:off x="11372850" y="6232538"/>
            <a:ext cx="4679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spc="100" dirty="0">
                <a:solidFill>
                  <a:prstClr val="white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SIMILARITIES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 Condensed" panose="020B0606020104020203" pitchFamily="34" charset="0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0E1A8355-D834-BCA1-7AA5-9795F519BC74}"/>
              </a:ext>
            </a:extLst>
          </p:cNvPr>
          <p:cNvSpPr/>
          <p:nvPr/>
        </p:nvSpPr>
        <p:spPr>
          <a:xfrm>
            <a:off x="0" y="762000"/>
            <a:ext cx="8939401" cy="8724900"/>
          </a:xfrm>
          <a:custGeom>
            <a:avLst/>
            <a:gdLst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4440116 w 10656278"/>
              <a:gd name="connsiteY9" fmla="*/ 1969477 h 1969477"/>
              <a:gd name="connsiteX10" fmla="*/ 3062827 w 10656278"/>
              <a:gd name="connsiteY10" fmla="*/ 2989390 h 1969477"/>
              <a:gd name="connsiteX11" fmla="*/ 1776046 w 10656278"/>
              <a:gd name="connsiteY11" fmla="*/ 1969477 h 1969477"/>
              <a:gd name="connsiteX12" fmla="*/ 0 w 10656278"/>
              <a:gd name="connsiteY12" fmla="*/ 1969477 h 1969477"/>
              <a:gd name="connsiteX13" fmla="*/ 0 w 10656278"/>
              <a:gd name="connsiteY13" fmla="*/ 1641231 h 1969477"/>
              <a:gd name="connsiteX14" fmla="*/ 0 w 10656278"/>
              <a:gd name="connsiteY14" fmla="*/ 1148862 h 1969477"/>
              <a:gd name="connsiteX15" fmla="*/ 0 w 10656278"/>
              <a:gd name="connsiteY15" fmla="*/ 1148862 h 1969477"/>
              <a:gd name="connsiteX16" fmla="*/ 0 w 10656278"/>
              <a:gd name="connsiteY16" fmla="*/ 0 h 1969477"/>
              <a:gd name="connsiteX0" fmla="*/ 0 w 10656278"/>
              <a:gd name="connsiteY0" fmla="*/ 0 h 2989390"/>
              <a:gd name="connsiteX1" fmla="*/ 1776046 w 10656278"/>
              <a:gd name="connsiteY1" fmla="*/ 0 h 2989390"/>
              <a:gd name="connsiteX2" fmla="*/ 1776046 w 10656278"/>
              <a:gd name="connsiteY2" fmla="*/ 0 h 2989390"/>
              <a:gd name="connsiteX3" fmla="*/ 4440116 w 10656278"/>
              <a:gd name="connsiteY3" fmla="*/ 0 h 2989390"/>
              <a:gd name="connsiteX4" fmla="*/ 10656278 w 10656278"/>
              <a:gd name="connsiteY4" fmla="*/ 0 h 2989390"/>
              <a:gd name="connsiteX5" fmla="*/ 10656278 w 10656278"/>
              <a:gd name="connsiteY5" fmla="*/ 1148862 h 2989390"/>
              <a:gd name="connsiteX6" fmla="*/ 10656278 w 10656278"/>
              <a:gd name="connsiteY6" fmla="*/ 1148862 h 2989390"/>
              <a:gd name="connsiteX7" fmla="*/ 10656278 w 10656278"/>
              <a:gd name="connsiteY7" fmla="*/ 1641231 h 2989390"/>
              <a:gd name="connsiteX8" fmla="*/ 10656278 w 10656278"/>
              <a:gd name="connsiteY8" fmla="*/ 1969477 h 2989390"/>
              <a:gd name="connsiteX9" fmla="*/ 3811466 w 10656278"/>
              <a:gd name="connsiteY9" fmla="*/ 1964282 h 2989390"/>
              <a:gd name="connsiteX10" fmla="*/ 3062827 w 10656278"/>
              <a:gd name="connsiteY10" fmla="*/ 2989390 h 2989390"/>
              <a:gd name="connsiteX11" fmla="*/ 1776046 w 10656278"/>
              <a:gd name="connsiteY11" fmla="*/ 1969477 h 2989390"/>
              <a:gd name="connsiteX12" fmla="*/ 0 w 10656278"/>
              <a:gd name="connsiteY12" fmla="*/ 1969477 h 2989390"/>
              <a:gd name="connsiteX13" fmla="*/ 0 w 10656278"/>
              <a:gd name="connsiteY13" fmla="*/ 1641231 h 2989390"/>
              <a:gd name="connsiteX14" fmla="*/ 0 w 10656278"/>
              <a:gd name="connsiteY14" fmla="*/ 1148862 h 2989390"/>
              <a:gd name="connsiteX15" fmla="*/ 0 w 10656278"/>
              <a:gd name="connsiteY15" fmla="*/ 1148862 h 2989390"/>
              <a:gd name="connsiteX16" fmla="*/ 0 w 10656278"/>
              <a:gd name="connsiteY16" fmla="*/ 0 h 2989390"/>
              <a:gd name="connsiteX0" fmla="*/ 0 w 10656278"/>
              <a:gd name="connsiteY0" fmla="*/ 0 h 2989390"/>
              <a:gd name="connsiteX1" fmla="*/ 1776046 w 10656278"/>
              <a:gd name="connsiteY1" fmla="*/ 0 h 2989390"/>
              <a:gd name="connsiteX2" fmla="*/ 1776046 w 10656278"/>
              <a:gd name="connsiteY2" fmla="*/ 0 h 2989390"/>
              <a:gd name="connsiteX3" fmla="*/ 4440116 w 10656278"/>
              <a:gd name="connsiteY3" fmla="*/ 0 h 2989390"/>
              <a:gd name="connsiteX4" fmla="*/ 10656278 w 10656278"/>
              <a:gd name="connsiteY4" fmla="*/ 0 h 2989390"/>
              <a:gd name="connsiteX5" fmla="*/ 10656278 w 10656278"/>
              <a:gd name="connsiteY5" fmla="*/ 1148862 h 2989390"/>
              <a:gd name="connsiteX6" fmla="*/ 10656278 w 10656278"/>
              <a:gd name="connsiteY6" fmla="*/ 1148862 h 2989390"/>
              <a:gd name="connsiteX7" fmla="*/ 10656278 w 10656278"/>
              <a:gd name="connsiteY7" fmla="*/ 1641231 h 2989390"/>
              <a:gd name="connsiteX8" fmla="*/ 10656278 w 10656278"/>
              <a:gd name="connsiteY8" fmla="*/ 1969477 h 2989390"/>
              <a:gd name="connsiteX9" fmla="*/ 3811466 w 10656278"/>
              <a:gd name="connsiteY9" fmla="*/ 1964282 h 2989390"/>
              <a:gd name="connsiteX10" fmla="*/ 3062827 w 10656278"/>
              <a:gd name="connsiteY10" fmla="*/ 2989390 h 2989390"/>
              <a:gd name="connsiteX11" fmla="*/ 2509973 w 10656278"/>
              <a:gd name="connsiteY11" fmla="*/ 1969477 h 2989390"/>
              <a:gd name="connsiteX12" fmla="*/ 0 w 10656278"/>
              <a:gd name="connsiteY12" fmla="*/ 1969477 h 2989390"/>
              <a:gd name="connsiteX13" fmla="*/ 0 w 10656278"/>
              <a:gd name="connsiteY13" fmla="*/ 1641231 h 2989390"/>
              <a:gd name="connsiteX14" fmla="*/ 0 w 10656278"/>
              <a:gd name="connsiteY14" fmla="*/ 1148862 h 2989390"/>
              <a:gd name="connsiteX15" fmla="*/ 0 w 10656278"/>
              <a:gd name="connsiteY15" fmla="*/ 1148862 h 2989390"/>
              <a:gd name="connsiteX16" fmla="*/ 0 w 10656278"/>
              <a:gd name="connsiteY16" fmla="*/ 0 h 2989390"/>
              <a:gd name="connsiteX0" fmla="*/ 0 w 10656278"/>
              <a:gd name="connsiteY0" fmla="*/ 0 h 2628442"/>
              <a:gd name="connsiteX1" fmla="*/ 1776046 w 10656278"/>
              <a:gd name="connsiteY1" fmla="*/ 0 h 2628442"/>
              <a:gd name="connsiteX2" fmla="*/ 1776046 w 10656278"/>
              <a:gd name="connsiteY2" fmla="*/ 0 h 2628442"/>
              <a:gd name="connsiteX3" fmla="*/ 4440116 w 10656278"/>
              <a:gd name="connsiteY3" fmla="*/ 0 h 2628442"/>
              <a:gd name="connsiteX4" fmla="*/ 10656278 w 10656278"/>
              <a:gd name="connsiteY4" fmla="*/ 0 h 2628442"/>
              <a:gd name="connsiteX5" fmla="*/ 10656278 w 10656278"/>
              <a:gd name="connsiteY5" fmla="*/ 1148862 h 2628442"/>
              <a:gd name="connsiteX6" fmla="*/ 10656278 w 10656278"/>
              <a:gd name="connsiteY6" fmla="*/ 1148862 h 2628442"/>
              <a:gd name="connsiteX7" fmla="*/ 10656278 w 10656278"/>
              <a:gd name="connsiteY7" fmla="*/ 1641231 h 2628442"/>
              <a:gd name="connsiteX8" fmla="*/ 10656278 w 10656278"/>
              <a:gd name="connsiteY8" fmla="*/ 1969477 h 2628442"/>
              <a:gd name="connsiteX9" fmla="*/ 3811466 w 10656278"/>
              <a:gd name="connsiteY9" fmla="*/ 1964282 h 2628442"/>
              <a:gd name="connsiteX10" fmla="*/ 3159079 w 10656278"/>
              <a:gd name="connsiteY10" fmla="*/ 2628442 h 2628442"/>
              <a:gd name="connsiteX11" fmla="*/ 2509973 w 10656278"/>
              <a:gd name="connsiteY11" fmla="*/ 1969477 h 2628442"/>
              <a:gd name="connsiteX12" fmla="*/ 0 w 10656278"/>
              <a:gd name="connsiteY12" fmla="*/ 1969477 h 2628442"/>
              <a:gd name="connsiteX13" fmla="*/ 0 w 10656278"/>
              <a:gd name="connsiteY13" fmla="*/ 1641231 h 2628442"/>
              <a:gd name="connsiteX14" fmla="*/ 0 w 10656278"/>
              <a:gd name="connsiteY14" fmla="*/ 1148862 h 2628442"/>
              <a:gd name="connsiteX15" fmla="*/ 0 w 10656278"/>
              <a:gd name="connsiteY15" fmla="*/ 1148862 h 2628442"/>
              <a:gd name="connsiteX16" fmla="*/ 0 w 10656278"/>
              <a:gd name="connsiteY16" fmla="*/ 0 h 2628442"/>
              <a:gd name="connsiteX0" fmla="*/ 0 w 10656278"/>
              <a:gd name="connsiteY0" fmla="*/ 0 h 2480485"/>
              <a:gd name="connsiteX1" fmla="*/ 1776046 w 10656278"/>
              <a:gd name="connsiteY1" fmla="*/ 0 h 2480485"/>
              <a:gd name="connsiteX2" fmla="*/ 1776046 w 10656278"/>
              <a:gd name="connsiteY2" fmla="*/ 0 h 2480485"/>
              <a:gd name="connsiteX3" fmla="*/ 4440116 w 10656278"/>
              <a:gd name="connsiteY3" fmla="*/ 0 h 2480485"/>
              <a:gd name="connsiteX4" fmla="*/ 10656278 w 10656278"/>
              <a:gd name="connsiteY4" fmla="*/ 0 h 2480485"/>
              <a:gd name="connsiteX5" fmla="*/ 10656278 w 10656278"/>
              <a:gd name="connsiteY5" fmla="*/ 1148862 h 2480485"/>
              <a:gd name="connsiteX6" fmla="*/ 10656278 w 10656278"/>
              <a:gd name="connsiteY6" fmla="*/ 1148862 h 2480485"/>
              <a:gd name="connsiteX7" fmla="*/ 10656278 w 10656278"/>
              <a:gd name="connsiteY7" fmla="*/ 1641231 h 2480485"/>
              <a:gd name="connsiteX8" fmla="*/ 10656278 w 10656278"/>
              <a:gd name="connsiteY8" fmla="*/ 1969477 h 2480485"/>
              <a:gd name="connsiteX9" fmla="*/ 3811466 w 10656278"/>
              <a:gd name="connsiteY9" fmla="*/ 1964282 h 2480485"/>
              <a:gd name="connsiteX10" fmla="*/ 3517648 w 10656278"/>
              <a:gd name="connsiteY10" fmla="*/ 2480485 h 2480485"/>
              <a:gd name="connsiteX11" fmla="*/ 2509973 w 10656278"/>
              <a:gd name="connsiteY11" fmla="*/ 1969477 h 2480485"/>
              <a:gd name="connsiteX12" fmla="*/ 0 w 10656278"/>
              <a:gd name="connsiteY12" fmla="*/ 1969477 h 2480485"/>
              <a:gd name="connsiteX13" fmla="*/ 0 w 10656278"/>
              <a:gd name="connsiteY13" fmla="*/ 1641231 h 2480485"/>
              <a:gd name="connsiteX14" fmla="*/ 0 w 10656278"/>
              <a:gd name="connsiteY14" fmla="*/ 1148862 h 2480485"/>
              <a:gd name="connsiteX15" fmla="*/ 0 w 10656278"/>
              <a:gd name="connsiteY15" fmla="*/ 1148862 h 2480485"/>
              <a:gd name="connsiteX16" fmla="*/ 0 w 10656278"/>
              <a:gd name="connsiteY16" fmla="*/ 0 h 2480485"/>
              <a:gd name="connsiteX0" fmla="*/ 0 w 10656278"/>
              <a:gd name="connsiteY0" fmla="*/ 0 h 2480485"/>
              <a:gd name="connsiteX1" fmla="*/ 1776046 w 10656278"/>
              <a:gd name="connsiteY1" fmla="*/ 0 h 2480485"/>
              <a:gd name="connsiteX2" fmla="*/ 1776046 w 10656278"/>
              <a:gd name="connsiteY2" fmla="*/ 0 h 2480485"/>
              <a:gd name="connsiteX3" fmla="*/ 4440116 w 10656278"/>
              <a:gd name="connsiteY3" fmla="*/ 0 h 2480485"/>
              <a:gd name="connsiteX4" fmla="*/ 10656278 w 10656278"/>
              <a:gd name="connsiteY4" fmla="*/ 0 h 2480485"/>
              <a:gd name="connsiteX5" fmla="*/ 10656278 w 10656278"/>
              <a:gd name="connsiteY5" fmla="*/ 1148862 h 2480485"/>
              <a:gd name="connsiteX6" fmla="*/ 10656278 w 10656278"/>
              <a:gd name="connsiteY6" fmla="*/ 1148862 h 2480485"/>
              <a:gd name="connsiteX7" fmla="*/ 10656278 w 10656278"/>
              <a:gd name="connsiteY7" fmla="*/ 1641231 h 2480485"/>
              <a:gd name="connsiteX8" fmla="*/ 10656278 w 10656278"/>
              <a:gd name="connsiteY8" fmla="*/ 1969477 h 2480485"/>
              <a:gd name="connsiteX9" fmla="*/ 3811466 w 10656278"/>
              <a:gd name="connsiteY9" fmla="*/ 1964282 h 2480485"/>
              <a:gd name="connsiteX10" fmla="*/ 3517648 w 10656278"/>
              <a:gd name="connsiteY10" fmla="*/ 2480485 h 2480485"/>
              <a:gd name="connsiteX11" fmla="*/ 2509973 w 10656278"/>
              <a:gd name="connsiteY11" fmla="*/ 1969477 h 2480485"/>
              <a:gd name="connsiteX12" fmla="*/ 0 w 10656278"/>
              <a:gd name="connsiteY12" fmla="*/ 1969477 h 2480485"/>
              <a:gd name="connsiteX13" fmla="*/ 0 w 10656278"/>
              <a:gd name="connsiteY13" fmla="*/ 1641231 h 2480485"/>
              <a:gd name="connsiteX14" fmla="*/ 0 w 10656278"/>
              <a:gd name="connsiteY14" fmla="*/ 1148862 h 2480485"/>
              <a:gd name="connsiteX15" fmla="*/ 0 w 10656278"/>
              <a:gd name="connsiteY15" fmla="*/ 1148862 h 2480485"/>
              <a:gd name="connsiteX16" fmla="*/ 0 w 10656278"/>
              <a:gd name="connsiteY16" fmla="*/ 0 h 2480485"/>
              <a:gd name="connsiteX0" fmla="*/ 0 w 10656278"/>
              <a:gd name="connsiteY0" fmla="*/ 0 h 2480485"/>
              <a:gd name="connsiteX1" fmla="*/ 1776046 w 10656278"/>
              <a:gd name="connsiteY1" fmla="*/ 0 h 2480485"/>
              <a:gd name="connsiteX2" fmla="*/ 1776046 w 10656278"/>
              <a:gd name="connsiteY2" fmla="*/ 0 h 2480485"/>
              <a:gd name="connsiteX3" fmla="*/ 4440116 w 10656278"/>
              <a:gd name="connsiteY3" fmla="*/ 0 h 2480485"/>
              <a:gd name="connsiteX4" fmla="*/ 10656278 w 10656278"/>
              <a:gd name="connsiteY4" fmla="*/ 0 h 2480485"/>
              <a:gd name="connsiteX5" fmla="*/ 10656278 w 10656278"/>
              <a:gd name="connsiteY5" fmla="*/ 1148862 h 2480485"/>
              <a:gd name="connsiteX6" fmla="*/ 10656278 w 10656278"/>
              <a:gd name="connsiteY6" fmla="*/ 1148862 h 2480485"/>
              <a:gd name="connsiteX7" fmla="*/ 10656278 w 10656278"/>
              <a:gd name="connsiteY7" fmla="*/ 1641231 h 2480485"/>
              <a:gd name="connsiteX8" fmla="*/ 10656278 w 10656278"/>
              <a:gd name="connsiteY8" fmla="*/ 1969477 h 2480485"/>
              <a:gd name="connsiteX9" fmla="*/ 3811466 w 10656278"/>
              <a:gd name="connsiteY9" fmla="*/ 1964282 h 2480485"/>
              <a:gd name="connsiteX10" fmla="*/ 3517648 w 10656278"/>
              <a:gd name="connsiteY10" fmla="*/ 2480485 h 2480485"/>
              <a:gd name="connsiteX11" fmla="*/ 2509973 w 10656278"/>
              <a:gd name="connsiteY11" fmla="*/ 1969477 h 2480485"/>
              <a:gd name="connsiteX12" fmla="*/ 0 w 10656278"/>
              <a:gd name="connsiteY12" fmla="*/ 1969477 h 2480485"/>
              <a:gd name="connsiteX13" fmla="*/ 0 w 10656278"/>
              <a:gd name="connsiteY13" fmla="*/ 1641231 h 2480485"/>
              <a:gd name="connsiteX14" fmla="*/ 0 w 10656278"/>
              <a:gd name="connsiteY14" fmla="*/ 1148862 h 2480485"/>
              <a:gd name="connsiteX15" fmla="*/ 0 w 10656278"/>
              <a:gd name="connsiteY15" fmla="*/ 1148862 h 2480485"/>
              <a:gd name="connsiteX16" fmla="*/ 0 w 10656278"/>
              <a:gd name="connsiteY16" fmla="*/ 0 h 2480485"/>
              <a:gd name="connsiteX0" fmla="*/ 0 w 10656278"/>
              <a:gd name="connsiteY0" fmla="*/ 0 h 2601541"/>
              <a:gd name="connsiteX1" fmla="*/ 1776046 w 10656278"/>
              <a:gd name="connsiteY1" fmla="*/ 0 h 2601541"/>
              <a:gd name="connsiteX2" fmla="*/ 1776046 w 10656278"/>
              <a:gd name="connsiteY2" fmla="*/ 0 h 2601541"/>
              <a:gd name="connsiteX3" fmla="*/ 4440116 w 10656278"/>
              <a:gd name="connsiteY3" fmla="*/ 0 h 2601541"/>
              <a:gd name="connsiteX4" fmla="*/ 10656278 w 10656278"/>
              <a:gd name="connsiteY4" fmla="*/ 0 h 2601541"/>
              <a:gd name="connsiteX5" fmla="*/ 10656278 w 10656278"/>
              <a:gd name="connsiteY5" fmla="*/ 1148862 h 2601541"/>
              <a:gd name="connsiteX6" fmla="*/ 10656278 w 10656278"/>
              <a:gd name="connsiteY6" fmla="*/ 1148862 h 2601541"/>
              <a:gd name="connsiteX7" fmla="*/ 10656278 w 10656278"/>
              <a:gd name="connsiteY7" fmla="*/ 1641231 h 2601541"/>
              <a:gd name="connsiteX8" fmla="*/ 10656278 w 10656278"/>
              <a:gd name="connsiteY8" fmla="*/ 1969477 h 2601541"/>
              <a:gd name="connsiteX9" fmla="*/ 3811466 w 10656278"/>
              <a:gd name="connsiteY9" fmla="*/ 1964282 h 2601541"/>
              <a:gd name="connsiteX10" fmla="*/ 3625219 w 10656278"/>
              <a:gd name="connsiteY10" fmla="*/ 2601541 h 2601541"/>
              <a:gd name="connsiteX11" fmla="*/ 2509973 w 10656278"/>
              <a:gd name="connsiteY11" fmla="*/ 1969477 h 2601541"/>
              <a:gd name="connsiteX12" fmla="*/ 0 w 10656278"/>
              <a:gd name="connsiteY12" fmla="*/ 1969477 h 2601541"/>
              <a:gd name="connsiteX13" fmla="*/ 0 w 10656278"/>
              <a:gd name="connsiteY13" fmla="*/ 1641231 h 2601541"/>
              <a:gd name="connsiteX14" fmla="*/ 0 w 10656278"/>
              <a:gd name="connsiteY14" fmla="*/ 1148862 h 2601541"/>
              <a:gd name="connsiteX15" fmla="*/ 0 w 10656278"/>
              <a:gd name="connsiteY15" fmla="*/ 1148862 h 2601541"/>
              <a:gd name="connsiteX16" fmla="*/ 0 w 10656278"/>
              <a:gd name="connsiteY16" fmla="*/ 0 h 2601541"/>
              <a:gd name="connsiteX0" fmla="*/ 0 w 10656278"/>
              <a:gd name="connsiteY0" fmla="*/ 0 h 2601541"/>
              <a:gd name="connsiteX1" fmla="*/ 1776046 w 10656278"/>
              <a:gd name="connsiteY1" fmla="*/ 0 h 2601541"/>
              <a:gd name="connsiteX2" fmla="*/ 1776046 w 10656278"/>
              <a:gd name="connsiteY2" fmla="*/ 0 h 2601541"/>
              <a:gd name="connsiteX3" fmla="*/ 4440116 w 10656278"/>
              <a:gd name="connsiteY3" fmla="*/ 0 h 2601541"/>
              <a:gd name="connsiteX4" fmla="*/ 10656278 w 10656278"/>
              <a:gd name="connsiteY4" fmla="*/ 0 h 2601541"/>
              <a:gd name="connsiteX5" fmla="*/ 10656278 w 10656278"/>
              <a:gd name="connsiteY5" fmla="*/ 1148862 h 2601541"/>
              <a:gd name="connsiteX6" fmla="*/ 10656278 w 10656278"/>
              <a:gd name="connsiteY6" fmla="*/ 1148862 h 2601541"/>
              <a:gd name="connsiteX7" fmla="*/ 10656278 w 10656278"/>
              <a:gd name="connsiteY7" fmla="*/ 1641231 h 2601541"/>
              <a:gd name="connsiteX8" fmla="*/ 10656278 w 10656278"/>
              <a:gd name="connsiteY8" fmla="*/ 1969477 h 2601541"/>
              <a:gd name="connsiteX9" fmla="*/ 3811466 w 10656278"/>
              <a:gd name="connsiteY9" fmla="*/ 1964282 h 2601541"/>
              <a:gd name="connsiteX10" fmla="*/ 3625219 w 10656278"/>
              <a:gd name="connsiteY10" fmla="*/ 2601541 h 2601541"/>
              <a:gd name="connsiteX11" fmla="*/ 2509973 w 10656278"/>
              <a:gd name="connsiteY11" fmla="*/ 1969477 h 2601541"/>
              <a:gd name="connsiteX12" fmla="*/ 0 w 10656278"/>
              <a:gd name="connsiteY12" fmla="*/ 1969477 h 2601541"/>
              <a:gd name="connsiteX13" fmla="*/ 0 w 10656278"/>
              <a:gd name="connsiteY13" fmla="*/ 1641231 h 2601541"/>
              <a:gd name="connsiteX14" fmla="*/ 0 w 10656278"/>
              <a:gd name="connsiteY14" fmla="*/ 1148862 h 2601541"/>
              <a:gd name="connsiteX15" fmla="*/ 0 w 10656278"/>
              <a:gd name="connsiteY15" fmla="*/ 1148862 h 2601541"/>
              <a:gd name="connsiteX16" fmla="*/ 0 w 10656278"/>
              <a:gd name="connsiteY16" fmla="*/ 0 h 2601541"/>
              <a:gd name="connsiteX0" fmla="*/ 0 w 10656278"/>
              <a:gd name="connsiteY0" fmla="*/ 0 h 2601541"/>
              <a:gd name="connsiteX1" fmla="*/ 1776046 w 10656278"/>
              <a:gd name="connsiteY1" fmla="*/ 0 h 2601541"/>
              <a:gd name="connsiteX2" fmla="*/ 1776046 w 10656278"/>
              <a:gd name="connsiteY2" fmla="*/ 0 h 2601541"/>
              <a:gd name="connsiteX3" fmla="*/ 4440116 w 10656278"/>
              <a:gd name="connsiteY3" fmla="*/ 0 h 2601541"/>
              <a:gd name="connsiteX4" fmla="*/ 10656278 w 10656278"/>
              <a:gd name="connsiteY4" fmla="*/ 0 h 2601541"/>
              <a:gd name="connsiteX5" fmla="*/ 10656278 w 10656278"/>
              <a:gd name="connsiteY5" fmla="*/ 1148862 h 2601541"/>
              <a:gd name="connsiteX6" fmla="*/ 10656278 w 10656278"/>
              <a:gd name="connsiteY6" fmla="*/ 1148862 h 2601541"/>
              <a:gd name="connsiteX7" fmla="*/ 10656278 w 10656278"/>
              <a:gd name="connsiteY7" fmla="*/ 1641231 h 2601541"/>
              <a:gd name="connsiteX8" fmla="*/ 10656278 w 10656278"/>
              <a:gd name="connsiteY8" fmla="*/ 1969477 h 2601541"/>
              <a:gd name="connsiteX9" fmla="*/ 3811466 w 10656278"/>
              <a:gd name="connsiteY9" fmla="*/ 1964282 h 2601541"/>
              <a:gd name="connsiteX10" fmla="*/ 3625219 w 10656278"/>
              <a:gd name="connsiteY10" fmla="*/ 2601541 h 2601541"/>
              <a:gd name="connsiteX11" fmla="*/ 2509973 w 10656278"/>
              <a:gd name="connsiteY11" fmla="*/ 1969477 h 2601541"/>
              <a:gd name="connsiteX12" fmla="*/ 0 w 10656278"/>
              <a:gd name="connsiteY12" fmla="*/ 1969477 h 2601541"/>
              <a:gd name="connsiteX13" fmla="*/ 0 w 10656278"/>
              <a:gd name="connsiteY13" fmla="*/ 1641231 h 2601541"/>
              <a:gd name="connsiteX14" fmla="*/ 0 w 10656278"/>
              <a:gd name="connsiteY14" fmla="*/ 1148862 h 2601541"/>
              <a:gd name="connsiteX15" fmla="*/ 0 w 10656278"/>
              <a:gd name="connsiteY15" fmla="*/ 1148862 h 2601541"/>
              <a:gd name="connsiteX16" fmla="*/ 0 w 10656278"/>
              <a:gd name="connsiteY16" fmla="*/ 0 h 2601541"/>
              <a:gd name="connsiteX0" fmla="*/ 0 w 10656278"/>
              <a:gd name="connsiteY0" fmla="*/ 0 h 2601541"/>
              <a:gd name="connsiteX1" fmla="*/ 1776046 w 10656278"/>
              <a:gd name="connsiteY1" fmla="*/ 0 h 2601541"/>
              <a:gd name="connsiteX2" fmla="*/ 1776046 w 10656278"/>
              <a:gd name="connsiteY2" fmla="*/ 0 h 2601541"/>
              <a:gd name="connsiteX3" fmla="*/ 4440116 w 10656278"/>
              <a:gd name="connsiteY3" fmla="*/ 0 h 2601541"/>
              <a:gd name="connsiteX4" fmla="*/ 10656278 w 10656278"/>
              <a:gd name="connsiteY4" fmla="*/ 0 h 2601541"/>
              <a:gd name="connsiteX5" fmla="*/ 10656278 w 10656278"/>
              <a:gd name="connsiteY5" fmla="*/ 1148862 h 2601541"/>
              <a:gd name="connsiteX6" fmla="*/ 10656278 w 10656278"/>
              <a:gd name="connsiteY6" fmla="*/ 1148862 h 2601541"/>
              <a:gd name="connsiteX7" fmla="*/ 10656278 w 10656278"/>
              <a:gd name="connsiteY7" fmla="*/ 1641231 h 2601541"/>
              <a:gd name="connsiteX8" fmla="*/ 10656278 w 10656278"/>
              <a:gd name="connsiteY8" fmla="*/ 1969477 h 2601541"/>
              <a:gd name="connsiteX9" fmla="*/ 3811466 w 10656278"/>
              <a:gd name="connsiteY9" fmla="*/ 1964282 h 2601541"/>
              <a:gd name="connsiteX10" fmla="*/ 3625219 w 10656278"/>
              <a:gd name="connsiteY10" fmla="*/ 2601541 h 2601541"/>
              <a:gd name="connsiteX11" fmla="*/ 2743043 w 10656278"/>
              <a:gd name="connsiteY11" fmla="*/ 1982928 h 2601541"/>
              <a:gd name="connsiteX12" fmla="*/ 0 w 10656278"/>
              <a:gd name="connsiteY12" fmla="*/ 1969477 h 2601541"/>
              <a:gd name="connsiteX13" fmla="*/ 0 w 10656278"/>
              <a:gd name="connsiteY13" fmla="*/ 1641231 h 2601541"/>
              <a:gd name="connsiteX14" fmla="*/ 0 w 10656278"/>
              <a:gd name="connsiteY14" fmla="*/ 1148862 h 2601541"/>
              <a:gd name="connsiteX15" fmla="*/ 0 w 10656278"/>
              <a:gd name="connsiteY15" fmla="*/ 1148862 h 2601541"/>
              <a:gd name="connsiteX16" fmla="*/ 0 w 10656278"/>
              <a:gd name="connsiteY16" fmla="*/ 0 h 2601541"/>
              <a:gd name="connsiteX0" fmla="*/ 0 w 10656278"/>
              <a:gd name="connsiteY0" fmla="*/ 0 h 2601541"/>
              <a:gd name="connsiteX1" fmla="*/ 1776046 w 10656278"/>
              <a:gd name="connsiteY1" fmla="*/ 0 h 2601541"/>
              <a:gd name="connsiteX2" fmla="*/ 1776046 w 10656278"/>
              <a:gd name="connsiteY2" fmla="*/ 0 h 2601541"/>
              <a:gd name="connsiteX3" fmla="*/ 4440116 w 10656278"/>
              <a:gd name="connsiteY3" fmla="*/ 0 h 2601541"/>
              <a:gd name="connsiteX4" fmla="*/ 10656278 w 10656278"/>
              <a:gd name="connsiteY4" fmla="*/ 0 h 2601541"/>
              <a:gd name="connsiteX5" fmla="*/ 10656278 w 10656278"/>
              <a:gd name="connsiteY5" fmla="*/ 1148862 h 2601541"/>
              <a:gd name="connsiteX6" fmla="*/ 10656278 w 10656278"/>
              <a:gd name="connsiteY6" fmla="*/ 1148862 h 2601541"/>
              <a:gd name="connsiteX7" fmla="*/ 10656278 w 10656278"/>
              <a:gd name="connsiteY7" fmla="*/ 1641231 h 2601541"/>
              <a:gd name="connsiteX8" fmla="*/ 10656278 w 10656278"/>
              <a:gd name="connsiteY8" fmla="*/ 1969477 h 2601541"/>
              <a:gd name="connsiteX9" fmla="*/ 3811466 w 10656278"/>
              <a:gd name="connsiteY9" fmla="*/ 1964282 h 2601541"/>
              <a:gd name="connsiteX10" fmla="*/ 3625219 w 10656278"/>
              <a:gd name="connsiteY10" fmla="*/ 2601541 h 2601541"/>
              <a:gd name="connsiteX11" fmla="*/ 2783515 w 10656278"/>
              <a:gd name="connsiteY11" fmla="*/ 1967747 h 2601541"/>
              <a:gd name="connsiteX12" fmla="*/ 0 w 10656278"/>
              <a:gd name="connsiteY12" fmla="*/ 1969477 h 2601541"/>
              <a:gd name="connsiteX13" fmla="*/ 0 w 10656278"/>
              <a:gd name="connsiteY13" fmla="*/ 1641231 h 2601541"/>
              <a:gd name="connsiteX14" fmla="*/ 0 w 10656278"/>
              <a:gd name="connsiteY14" fmla="*/ 1148862 h 2601541"/>
              <a:gd name="connsiteX15" fmla="*/ 0 w 10656278"/>
              <a:gd name="connsiteY15" fmla="*/ 1148862 h 2601541"/>
              <a:gd name="connsiteX16" fmla="*/ 0 w 10656278"/>
              <a:gd name="connsiteY16" fmla="*/ 0 h 2601541"/>
              <a:gd name="connsiteX0" fmla="*/ 0 w 10656278"/>
              <a:gd name="connsiteY0" fmla="*/ 0 h 2601541"/>
              <a:gd name="connsiteX1" fmla="*/ 1776046 w 10656278"/>
              <a:gd name="connsiteY1" fmla="*/ 0 h 2601541"/>
              <a:gd name="connsiteX2" fmla="*/ 1776046 w 10656278"/>
              <a:gd name="connsiteY2" fmla="*/ 0 h 2601541"/>
              <a:gd name="connsiteX3" fmla="*/ 4440116 w 10656278"/>
              <a:gd name="connsiteY3" fmla="*/ 0 h 2601541"/>
              <a:gd name="connsiteX4" fmla="*/ 10656278 w 10656278"/>
              <a:gd name="connsiteY4" fmla="*/ 0 h 2601541"/>
              <a:gd name="connsiteX5" fmla="*/ 10656278 w 10656278"/>
              <a:gd name="connsiteY5" fmla="*/ 1148862 h 2601541"/>
              <a:gd name="connsiteX6" fmla="*/ 10656278 w 10656278"/>
              <a:gd name="connsiteY6" fmla="*/ 1148862 h 2601541"/>
              <a:gd name="connsiteX7" fmla="*/ 10656278 w 10656278"/>
              <a:gd name="connsiteY7" fmla="*/ 1641231 h 2601541"/>
              <a:gd name="connsiteX8" fmla="*/ 10656278 w 10656278"/>
              <a:gd name="connsiteY8" fmla="*/ 1969477 h 2601541"/>
              <a:gd name="connsiteX9" fmla="*/ 3811466 w 10656278"/>
              <a:gd name="connsiteY9" fmla="*/ 1964282 h 2601541"/>
              <a:gd name="connsiteX10" fmla="*/ 3625219 w 10656278"/>
              <a:gd name="connsiteY10" fmla="*/ 2601541 h 2601541"/>
              <a:gd name="connsiteX11" fmla="*/ 2783515 w 10656278"/>
              <a:gd name="connsiteY11" fmla="*/ 1967747 h 2601541"/>
              <a:gd name="connsiteX12" fmla="*/ 0 w 10656278"/>
              <a:gd name="connsiteY12" fmla="*/ 1969477 h 2601541"/>
              <a:gd name="connsiteX13" fmla="*/ 0 w 10656278"/>
              <a:gd name="connsiteY13" fmla="*/ 1641231 h 2601541"/>
              <a:gd name="connsiteX14" fmla="*/ 0 w 10656278"/>
              <a:gd name="connsiteY14" fmla="*/ 1148862 h 2601541"/>
              <a:gd name="connsiteX15" fmla="*/ 0 w 10656278"/>
              <a:gd name="connsiteY15" fmla="*/ 1148862 h 2601541"/>
              <a:gd name="connsiteX16" fmla="*/ 0 w 10656278"/>
              <a:gd name="connsiteY16" fmla="*/ 0 h 2601541"/>
              <a:gd name="connsiteX0" fmla="*/ 0 w 10656278"/>
              <a:gd name="connsiteY0" fmla="*/ 0 h 2601541"/>
              <a:gd name="connsiteX1" fmla="*/ 1776046 w 10656278"/>
              <a:gd name="connsiteY1" fmla="*/ 0 h 2601541"/>
              <a:gd name="connsiteX2" fmla="*/ 1776046 w 10656278"/>
              <a:gd name="connsiteY2" fmla="*/ 0 h 2601541"/>
              <a:gd name="connsiteX3" fmla="*/ 4440116 w 10656278"/>
              <a:gd name="connsiteY3" fmla="*/ 0 h 2601541"/>
              <a:gd name="connsiteX4" fmla="*/ 10656278 w 10656278"/>
              <a:gd name="connsiteY4" fmla="*/ 0 h 2601541"/>
              <a:gd name="connsiteX5" fmla="*/ 10656278 w 10656278"/>
              <a:gd name="connsiteY5" fmla="*/ 1148862 h 2601541"/>
              <a:gd name="connsiteX6" fmla="*/ 10656278 w 10656278"/>
              <a:gd name="connsiteY6" fmla="*/ 1148862 h 2601541"/>
              <a:gd name="connsiteX7" fmla="*/ 10656278 w 10656278"/>
              <a:gd name="connsiteY7" fmla="*/ 1641231 h 2601541"/>
              <a:gd name="connsiteX8" fmla="*/ 10656278 w 10656278"/>
              <a:gd name="connsiteY8" fmla="*/ 1969477 h 2601541"/>
              <a:gd name="connsiteX9" fmla="*/ 3811466 w 10656278"/>
              <a:gd name="connsiteY9" fmla="*/ 1964282 h 2601541"/>
              <a:gd name="connsiteX10" fmla="*/ 3625219 w 10656278"/>
              <a:gd name="connsiteY10" fmla="*/ 2601541 h 2601541"/>
              <a:gd name="connsiteX11" fmla="*/ 2783515 w 10656278"/>
              <a:gd name="connsiteY11" fmla="*/ 1967747 h 2601541"/>
              <a:gd name="connsiteX12" fmla="*/ 0 w 10656278"/>
              <a:gd name="connsiteY12" fmla="*/ 1969477 h 2601541"/>
              <a:gd name="connsiteX13" fmla="*/ 0 w 10656278"/>
              <a:gd name="connsiteY13" fmla="*/ 1641231 h 2601541"/>
              <a:gd name="connsiteX14" fmla="*/ 0 w 10656278"/>
              <a:gd name="connsiteY14" fmla="*/ 1148862 h 2601541"/>
              <a:gd name="connsiteX15" fmla="*/ 0 w 10656278"/>
              <a:gd name="connsiteY15" fmla="*/ 1148862 h 2601541"/>
              <a:gd name="connsiteX16" fmla="*/ 0 w 10656278"/>
              <a:gd name="connsiteY16" fmla="*/ 0 h 2601541"/>
              <a:gd name="connsiteX0" fmla="*/ 0 w 10656278"/>
              <a:gd name="connsiteY0" fmla="*/ 0 h 2601541"/>
              <a:gd name="connsiteX1" fmla="*/ 1776046 w 10656278"/>
              <a:gd name="connsiteY1" fmla="*/ 0 h 2601541"/>
              <a:gd name="connsiteX2" fmla="*/ 1776046 w 10656278"/>
              <a:gd name="connsiteY2" fmla="*/ 0 h 2601541"/>
              <a:gd name="connsiteX3" fmla="*/ 4440116 w 10656278"/>
              <a:gd name="connsiteY3" fmla="*/ 0 h 2601541"/>
              <a:gd name="connsiteX4" fmla="*/ 10656278 w 10656278"/>
              <a:gd name="connsiteY4" fmla="*/ 0 h 2601541"/>
              <a:gd name="connsiteX5" fmla="*/ 10656278 w 10656278"/>
              <a:gd name="connsiteY5" fmla="*/ 1148862 h 2601541"/>
              <a:gd name="connsiteX6" fmla="*/ 10656278 w 10656278"/>
              <a:gd name="connsiteY6" fmla="*/ 1148862 h 2601541"/>
              <a:gd name="connsiteX7" fmla="*/ 10656278 w 10656278"/>
              <a:gd name="connsiteY7" fmla="*/ 1641231 h 2601541"/>
              <a:gd name="connsiteX8" fmla="*/ 10656278 w 10656278"/>
              <a:gd name="connsiteY8" fmla="*/ 1969477 h 2601541"/>
              <a:gd name="connsiteX9" fmla="*/ 3811466 w 10656278"/>
              <a:gd name="connsiteY9" fmla="*/ 1964282 h 2601541"/>
              <a:gd name="connsiteX10" fmla="*/ 3625219 w 10656278"/>
              <a:gd name="connsiteY10" fmla="*/ 2601541 h 2601541"/>
              <a:gd name="connsiteX11" fmla="*/ 2783515 w 10656278"/>
              <a:gd name="connsiteY11" fmla="*/ 1967747 h 2601541"/>
              <a:gd name="connsiteX12" fmla="*/ 0 w 10656278"/>
              <a:gd name="connsiteY12" fmla="*/ 1969477 h 2601541"/>
              <a:gd name="connsiteX13" fmla="*/ 0 w 10656278"/>
              <a:gd name="connsiteY13" fmla="*/ 1641231 h 2601541"/>
              <a:gd name="connsiteX14" fmla="*/ 0 w 10656278"/>
              <a:gd name="connsiteY14" fmla="*/ 1148862 h 2601541"/>
              <a:gd name="connsiteX15" fmla="*/ 0 w 10656278"/>
              <a:gd name="connsiteY15" fmla="*/ 1148862 h 2601541"/>
              <a:gd name="connsiteX16" fmla="*/ 0 w 10656278"/>
              <a:gd name="connsiteY16" fmla="*/ 0 h 2601541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3811466 w 10656278"/>
              <a:gd name="connsiteY9" fmla="*/ 1964282 h 1969477"/>
              <a:gd name="connsiteX10" fmla="*/ 2783515 w 10656278"/>
              <a:gd name="connsiteY10" fmla="*/ 1967747 h 1969477"/>
              <a:gd name="connsiteX11" fmla="*/ 0 w 10656278"/>
              <a:gd name="connsiteY11" fmla="*/ 1969477 h 1969477"/>
              <a:gd name="connsiteX12" fmla="*/ 0 w 10656278"/>
              <a:gd name="connsiteY12" fmla="*/ 1641231 h 1969477"/>
              <a:gd name="connsiteX13" fmla="*/ 0 w 10656278"/>
              <a:gd name="connsiteY13" fmla="*/ 1148862 h 1969477"/>
              <a:gd name="connsiteX14" fmla="*/ 0 w 10656278"/>
              <a:gd name="connsiteY14" fmla="*/ 1148862 h 1969477"/>
              <a:gd name="connsiteX15" fmla="*/ 0 w 10656278"/>
              <a:gd name="connsiteY15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2783515 w 10656278"/>
              <a:gd name="connsiteY9" fmla="*/ 1967747 h 1969477"/>
              <a:gd name="connsiteX10" fmla="*/ 0 w 10656278"/>
              <a:gd name="connsiteY10" fmla="*/ 1969477 h 1969477"/>
              <a:gd name="connsiteX11" fmla="*/ 0 w 10656278"/>
              <a:gd name="connsiteY11" fmla="*/ 1641231 h 1969477"/>
              <a:gd name="connsiteX12" fmla="*/ 0 w 10656278"/>
              <a:gd name="connsiteY12" fmla="*/ 1148862 h 1969477"/>
              <a:gd name="connsiteX13" fmla="*/ 0 w 10656278"/>
              <a:gd name="connsiteY13" fmla="*/ 1148862 h 1969477"/>
              <a:gd name="connsiteX14" fmla="*/ 0 w 10656278"/>
              <a:gd name="connsiteY14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3088170 w 10656278"/>
              <a:gd name="connsiteY9" fmla="*/ 1955081 h 1969477"/>
              <a:gd name="connsiteX10" fmla="*/ 2783515 w 10656278"/>
              <a:gd name="connsiteY10" fmla="*/ 1967747 h 1969477"/>
              <a:gd name="connsiteX11" fmla="*/ 0 w 10656278"/>
              <a:gd name="connsiteY11" fmla="*/ 1969477 h 1969477"/>
              <a:gd name="connsiteX12" fmla="*/ 0 w 10656278"/>
              <a:gd name="connsiteY12" fmla="*/ 1641231 h 1969477"/>
              <a:gd name="connsiteX13" fmla="*/ 0 w 10656278"/>
              <a:gd name="connsiteY13" fmla="*/ 1148862 h 1969477"/>
              <a:gd name="connsiteX14" fmla="*/ 0 w 10656278"/>
              <a:gd name="connsiteY14" fmla="*/ 1148862 h 1969477"/>
              <a:gd name="connsiteX15" fmla="*/ 0 w 10656278"/>
              <a:gd name="connsiteY15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3088170 w 10656278"/>
              <a:gd name="connsiteY9" fmla="*/ 1955081 h 1969477"/>
              <a:gd name="connsiteX10" fmla="*/ 0 w 10656278"/>
              <a:gd name="connsiteY10" fmla="*/ 1969477 h 1969477"/>
              <a:gd name="connsiteX11" fmla="*/ 0 w 10656278"/>
              <a:gd name="connsiteY11" fmla="*/ 1641231 h 1969477"/>
              <a:gd name="connsiteX12" fmla="*/ 0 w 10656278"/>
              <a:gd name="connsiteY12" fmla="*/ 1148862 h 1969477"/>
              <a:gd name="connsiteX13" fmla="*/ 0 w 10656278"/>
              <a:gd name="connsiteY13" fmla="*/ 1148862 h 1969477"/>
              <a:gd name="connsiteX14" fmla="*/ 0 w 10656278"/>
              <a:gd name="connsiteY14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0 w 10656278"/>
              <a:gd name="connsiteY9" fmla="*/ 1969477 h 1969477"/>
              <a:gd name="connsiteX10" fmla="*/ 0 w 10656278"/>
              <a:gd name="connsiteY10" fmla="*/ 1641231 h 1969477"/>
              <a:gd name="connsiteX11" fmla="*/ 0 w 10656278"/>
              <a:gd name="connsiteY11" fmla="*/ 1148862 h 1969477"/>
              <a:gd name="connsiteX12" fmla="*/ 0 w 10656278"/>
              <a:gd name="connsiteY12" fmla="*/ 1148862 h 1969477"/>
              <a:gd name="connsiteX13" fmla="*/ 0 w 10656278"/>
              <a:gd name="connsiteY13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10656278 w 10656278"/>
              <a:gd name="connsiteY3" fmla="*/ 0 h 1969477"/>
              <a:gd name="connsiteX4" fmla="*/ 10656278 w 10656278"/>
              <a:gd name="connsiteY4" fmla="*/ 1148862 h 1969477"/>
              <a:gd name="connsiteX5" fmla="*/ 10656278 w 10656278"/>
              <a:gd name="connsiteY5" fmla="*/ 1148862 h 1969477"/>
              <a:gd name="connsiteX6" fmla="*/ 10656278 w 10656278"/>
              <a:gd name="connsiteY6" fmla="*/ 1641231 h 1969477"/>
              <a:gd name="connsiteX7" fmla="*/ 10656278 w 10656278"/>
              <a:gd name="connsiteY7" fmla="*/ 1969477 h 1969477"/>
              <a:gd name="connsiteX8" fmla="*/ 0 w 10656278"/>
              <a:gd name="connsiteY8" fmla="*/ 1969477 h 1969477"/>
              <a:gd name="connsiteX9" fmla="*/ 0 w 10656278"/>
              <a:gd name="connsiteY9" fmla="*/ 1641231 h 1969477"/>
              <a:gd name="connsiteX10" fmla="*/ 0 w 10656278"/>
              <a:gd name="connsiteY10" fmla="*/ 1148862 h 1969477"/>
              <a:gd name="connsiteX11" fmla="*/ 0 w 10656278"/>
              <a:gd name="connsiteY11" fmla="*/ 1148862 h 1969477"/>
              <a:gd name="connsiteX12" fmla="*/ 0 w 10656278"/>
              <a:gd name="connsiteY12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0656278 w 10656278"/>
              <a:gd name="connsiteY2" fmla="*/ 0 h 1969477"/>
              <a:gd name="connsiteX3" fmla="*/ 10656278 w 10656278"/>
              <a:gd name="connsiteY3" fmla="*/ 1148862 h 1969477"/>
              <a:gd name="connsiteX4" fmla="*/ 10656278 w 10656278"/>
              <a:gd name="connsiteY4" fmla="*/ 1148862 h 1969477"/>
              <a:gd name="connsiteX5" fmla="*/ 10656278 w 10656278"/>
              <a:gd name="connsiteY5" fmla="*/ 1641231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1641231 h 1969477"/>
              <a:gd name="connsiteX9" fmla="*/ 0 w 10656278"/>
              <a:gd name="connsiteY9" fmla="*/ 1148862 h 1969477"/>
              <a:gd name="connsiteX10" fmla="*/ 0 w 10656278"/>
              <a:gd name="connsiteY10" fmla="*/ 1148862 h 1969477"/>
              <a:gd name="connsiteX11" fmla="*/ 0 w 10656278"/>
              <a:gd name="connsiteY11" fmla="*/ 0 h 1969477"/>
              <a:gd name="connsiteX0" fmla="*/ 6134 w 10662412"/>
              <a:gd name="connsiteY0" fmla="*/ 0 h 1969477"/>
              <a:gd name="connsiteX1" fmla="*/ 1782180 w 10662412"/>
              <a:gd name="connsiteY1" fmla="*/ 0 h 1969477"/>
              <a:gd name="connsiteX2" fmla="*/ 10662412 w 10662412"/>
              <a:gd name="connsiteY2" fmla="*/ 0 h 1969477"/>
              <a:gd name="connsiteX3" fmla="*/ 10662412 w 10662412"/>
              <a:gd name="connsiteY3" fmla="*/ 1148862 h 1969477"/>
              <a:gd name="connsiteX4" fmla="*/ 10662412 w 10662412"/>
              <a:gd name="connsiteY4" fmla="*/ 1148862 h 1969477"/>
              <a:gd name="connsiteX5" fmla="*/ 10662412 w 10662412"/>
              <a:gd name="connsiteY5" fmla="*/ 1641231 h 1969477"/>
              <a:gd name="connsiteX6" fmla="*/ 10662412 w 10662412"/>
              <a:gd name="connsiteY6" fmla="*/ 1969477 h 1969477"/>
              <a:gd name="connsiteX7" fmla="*/ 6134 w 10662412"/>
              <a:gd name="connsiteY7" fmla="*/ 1969477 h 1969477"/>
              <a:gd name="connsiteX8" fmla="*/ 6134 w 10662412"/>
              <a:gd name="connsiteY8" fmla="*/ 1641231 h 1969477"/>
              <a:gd name="connsiteX9" fmla="*/ 0 w 10662412"/>
              <a:gd name="connsiteY9" fmla="*/ 1297325 h 1969477"/>
              <a:gd name="connsiteX10" fmla="*/ 6134 w 10662412"/>
              <a:gd name="connsiteY10" fmla="*/ 1148862 h 1969477"/>
              <a:gd name="connsiteX11" fmla="*/ 6134 w 10662412"/>
              <a:gd name="connsiteY11" fmla="*/ 1148862 h 1969477"/>
              <a:gd name="connsiteX12" fmla="*/ 6134 w 10662412"/>
              <a:gd name="connsiteY12" fmla="*/ 0 h 1969477"/>
              <a:gd name="connsiteX0" fmla="*/ 1236867 w 11893145"/>
              <a:gd name="connsiteY0" fmla="*/ 0 h 1969477"/>
              <a:gd name="connsiteX1" fmla="*/ 3012913 w 11893145"/>
              <a:gd name="connsiteY1" fmla="*/ 0 h 1969477"/>
              <a:gd name="connsiteX2" fmla="*/ 11893145 w 11893145"/>
              <a:gd name="connsiteY2" fmla="*/ 0 h 1969477"/>
              <a:gd name="connsiteX3" fmla="*/ 11893145 w 11893145"/>
              <a:gd name="connsiteY3" fmla="*/ 1148862 h 1969477"/>
              <a:gd name="connsiteX4" fmla="*/ 11893145 w 11893145"/>
              <a:gd name="connsiteY4" fmla="*/ 1148862 h 1969477"/>
              <a:gd name="connsiteX5" fmla="*/ 11893145 w 11893145"/>
              <a:gd name="connsiteY5" fmla="*/ 1641231 h 1969477"/>
              <a:gd name="connsiteX6" fmla="*/ 11893145 w 11893145"/>
              <a:gd name="connsiteY6" fmla="*/ 1969477 h 1969477"/>
              <a:gd name="connsiteX7" fmla="*/ 1236867 w 11893145"/>
              <a:gd name="connsiteY7" fmla="*/ 1969477 h 1969477"/>
              <a:gd name="connsiteX8" fmla="*/ 1236867 w 11893145"/>
              <a:gd name="connsiteY8" fmla="*/ 1641231 h 1969477"/>
              <a:gd name="connsiteX9" fmla="*/ 0 w 11893145"/>
              <a:gd name="connsiteY9" fmla="*/ 1387523 h 1969477"/>
              <a:gd name="connsiteX10" fmla="*/ 1236867 w 11893145"/>
              <a:gd name="connsiteY10" fmla="*/ 1148862 h 1969477"/>
              <a:gd name="connsiteX11" fmla="*/ 1236867 w 11893145"/>
              <a:gd name="connsiteY11" fmla="*/ 1148862 h 1969477"/>
              <a:gd name="connsiteX12" fmla="*/ 1236867 w 11893145"/>
              <a:gd name="connsiteY12" fmla="*/ 0 h 1969477"/>
              <a:gd name="connsiteX0" fmla="*/ 1236867 w 11893145"/>
              <a:gd name="connsiteY0" fmla="*/ 0 h 1969477"/>
              <a:gd name="connsiteX1" fmla="*/ 3012913 w 11893145"/>
              <a:gd name="connsiteY1" fmla="*/ 0 h 1969477"/>
              <a:gd name="connsiteX2" fmla="*/ 11893145 w 11893145"/>
              <a:gd name="connsiteY2" fmla="*/ 0 h 1969477"/>
              <a:gd name="connsiteX3" fmla="*/ 11893145 w 11893145"/>
              <a:gd name="connsiteY3" fmla="*/ 1148862 h 1969477"/>
              <a:gd name="connsiteX4" fmla="*/ 11893145 w 11893145"/>
              <a:gd name="connsiteY4" fmla="*/ 1148862 h 1969477"/>
              <a:gd name="connsiteX5" fmla="*/ 11893145 w 11893145"/>
              <a:gd name="connsiteY5" fmla="*/ 1969477 h 1969477"/>
              <a:gd name="connsiteX6" fmla="*/ 1236867 w 11893145"/>
              <a:gd name="connsiteY6" fmla="*/ 1969477 h 1969477"/>
              <a:gd name="connsiteX7" fmla="*/ 1236867 w 11893145"/>
              <a:gd name="connsiteY7" fmla="*/ 1641231 h 1969477"/>
              <a:gd name="connsiteX8" fmla="*/ 0 w 11893145"/>
              <a:gd name="connsiteY8" fmla="*/ 1387523 h 1969477"/>
              <a:gd name="connsiteX9" fmla="*/ 1236867 w 11893145"/>
              <a:gd name="connsiteY9" fmla="*/ 1148862 h 1969477"/>
              <a:gd name="connsiteX10" fmla="*/ 1236867 w 11893145"/>
              <a:gd name="connsiteY10" fmla="*/ 1148862 h 1969477"/>
              <a:gd name="connsiteX11" fmla="*/ 1236867 w 11893145"/>
              <a:gd name="connsiteY11" fmla="*/ 0 h 1969477"/>
              <a:gd name="connsiteX0" fmla="*/ 1236867 w 11893145"/>
              <a:gd name="connsiteY0" fmla="*/ 0 h 1969477"/>
              <a:gd name="connsiteX1" fmla="*/ 3012913 w 11893145"/>
              <a:gd name="connsiteY1" fmla="*/ 0 h 1969477"/>
              <a:gd name="connsiteX2" fmla="*/ 11893145 w 11893145"/>
              <a:gd name="connsiteY2" fmla="*/ 0 h 1969477"/>
              <a:gd name="connsiteX3" fmla="*/ 11893145 w 11893145"/>
              <a:gd name="connsiteY3" fmla="*/ 1148862 h 1969477"/>
              <a:gd name="connsiteX4" fmla="*/ 11893145 w 11893145"/>
              <a:gd name="connsiteY4" fmla="*/ 1969477 h 1969477"/>
              <a:gd name="connsiteX5" fmla="*/ 1236867 w 11893145"/>
              <a:gd name="connsiteY5" fmla="*/ 1969477 h 1969477"/>
              <a:gd name="connsiteX6" fmla="*/ 1236867 w 11893145"/>
              <a:gd name="connsiteY6" fmla="*/ 1641231 h 1969477"/>
              <a:gd name="connsiteX7" fmla="*/ 0 w 11893145"/>
              <a:gd name="connsiteY7" fmla="*/ 1387523 h 1969477"/>
              <a:gd name="connsiteX8" fmla="*/ 1236867 w 11893145"/>
              <a:gd name="connsiteY8" fmla="*/ 1148862 h 1969477"/>
              <a:gd name="connsiteX9" fmla="*/ 1236867 w 11893145"/>
              <a:gd name="connsiteY9" fmla="*/ 1148862 h 1969477"/>
              <a:gd name="connsiteX10" fmla="*/ 1236867 w 11893145"/>
              <a:gd name="connsiteY10" fmla="*/ 0 h 1969477"/>
              <a:gd name="connsiteX0" fmla="*/ 1236867 w 11893145"/>
              <a:gd name="connsiteY0" fmla="*/ 0 h 1969477"/>
              <a:gd name="connsiteX1" fmla="*/ 11893145 w 11893145"/>
              <a:gd name="connsiteY1" fmla="*/ 0 h 1969477"/>
              <a:gd name="connsiteX2" fmla="*/ 11893145 w 11893145"/>
              <a:gd name="connsiteY2" fmla="*/ 1148862 h 1969477"/>
              <a:gd name="connsiteX3" fmla="*/ 11893145 w 11893145"/>
              <a:gd name="connsiteY3" fmla="*/ 1969477 h 1969477"/>
              <a:gd name="connsiteX4" fmla="*/ 1236867 w 11893145"/>
              <a:gd name="connsiteY4" fmla="*/ 1969477 h 1969477"/>
              <a:gd name="connsiteX5" fmla="*/ 1236867 w 11893145"/>
              <a:gd name="connsiteY5" fmla="*/ 1641231 h 1969477"/>
              <a:gd name="connsiteX6" fmla="*/ 0 w 11893145"/>
              <a:gd name="connsiteY6" fmla="*/ 1387523 h 1969477"/>
              <a:gd name="connsiteX7" fmla="*/ 1236867 w 11893145"/>
              <a:gd name="connsiteY7" fmla="*/ 1148862 h 1969477"/>
              <a:gd name="connsiteX8" fmla="*/ 1236867 w 11893145"/>
              <a:gd name="connsiteY8" fmla="*/ 1148862 h 1969477"/>
              <a:gd name="connsiteX9" fmla="*/ 1236867 w 11893145"/>
              <a:gd name="connsiteY9" fmla="*/ 0 h 1969477"/>
              <a:gd name="connsiteX0" fmla="*/ 848487 w 11504765"/>
              <a:gd name="connsiteY0" fmla="*/ 0 h 1969477"/>
              <a:gd name="connsiteX1" fmla="*/ 11504765 w 11504765"/>
              <a:gd name="connsiteY1" fmla="*/ 0 h 1969477"/>
              <a:gd name="connsiteX2" fmla="*/ 11504765 w 11504765"/>
              <a:gd name="connsiteY2" fmla="*/ 1148862 h 1969477"/>
              <a:gd name="connsiteX3" fmla="*/ 11504765 w 11504765"/>
              <a:gd name="connsiteY3" fmla="*/ 1969477 h 1969477"/>
              <a:gd name="connsiteX4" fmla="*/ 848487 w 11504765"/>
              <a:gd name="connsiteY4" fmla="*/ 1969477 h 1969477"/>
              <a:gd name="connsiteX5" fmla="*/ 848487 w 11504765"/>
              <a:gd name="connsiteY5" fmla="*/ 1641231 h 1969477"/>
              <a:gd name="connsiteX6" fmla="*/ 0 w 11504765"/>
              <a:gd name="connsiteY6" fmla="*/ 1378667 h 1969477"/>
              <a:gd name="connsiteX7" fmla="*/ 848487 w 11504765"/>
              <a:gd name="connsiteY7" fmla="*/ 1148862 h 1969477"/>
              <a:gd name="connsiteX8" fmla="*/ 848487 w 11504765"/>
              <a:gd name="connsiteY8" fmla="*/ 1148862 h 1969477"/>
              <a:gd name="connsiteX9" fmla="*/ 848487 w 11504765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1270 w 11837548"/>
              <a:gd name="connsiteY5" fmla="*/ 164123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205040 w 11837548"/>
              <a:gd name="connsiteY5" fmla="*/ 146635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8336 w 11837548"/>
              <a:gd name="connsiteY5" fmla="*/ 146635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8336 w 11837548"/>
              <a:gd name="connsiteY5" fmla="*/ 146635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8336 w 11837548"/>
              <a:gd name="connsiteY5" fmla="*/ 146635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4044 w 11837548"/>
              <a:gd name="connsiteY5" fmla="*/ 146635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75461 w 11837548"/>
              <a:gd name="connsiteY5" fmla="*/ 1465599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4044 w 11837548"/>
              <a:gd name="connsiteY5" fmla="*/ 1465599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4044 w 11837548"/>
              <a:gd name="connsiteY5" fmla="*/ 146635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4044 w 11837548"/>
              <a:gd name="connsiteY5" fmla="*/ 146635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181270 w 11837548"/>
              <a:gd name="connsiteY0" fmla="*/ 0 h 1969477"/>
              <a:gd name="connsiteX1" fmla="*/ 11837548 w 11837548"/>
              <a:gd name="connsiteY1" fmla="*/ 0 h 1969477"/>
              <a:gd name="connsiteX2" fmla="*/ 11837548 w 11837548"/>
              <a:gd name="connsiteY2" fmla="*/ 1148862 h 1969477"/>
              <a:gd name="connsiteX3" fmla="*/ 11837548 w 11837548"/>
              <a:gd name="connsiteY3" fmla="*/ 1969477 h 1969477"/>
              <a:gd name="connsiteX4" fmla="*/ 1181270 w 11837548"/>
              <a:gd name="connsiteY4" fmla="*/ 1969477 h 1969477"/>
              <a:gd name="connsiteX5" fmla="*/ 1180826 w 11837548"/>
              <a:gd name="connsiteY5" fmla="*/ 1466351 h 1969477"/>
              <a:gd name="connsiteX6" fmla="*/ 0 w 11837548"/>
              <a:gd name="connsiteY6" fmla="*/ 1378667 h 1969477"/>
              <a:gd name="connsiteX7" fmla="*/ 1181270 w 11837548"/>
              <a:gd name="connsiteY7" fmla="*/ 1148862 h 1969477"/>
              <a:gd name="connsiteX8" fmla="*/ 1181270 w 11837548"/>
              <a:gd name="connsiteY8" fmla="*/ 1148862 h 1969477"/>
              <a:gd name="connsiteX9" fmla="*/ 1181270 w 11837548"/>
              <a:gd name="connsiteY9" fmla="*/ 0 h 1969477"/>
              <a:gd name="connsiteX0" fmla="*/ 1463412 w 12119690"/>
              <a:gd name="connsiteY0" fmla="*/ 0 h 1969477"/>
              <a:gd name="connsiteX1" fmla="*/ 12119690 w 12119690"/>
              <a:gd name="connsiteY1" fmla="*/ 0 h 1969477"/>
              <a:gd name="connsiteX2" fmla="*/ 12119690 w 12119690"/>
              <a:gd name="connsiteY2" fmla="*/ 1148862 h 1969477"/>
              <a:gd name="connsiteX3" fmla="*/ 12119690 w 12119690"/>
              <a:gd name="connsiteY3" fmla="*/ 1969477 h 1969477"/>
              <a:gd name="connsiteX4" fmla="*/ 1463412 w 12119690"/>
              <a:gd name="connsiteY4" fmla="*/ 1969477 h 1969477"/>
              <a:gd name="connsiteX5" fmla="*/ 1462968 w 12119690"/>
              <a:gd name="connsiteY5" fmla="*/ 1466351 h 1969477"/>
              <a:gd name="connsiteX6" fmla="*/ 0 w 12119690"/>
              <a:gd name="connsiteY6" fmla="*/ 1301003 h 1969477"/>
              <a:gd name="connsiteX7" fmla="*/ 1463412 w 12119690"/>
              <a:gd name="connsiteY7" fmla="*/ 1148862 h 1969477"/>
              <a:gd name="connsiteX8" fmla="*/ 1463412 w 12119690"/>
              <a:gd name="connsiteY8" fmla="*/ 1148862 h 1969477"/>
              <a:gd name="connsiteX9" fmla="*/ 1463412 w 12119690"/>
              <a:gd name="connsiteY9" fmla="*/ 0 h 1969477"/>
              <a:gd name="connsiteX0" fmla="*/ 1463412 w 12119690"/>
              <a:gd name="connsiteY0" fmla="*/ 0 h 1969477"/>
              <a:gd name="connsiteX1" fmla="*/ 12119690 w 12119690"/>
              <a:gd name="connsiteY1" fmla="*/ 0 h 1969477"/>
              <a:gd name="connsiteX2" fmla="*/ 12119690 w 12119690"/>
              <a:gd name="connsiteY2" fmla="*/ 1148862 h 1969477"/>
              <a:gd name="connsiteX3" fmla="*/ 12119690 w 12119690"/>
              <a:gd name="connsiteY3" fmla="*/ 1969477 h 1969477"/>
              <a:gd name="connsiteX4" fmla="*/ 1463412 w 12119690"/>
              <a:gd name="connsiteY4" fmla="*/ 1969477 h 1969477"/>
              <a:gd name="connsiteX5" fmla="*/ 1462968 w 12119690"/>
              <a:gd name="connsiteY5" fmla="*/ 1466351 h 1969477"/>
              <a:gd name="connsiteX6" fmla="*/ 0 w 12119690"/>
              <a:gd name="connsiteY6" fmla="*/ 1301003 h 1969477"/>
              <a:gd name="connsiteX7" fmla="*/ 1463412 w 12119690"/>
              <a:gd name="connsiteY7" fmla="*/ 1148862 h 1969477"/>
              <a:gd name="connsiteX8" fmla="*/ 1454252 w 12119690"/>
              <a:gd name="connsiteY8" fmla="*/ 581673 h 1969477"/>
              <a:gd name="connsiteX9" fmla="*/ 1463412 w 12119690"/>
              <a:gd name="connsiteY9" fmla="*/ 0 h 1969477"/>
              <a:gd name="connsiteX0" fmla="*/ 1463412 w 12119690"/>
              <a:gd name="connsiteY0" fmla="*/ 0 h 1969477"/>
              <a:gd name="connsiteX1" fmla="*/ 12119690 w 12119690"/>
              <a:gd name="connsiteY1" fmla="*/ 0 h 1969477"/>
              <a:gd name="connsiteX2" fmla="*/ 12119690 w 12119690"/>
              <a:gd name="connsiteY2" fmla="*/ 1148862 h 1969477"/>
              <a:gd name="connsiteX3" fmla="*/ 12119690 w 12119690"/>
              <a:gd name="connsiteY3" fmla="*/ 1969477 h 1969477"/>
              <a:gd name="connsiteX4" fmla="*/ 1463412 w 12119690"/>
              <a:gd name="connsiteY4" fmla="*/ 1969477 h 1969477"/>
              <a:gd name="connsiteX5" fmla="*/ 1462968 w 12119690"/>
              <a:gd name="connsiteY5" fmla="*/ 1466351 h 1969477"/>
              <a:gd name="connsiteX6" fmla="*/ 0 w 12119690"/>
              <a:gd name="connsiteY6" fmla="*/ 1301003 h 1969477"/>
              <a:gd name="connsiteX7" fmla="*/ 1454252 w 12119690"/>
              <a:gd name="connsiteY7" fmla="*/ 581673 h 1969477"/>
              <a:gd name="connsiteX8" fmla="*/ 1463412 w 12119690"/>
              <a:gd name="connsiteY8" fmla="*/ 0 h 1969477"/>
              <a:gd name="connsiteX0" fmla="*/ 959573 w 11615851"/>
              <a:gd name="connsiteY0" fmla="*/ 0 h 1969477"/>
              <a:gd name="connsiteX1" fmla="*/ 11615851 w 11615851"/>
              <a:gd name="connsiteY1" fmla="*/ 0 h 1969477"/>
              <a:gd name="connsiteX2" fmla="*/ 11615851 w 11615851"/>
              <a:gd name="connsiteY2" fmla="*/ 1148862 h 1969477"/>
              <a:gd name="connsiteX3" fmla="*/ 11615851 w 11615851"/>
              <a:gd name="connsiteY3" fmla="*/ 1969477 h 1969477"/>
              <a:gd name="connsiteX4" fmla="*/ 959573 w 11615851"/>
              <a:gd name="connsiteY4" fmla="*/ 1969477 h 1969477"/>
              <a:gd name="connsiteX5" fmla="*/ 959129 w 11615851"/>
              <a:gd name="connsiteY5" fmla="*/ 1466351 h 1969477"/>
              <a:gd name="connsiteX6" fmla="*/ 0 w 11615851"/>
              <a:gd name="connsiteY6" fmla="*/ 737284 h 1969477"/>
              <a:gd name="connsiteX7" fmla="*/ 950413 w 11615851"/>
              <a:gd name="connsiteY7" fmla="*/ 581673 h 1969477"/>
              <a:gd name="connsiteX8" fmla="*/ 959573 w 11615851"/>
              <a:gd name="connsiteY8" fmla="*/ 0 h 1969477"/>
              <a:gd name="connsiteX0" fmla="*/ 959573 w 11615851"/>
              <a:gd name="connsiteY0" fmla="*/ 0 h 1969477"/>
              <a:gd name="connsiteX1" fmla="*/ 11615851 w 11615851"/>
              <a:gd name="connsiteY1" fmla="*/ 0 h 1969477"/>
              <a:gd name="connsiteX2" fmla="*/ 11615851 w 11615851"/>
              <a:gd name="connsiteY2" fmla="*/ 1148862 h 1969477"/>
              <a:gd name="connsiteX3" fmla="*/ 11615851 w 11615851"/>
              <a:gd name="connsiteY3" fmla="*/ 1969477 h 1969477"/>
              <a:gd name="connsiteX4" fmla="*/ 959573 w 11615851"/>
              <a:gd name="connsiteY4" fmla="*/ 1969477 h 1969477"/>
              <a:gd name="connsiteX5" fmla="*/ 959130 w 11615851"/>
              <a:gd name="connsiteY5" fmla="*/ 904366 h 1969477"/>
              <a:gd name="connsiteX6" fmla="*/ 0 w 11615851"/>
              <a:gd name="connsiteY6" fmla="*/ 737284 h 1969477"/>
              <a:gd name="connsiteX7" fmla="*/ 950413 w 11615851"/>
              <a:gd name="connsiteY7" fmla="*/ 581673 h 1969477"/>
              <a:gd name="connsiteX8" fmla="*/ 959573 w 11615851"/>
              <a:gd name="connsiteY8" fmla="*/ 0 h 1969477"/>
              <a:gd name="connsiteX0" fmla="*/ 1032859 w 11689137"/>
              <a:gd name="connsiteY0" fmla="*/ 0 h 1969477"/>
              <a:gd name="connsiteX1" fmla="*/ 11689137 w 11689137"/>
              <a:gd name="connsiteY1" fmla="*/ 0 h 1969477"/>
              <a:gd name="connsiteX2" fmla="*/ 11689137 w 11689137"/>
              <a:gd name="connsiteY2" fmla="*/ 1148862 h 1969477"/>
              <a:gd name="connsiteX3" fmla="*/ 11689137 w 11689137"/>
              <a:gd name="connsiteY3" fmla="*/ 1969477 h 1969477"/>
              <a:gd name="connsiteX4" fmla="*/ 1032859 w 11689137"/>
              <a:gd name="connsiteY4" fmla="*/ 1969477 h 1969477"/>
              <a:gd name="connsiteX5" fmla="*/ 1032416 w 11689137"/>
              <a:gd name="connsiteY5" fmla="*/ 904366 h 1969477"/>
              <a:gd name="connsiteX6" fmla="*/ 0 w 11689137"/>
              <a:gd name="connsiteY6" fmla="*/ 742488 h 1969477"/>
              <a:gd name="connsiteX7" fmla="*/ 1023699 w 11689137"/>
              <a:gd name="connsiteY7" fmla="*/ 581673 h 1969477"/>
              <a:gd name="connsiteX8" fmla="*/ 1032859 w 11689137"/>
              <a:gd name="connsiteY8" fmla="*/ 0 h 1969477"/>
              <a:gd name="connsiteX0" fmla="*/ 1078662 w 11734940"/>
              <a:gd name="connsiteY0" fmla="*/ 0 h 1969477"/>
              <a:gd name="connsiteX1" fmla="*/ 11734940 w 11734940"/>
              <a:gd name="connsiteY1" fmla="*/ 0 h 1969477"/>
              <a:gd name="connsiteX2" fmla="*/ 11734940 w 11734940"/>
              <a:gd name="connsiteY2" fmla="*/ 1148862 h 1969477"/>
              <a:gd name="connsiteX3" fmla="*/ 11734940 w 11734940"/>
              <a:gd name="connsiteY3" fmla="*/ 1969477 h 1969477"/>
              <a:gd name="connsiteX4" fmla="*/ 1078662 w 11734940"/>
              <a:gd name="connsiteY4" fmla="*/ 1969477 h 1969477"/>
              <a:gd name="connsiteX5" fmla="*/ 1078219 w 11734940"/>
              <a:gd name="connsiteY5" fmla="*/ 904366 h 1969477"/>
              <a:gd name="connsiteX6" fmla="*/ 0 w 11734940"/>
              <a:gd name="connsiteY6" fmla="*/ 739019 h 1969477"/>
              <a:gd name="connsiteX7" fmla="*/ 1069502 w 11734940"/>
              <a:gd name="connsiteY7" fmla="*/ 581673 h 1969477"/>
              <a:gd name="connsiteX8" fmla="*/ 1078662 w 11734940"/>
              <a:gd name="connsiteY8" fmla="*/ 0 h 1969477"/>
              <a:gd name="connsiteX0" fmla="*/ 1078662 w 11734940"/>
              <a:gd name="connsiteY0" fmla="*/ 0 h 1969477"/>
              <a:gd name="connsiteX1" fmla="*/ 11734940 w 11734940"/>
              <a:gd name="connsiteY1" fmla="*/ 0 h 1969477"/>
              <a:gd name="connsiteX2" fmla="*/ 11734940 w 11734940"/>
              <a:gd name="connsiteY2" fmla="*/ 1148862 h 1969477"/>
              <a:gd name="connsiteX3" fmla="*/ 11734940 w 11734940"/>
              <a:gd name="connsiteY3" fmla="*/ 1969477 h 1969477"/>
              <a:gd name="connsiteX4" fmla="*/ 1078662 w 11734940"/>
              <a:gd name="connsiteY4" fmla="*/ 1969477 h 1969477"/>
              <a:gd name="connsiteX5" fmla="*/ 1078219 w 11734940"/>
              <a:gd name="connsiteY5" fmla="*/ 904366 h 1969477"/>
              <a:gd name="connsiteX6" fmla="*/ 0 w 11734940"/>
              <a:gd name="connsiteY6" fmla="*/ 739019 h 1969477"/>
              <a:gd name="connsiteX7" fmla="*/ 1078663 w 11734940"/>
              <a:gd name="connsiteY7" fmla="*/ 583408 h 1969477"/>
              <a:gd name="connsiteX8" fmla="*/ 1078662 w 11734940"/>
              <a:gd name="connsiteY8" fmla="*/ 0 h 1969477"/>
              <a:gd name="connsiteX0" fmla="*/ 1077 w 10657355"/>
              <a:gd name="connsiteY0" fmla="*/ 0 h 1969477"/>
              <a:gd name="connsiteX1" fmla="*/ 10657355 w 10657355"/>
              <a:gd name="connsiteY1" fmla="*/ 0 h 1969477"/>
              <a:gd name="connsiteX2" fmla="*/ 10657355 w 10657355"/>
              <a:gd name="connsiteY2" fmla="*/ 1148862 h 1969477"/>
              <a:gd name="connsiteX3" fmla="*/ 10657355 w 10657355"/>
              <a:gd name="connsiteY3" fmla="*/ 1969477 h 1969477"/>
              <a:gd name="connsiteX4" fmla="*/ 1077 w 10657355"/>
              <a:gd name="connsiteY4" fmla="*/ 1969477 h 1969477"/>
              <a:gd name="connsiteX5" fmla="*/ 634 w 10657355"/>
              <a:gd name="connsiteY5" fmla="*/ 904366 h 1969477"/>
              <a:gd name="connsiteX6" fmla="*/ 1078 w 10657355"/>
              <a:gd name="connsiteY6" fmla="*/ 583408 h 1969477"/>
              <a:gd name="connsiteX7" fmla="*/ 1077 w 10657355"/>
              <a:gd name="connsiteY7" fmla="*/ 0 h 1969477"/>
              <a:gd name="connsiteX0" fmla="*/ 1076 w 10657354"/>
              <a:gd name="connsiteY0" fmla="*/ 0 h 1969477"/>
              <a:gd name="connsiteX1" fmla="*/ 10657354 w 10657354"/>
              <a:gd name="connsiteY1" fmla="*/ 0 h 1969477"/>
              <a:gd name="connsiteX2" fmla="*/ 10657354 w 10657354"/>
              <a:gd name="connsiteY2" fmla="*/ 1148862 h 1969477"/>
              <a:gd name="connsiteX3" fmla="*/ 10657354 w 10657354"/>
              <a:gd name="connsiteY3" fmla="*/ 1969477 h 1969477"/>
              <a:gd name="connsiteX4" fmla="*/ 1076 w 10657354"/>
              <a:gd name="connsiteY4" fmla="*/ 1969477 h 1969477"/>
              <a:gd name="connsiteX5" fmla="*/ 633 w 10657354"/>
              <a:gd name="connsiteY5" fmla="*/ 904366 h 1969477"/>
              <a:gd name="connsiteX6" fmla="*/ 1076 w 10657354"/>
              <a:gd name="connsiteY6" fmla="*/ 0 h 1969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57354" h="1969477">
                <a:moveTo>
                  <a:pt x="1076" y="0"/>
                </a:moveTo>
                <a:lnTo>
                  <a:pt x="10657354" y="0"/>
                </a:lnTo>
                <a:lnTo>
                  <a:pt x="10657354" y="1148862"/>
                </a:lnTo>
                <a:lnTo>
                  <a:pt x="10657354" y="1969477"/>
                </a:lnTo>
                <a:lnTo>
                  <a:pt x="1076" y="1969477"/>
                </a:lnTo>
                <a:cubicBezTo>
                  <a:pt x="3431" y="1801768"/>
                  <a:pt x="-1722" y="1072075"/>
                  <a:pt x="633" y="904366"/>
                </a:cubicBezTo>
                <a:cubicBezTo>
                  <a:pt x="781" y="602911"/>
                  <a:pt x="928" y="301455"/>
                  <a:pt x="10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43286ED-52F4-9D68-532C-185E4CEF6A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solidFill>
            <a:schemeClr val="accent1"/>
          </a:solidFill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CF438391-1A2F-A5C9-5471-616923D72A7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26" name="Picture Placeholder 25" descr="A person holding a phone&#10;&#10;Description automatically generated with medium confidence">
            <a:extLst>
              <a:ext uri="{FF2B5EF4-FFF2-40B4-BE49-F238E27FC236}">
                <a16:creationId xmlns:a16="http://schemas.microsoft.com/office/drawing/2014/main" id="{930B20D3-D990-AA17-87FC-0BD6BAF93C9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4443D713-C39C-56C4-A789-ACFA8A8ED7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C0B79DD-911D-65C2-2694-0E184547AD48}"/>
              </a:ext>
            </a:extLst>
          </p:cNvPr>
          <p:cNvSpPr/>
          <p:nvPr/>
        </p:nvSpPr>
        <p:spPr>
          <a:xfrm rot="18900000">
            <a:off x="1453662" y="1373789"/>
            <a:ext cx="2108318" cy="2108318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C2ED275-EF65-56D2-3695-94D3BF322D9F}"/>
              </a:ext>
            </a:extLst>
          </p:cNvPr>
          <p:cNvSpPr/>
          <p:nvPr/>
        </p:nvSpPr>
        <p:spPr>
          <a:xfrm rot="18900000">
            <a:off x="5389728" y="1374321"/>
            <a:ext cx="2108318" cy="2108318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C405B83-4116-6810-F5D8-5E4E8390F641}"/>
              </a:ext>
            </a:extLst>
          </p:cNvPr>
          <p:cNvSpPr/>
          <p:nvPr/>
        </p:nvSpPr>
        <p:spPr>
          <a:xfrm rot="18900000">
            <a:off x="1449067" y="5719330"/>
            <a:ext cx="2108318" cy="2108318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31D58CD-A0B4-12F9-3ED1-34C5DEDEA840}"/>
              </a:ext>
            </a:extLst>
          </p:cNvPr>
          <p:cNvSpPr/>
          <p:nvPr/>
        </p:nvSpPr>
        <p:spPr>
          <a:xfrm rot="18900000">
            <a:off x="5385133" y="5715851"/>
            <a:ext cx="2108318" cy="2108318"/>
          </a:xfrm>
          <a:custGeom>
            <a:avLst/>
            <a:gdLst>
              <a:gd name="connsiteX0" fmla="*/ 594360 w 594360"/>
              <a:gd name="connsiteY0" fmla="*/ 0 h 594360"/>
              <a:gd name="connsiteX1" fmla="*/ 594360 w 594360"/>
              <a:gd name="connsiteY1" fmla="*/ 594360 h 594360"/>
              <a:gd name="connsiteX2" fmla="*/ 0 w 594360"/>
              <a:gd name="connsiteY2" fmla="*/ 594360 h 594360"/>
              <a:gd name="connsiteX3" fmla="*/ 0 w 594360"/>
              <a:gd name="connsiteY3" fmla="*/ 0 h 594360"/>
              <a:gd name="connsiteX4" fmla="*/ 252417 w 594360"/>
              <a:gd name="connsiteY4" fmla="*/ 0 h 594360"/>
              <a:gd name="connsiteX5" fmla="*/ 252417 w 594360"/>
              <a:gd name="connsiteY5" fmla="*/ 61037 h 594360"/>
              <a:gd name="connsiteX6" fmla="*/ 61037 w 594360"/>
              <a:gd name="connsiteY6" fmla="*/ 61037 h 594360"/>
              <a:gd name="connsiteX7" fmla="*/ 61037 w 594360"/>
              <a:gd name="connsiteY7" fmla="*/ 533321 h 594360"/>
              <a:gd name="connsiteX8" fmla="*/ 533321 w 594360"/>
              <a:gd name="connsiteY8" fmla="*/ 533321 h 594360"/>
              <a:gd name="connsiteX9" fmla="*/ 533321 w 594360"/>
              <a:gd name="connsiteY9" fmla="*/ 61037 h 594360"/>
              <a:gd name="connsiteX10" fmla="*/ 399842 w 594360"/>
              <a:gd name="connsiteY10" fmla="*/ 61037 h 594360"/>
              <a:gd name="connsiteX11" fmla="*/ 399842 w 594360"/>
              <a:gd name="connsiteY11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360" h="594360">
                <a:moveTo>
                  <a:pt x="594360" y="0"/>
                </a:moveTo>
                <a:lnTo>
                  <a:pt x="594360" y="594360"/>
                </a:lnTo>
                <a:lnTo>
                  <a:pt x="0" y="594360"/>
                </a:lnTo>
                <a:lnTo>
                  <a:pt x="0" y="0"/>
                </a:lnTo>
                <a:lnTo>
                  <a:pt x="252417" y="0"/>
                </a:lnTo>
                <a:lnTo>
                  <a:pt x="252417" y="61037"/>
                </a:lnTo>
                <a:lnTo>
                  <a:pt x="61037" y="61037"/>
                </a:lnTo>
                <a:lnTo>
                  <a:pt x="61037" y="533321"/>
                </a:lnTo>
                <a:lnTo>
                  <a:pt x="533321" y="533321"/>
                </a:lnTo>
                <a:lnTo>
                  <a:pt x="533321" y="61037"/>
                </a:lnTo>
                <a:lnTo>
                  <a:pt x="399842" y="61037"/>
                </a:lnTo>
                <a:lnTo>
                  <a:pt x="3998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8" name="Textbox">
            <a:extLst>
              <a:ext uri="{FF2B5EF4-FFF2-40B4-BE49-F238E27FC236}">
                <a16:creationId xmlns:a16="http://schemas.microsoft.com/office/drawing/2014/main" id="{A0BD1C8F-1A45-B6EA-BCBC-08AA7B8CC732}"/>
              </a:ext>
            </a:extLst>
          </p:cNvPr>
          <p:cNvSpPr txBox="1"/>
          <p:nvPr/>
        </p:nvSpPr>
        <p:spPr>
          <a:xfrm>
            <a:off x="4606634" y="3983464"/>
            <a:ext cx="380307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State rates for both taxes are the same.</a:t>
            </a:r>
          </a:p>
        </p:txBody>
      </p:sp>
      <p:sp>
        <p:nvSpPr>
          <p:cNvPr id="39" name="Textbox">
            <a:extLst>
              <a:ext uri="{FF2B5EF4-FFF2-40B4-BE49-F238E27FC236}">
                <a16:creationId xmlns:a16="http://schemas.microsoft.com/office/drawing/2014/main" id="{BBED4140-34EB-15DB-2E12-4687B3914A44}"/>
              </a:ext>
            </a:extLst>
          </p:cNvPr>
          <p:cNvSpPr txBox="1"/>
          <p:nvPr/>
        </p:nvSpPr>
        <p:spPr>
          <a:xfrm>
            <a:off x="4551212" y="8337202"/>
            <a:ext cx="3816933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Reduced rates are the same.</a:t>
            </a:r>
          </a:p>
        </p:txBody>
      </p:sp>
      <p:sp>
        <p:nvSpPr>
          <p:cNvPr id="40" name="Textbox">
            <a:extLst>
              <a:ext uri="{FF2B5EF4-FFF2-40B4-BE49-F238E27FC236}">
                <a16:creationId xmlns:a16="http://schemas.microsoft.com/office/drawing/2014/main" id="{262982D1-87AF-F2A1-3211-F001A90AACED}"/>
              </a:ext>
            </a:extLst>
          </p:cNvPr>
          <p:cNvSpPr txBox="1"/>
          <p:nvPr/>
        </p:nvSpPr>
        <p:spPr>
          <a:xfrm>
            <a:off x="685795" y="3983464"/>
            <a:ext cx="3913913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pc="5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Taxable and exempt items are the same under both taxes.</a:t>
            </a:r>
            <a:r>
              <a:rPr kumimoji="0" lang="en-US" sz="2400" b="0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</a:t>
            </a:r>
          </a:p>
        </p:txBody>
      </p:sp>
      <p:sp>
        <p:nvSpPr>
          <p:cNvPr id="41" name="Textbox">
            <a:extLst>
              <a:ext uri="{FF2B5EF4-FFF2-40B4-BE49-F238E27FC236}">
                <a16:creationId xmlns:a16="http://schemas.microsoft.com/office/drawing/2014/main" id="{162CA4A6-379F-BF8F-D557-28FD102378F4}"/>
              </a:ext>
            </a:extLst>
          </p:cNvPr>
          <p:cNvSpPr txBox="1"/>
          <p:nvPr/>
        </p:nvSpPr>
        <p:spPr>
          <a:xfrm>
            <a:off x="741211" y="8337202"/>
            <a:ext cx="3830789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 Tax administration is the same.</a:t>
            </a:r>
          </a:p>
        </p:txBody>
      </p:sp>
    </p:spTree>
    <p:extLst>
      <p:ext uri="{BB962C8B-B14F-4D97-AF65-F5344CB8AC3E}">
        <p14:creationId xmlns:p14="http://schemas.microsoft.com/office/powerpoint/2010/main" val="3106832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2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28" grpId="0" animBg="1"/>
      <p:bldP spid="30" grpId="0" animBg="1"/>
      <p:bldP spid="35" grpId="0" animBg="1"/>
      <p:bldP spid="37" grpId="0" animBg="1"/>
      <p:bldP spid="38" grpId="0"/>
      <p:bldP spid="39" grpId="0"/>
      <p:bldP spid="40" grpId="0"/>
      <p:bldP spid="4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5CEAB-6301-1925-BA0D-04241EB7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03E925-F975-6C34-FF00-4E2B02AF91FB}"/>
              </a:ext>
            </a:extLst>
          </p:cNvPr>
          <p:cNvSpPr txBox="1"/>
          <p:nvPr/>
        </p:nvSpPr>
        <p:spPr>
          <a:xfrm>
            <a:off x="65315" y="3674310"/>
            <a:ext cx="18157371" cy="29383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600" b="1" dirty="0">
                <a:solidFill>
                  <a:srgbClr val="FFFFFF"/>
                </a:solidFill>
                <a:latin typeface="Roboto"/>
              </a:rPr>
              <a:t>Questions?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7601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DF0D16-071A-4B84-6F22-11361A908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peech Bubble: Rectangle 1">
            <a:extLst>
              <a:ext uri="{FF2B5EF4-FFF2-40B4-BE49-F238E27FC236}">
                <a16:creationId xmlns:a16="http://schemas.microsoft.com/office/drawing/2014/main" id="{FAFEDC19-4D0A-1ED5-CBC0-6ADE345D77D2}"/>
              </a:ext>
            </a:extLst>
          </p:cNvPr>
          <p:cNvSpPr/>
          <p:nvPr/>
        </p:nvSpPr>
        <p:spPr>
          <a:xfrm>
            <a:off x="3786956" y="909825"/>
            <a:ext cx="10752189" cy="1824824"/>
          </a:xfrm>
          <a:custGeom>
            <a:avLst/>
            <a:gdLst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4440116 w 10656278"/>
              <a:gd name="connsiteY9" fmla="*/ 1969477 h 1969477"/>
              <a:gd name="connsiteX10" fmla="*/ 3062827 w 10656278"/>
              <a:gd name="connsiteY10" fmla="*/ 2989390 h 1969477"/>
              <a:gd name="connsiteX11" fmla="*/ 1776046 w 10656278"/>
              <a:gd name="connsiteY11" fmla="*/ 1969477 h 1969477"/>
              <a:gd name="connsiteX12" fmla="*/ 0 w 10656278"/>
              <a:gd name="connsiteY12" fmla="*/ 1969477 h 1969477"/>
              <a:gd name="connsiteX13" fmla="*/ 0 w 10656278"/>
              <a:gd name="connsiteY13" fmla="*/ 1641231 h 1969477"/>
              <a:gd name="connsiteX14" fmla="*/ 0 w 10656278"/>
              <a:gd name="connsiteY14" fmla="*/ 1148862 h 1969477"/>
              <a:gd name="connsiteX15" fmla="*/ 0 w 10656278"/>
              <a:gd name="connsiteY15" fmla="*/ 1148862 h 1969477"/>
              <a:gd name="connsiteX16" fmla="*/ 0 w 10656278"/>
              <a:gd name="connsiteY16" fmla="*/ 0 h 1969477"/>
              <a:gd name="connsiteX0" fmla="*/ 0 w 10656278"/>
              <a:gd name="connsiteY0" fmla="*/ 0 h 2989390"/>
              <a:gd name="connsiteX1" fmla="*/ 1776046 w 10656278"/>
              <a:gd name="connsiteY1" fmla="*/ 0 h 2989390"/>
              <a:gd name="connsiteX2" fmla="*/ 1776046 w 10656278"/>
              <a:gd name="connsiteY2" fmla="*/ 0 h 2989390"/>
              <a:gd name="connsiteX3" fmla="*/ 4440116 w 10656278"/>
              <a:gd name="connsiteY3" fmla="*/ 0 h 2989390"/>
              <a:gd name="connsiteX4" fmla="*/ 10656278 w 10656278"/>
              <a:gd name="connsiteY4" fmla="*/ 0 h 2989390"/>
              <a:gd name="connsiteX5" fmla="*/ 10656278 w 10656278"/>
              <a:gd name="connsiteY5" fmla="*/ 1148862 h 2989390"/>
              <a:gd name="connsiteX6" fmla="*/ 10656278 w 10656278"/>
              <a:gd name="connsiteY6" fmla="*/ 1148862 h 2989390"/>
              <a:gd name="connsiteX7" fmla="*/ 10656278 w 10656278"/>
              <a:gd name="connsiteY7" fmla="*/ 1641231 h 2989390"/>
              <a:gd name="connsiteX8" fmla="*/ 10656278 w 10656278"/>
              <a:gd name="connsiteY8" fmla="*/ 1969477 h 2989390"/>
              <a:gd name="connsiteX9" fmla="*/ 3811466 w 10656278"/>
              <a:gd name="connsiteY9" fmla="*/ 1964282 h 2989390"/>
              <a:gd name="connsiteX10" fmla="*/ 3062827 w 10656278"/>
              <a:gd name="connsiteY10" fmla="*/ 2989390 h 2989390"/>
              <a:gd name="connsiteX11" fmla="*/ 1776046 w 10656278"/>
              <a:gd name="connsiteY11" fmla="*/ 1969477 h 2989390"/>
              <a:gd name="connsiteX12" fmla="*/ 0 w 10656278"/>
              <a:gd name="connsiteY12" fmla="*/ 1969477 h 2989390"/>
              <a:gd name="connsiteX13" fmla="*/ 0 w 10656278"/>
              <a:gd name="connsiteY13" fmla="*/ 1641231 h 2989390"/>
              <a:gd name="connsiteX14" fmla="*/ 0 w 10656278"/>
              <a:gd name="connsiteY14" fmla="*/ 1148862 h 2989390"/>
              <a:gd name="connsiteX15" fmla="*/ 0 w 10656278"/>
              <a:gd name="connsiteY15" fmla="*/ 1148862 h 2989390"/>
              <a:gd name="connsiteX16" fmla="*/ 0 w 10656278"/>
              <a:gd name="connsiteY16" fmla="*/ 0 h 2989390"/>
              <a:gd name="connsiteX0" fmla="*/ 0 w 10656278"/>
              <a:gd name="connsiteY0" fmla="*/ 0 h 2989390"/>
              <a:gd name="connsiteX1" fmla="*/ 1776046 w 10656278"/>
              <a:gd name="connsiteY1" fmla="*/ 0 h 2989390"/>
              <a:gd name="connsiteX2" fmla="*/ 1776046 w 10656278"/>
              <a:gd name="connsiteY2" fmla="*/ 0 h 2989390"/>
              <a:gd name="connsiteX3" fmla="*/ 4440116 w 10656278"/>
              <a:gd name="connsiteY3" fmla="*/ 0 h 2989390"/>
              <a:gd name="connsiteX4" fmla="*/ 10656278 w 10656278"/>
              <a:gd name="connsiteY4" fmla="*/ 0 h 2989390"/>
              <a:gd name="connsiteX5" fmla="*/ 10656278 w 10656278"/>
              <a:gd name="connsiteY5" fmla="*/ 1148862 h 2989390"/>
              <a:gd name="connsiteX6" fmla="*/ 10656278 w 10656278"/>
              <a:gd name="connsiteY6" fmla="*/ 1148862 h 2989390"/>
              <a:gd name="connsiteX7" fmla="*/ 10656278 w 10656278"/>
              <a:gd name="connsiteY7" fmla="*/ 1641231 h 2989390"/>
              <a:gd name="connsiteX8" fmla="*/ 10656278 w 10656278"/>
              <a:gd name="connsiteY8" fmla="*/ 1969477 h 2989390"/>
              <a:gd name="connsiteX9" fmla="*/ 3811466 w 10656278"/>
              <a:gd name="connsiteY9" fmla="*/ 1964282 h 2989390"/>
              <a:gd name="connsiteX10" fmla="*/ 3062827 w 10656278"/>
              <a:gd name="connsiteY10" fmla="*/ 2989390 h 2989390"/>
              <a:gd name="connsiteX11" fmla="*/ 2509973 w 10656278"/>
              <a:gd name="connsiteY11" fmla="*/ 1969477 h 2989390"/>
              <a:gd name="connsiteX12" fmla="*/ 0 w 10656278"/>
              <a:gd name="connsiteY12" fmla="*/ 1969477 h 2989390"/>
              <a:gd name="connsiteX13" fmla="*/ 0 w 10656278"/>
              <a:gd name="connsiteY13" fmla="*/ 1641231 h 2989390"/>
              <a:gd name="connsiteX14" fmla="*/ 0 w 10656278"/>
              <a:gd name="connsiteY14" fmla="*/ 1148862 h 2989390"/>
              <a:gd name="connsiteX15" fmla="*/ 0 w 10656278"/>
              <a:gd name="connsiteY15" fmla="*/ 1148862 h 2989390"/>
              <a:gd name="connsiteX16" fmla="*/ 0 w 10656278"/>
              <a:gd name="connsiteY16" fmla="*/ 0 h 2989390"/>
              <a:gd name="connsiteX0" fmla="*/ 0 w 10656278"/>
              <a:gd name="connsiteY0" fmla="*/ 0 h 2628442"/>
              <a:gd name="connsiteX1" fmla="*/ 1776046 w 10656278"/>
              <a:gd name="connsiteY1" fmla="*/ 0 h 2628442"/>
              <a:gd name="connsiteX2" fmla="*/ 1776046 w 10656278"/>
              <a:gd name="connsiteY2" fmla="*/ 0 h 2628442"/>
              <a:gd name="connsiteX3" fmla="*/ 4440116 w 10656278"/>
              <a:gd name="connsiteY3" fmla="*/ 0 h 2628442"/>
              <a:gd name="connsiteX4" fmla="*/ 10656278 w 10656278"/>
              <a:gd name="connsiteY4" fmla="*/ 0 h 2628442"/>
              <a:gd name="connsiteX5" fmla="*/ 10656278 w 10656278"/>
              <a:gd name="connsiteY5" fmla="*/ 1148862 h 2628442"/>
              <a:gd name="connsiteX6" fmla="*/ 10656278 w 10656278"/>
              <a:gd name="connsiteY6" fmla="*/ 1148862 h 2628442"/>
              <a:gd name="connsiteX7" fmla="*/ 10656278 w 10656278"/>
              <a:gd name="connsiteY7" fmla="*/ 1641231 h 2628442"/>
              <a:gd name="connsiteX8" fmla="*/ 10656278 w 10656278"/>
              <a:gd name="connsiteY8" fmla="*/ 1969477 h 2628442"/>
              <a:gd name="connsiteX9" fmla="*/ 3811466 w 10656278"/>
              <a:gd name="connsiteY9" fmla="*/ 1964282 h 2628442"/>
              <a:gd name="connsiteX10" fmla="*/ 3159079 w 10656278"/>
              <a:gd name="connsiteY10" fmla="*/ 2628442 h 2628442"/>
              <a:gd name="connsiteX11" fmla="*/ 2509973 w 10656278"/>
              <a:gd name="connsiteY11" fmla="*/ 1969477 h 2628442"/>
              <a:gd name="connsiteX12" fmla="*/ 0 w 10656278"/>
              <a:gd name="connsiteY12" fmla="*/ 1969477 h 2628442"/>
              <a:gd name="connsiteX13" fmla="*/ 0 w 10656278"/>
              <a:gd name="connsiteY13" fmla="*/ 1641231 h 2628442"/>
              <a:gd name="connsiteX14" fmla="*/ 0 w 10656278"/>
              <a:gd name="connsiteY14" fmla="*/ 1148862 h 2628442"/>
              <a:gd name="connsiteX15" fmla="*/ 0 w 10656278"/>
              <a:gd name="connsiteY15" fmla="*/ 1148862 h 2628442"/>
              <a:gd name="connsiteX16" fmla="*/ 0 w 10656278"/>
              <a:gd name="connsiteY16" fmla="*/ 0 h 2628442"/>
              <a:gd name="connsiteX0" fmla="*/ 0 w 10656278"/>
              <a:gd name="connsiteY0" fmla="*/ 0 h 2628442"/>
              <a:gd name="connsiteX1" fmla="*/ 1776046 w 10656278"/>
              <a:gd name="connsiteY1" fmla="*/ 0 h 2628442"/>
              <a:gd name="connsiteX2" fmla="*/ 1776046 w 10656278"/>
              <a:gd name="connsiteY2" fmla="*/ 0 h 2628442"/>
              <a:gd name="connsiteX3" fmla="*/ 4440116 w 10656278"/>
              <a:gd name="connsiteY3" fmla="*/ 0 h 2628442"/>
              <a:gd name="connsiteX4" fmla="*/ 10656278 w 10656278"/>
              <a:gd name="connsiteY4" fmla="*/ 0 h 2628442"/>
              <a:gd name="connsiteX5" fmla="*/ 10656278 w 10656278"/>
              <a:gd name="connsiteY5" fmla="*/ 1148862 h 2628442"/>
              <a:gd name="connsiteX6" fmla="*/ 10656278 w 10656278"/>
              <a:gd name="connsiteY6" fmla="*/ 1148862 h 2628442"/>
              <a:gd name="connsiteX7" fmla="*/ 10656278 w 10656278"/>
              <a:gd name="connsiteY7" fmla="*/ 1641231 h 2628442"/>
              <a:gd name="connsiteX8" fmla="*/ 10656278 w 10656278"/>
              <a:gd name="connsiteY8" fmla="*/ 1969477 h 2628442"/>
              <a:gd name="connsiteX9" fmla="*/ 3811466 w 10656278"/>
              <a:gd name="connsiteY9" fmla="*/ 1964282 h 2628442"/>
              <a:gd name="connsiteX10" fmla="*/ 3159079 w 10656278"/>
              <a:gd name="connsiteY10" fmla="*/ 2628442 h 2628442"/>
              <a:gd name="connsiteX11" fmla="*/ 1778619 w 10656278"/>
              <a:gd name="connsiteY11" fmla="*/ 1969477 h 2628442"/>
              <a:gd name="connsiteX12" fmla="*/ 0 w 10656278"/>
              <a:gd name="connsiteY12" fmla="*/ 1969477 h 2628442"/>
              <a:gd name="connsiteX13" fmla="*/ 0 w 10656278"/>
              <a:gd name="connsiteY13" fmla="*/ 1641231 h 2628442"/>
              <a:gd name="connsiteX14" fmla="*/ 0 w 10656278"/>
              <a:gd name="connsiteY14" fmla="*/ 1148862 h 2628442"/>
              <a:gd name="connsiteX15" fmla="*/ 0 w 10656278"/>
              <a:gd name="connsiteY15" fmla="*/ 1148862 h 2628442"/>
              <a:gd name="connsiteX16" fmla="*/ 0 w 10656278"/>
              <a:gd name="connsiteY16" fmla="*/ 0 h 2628442"/>
              <a:gd name="connsiteX0" fmla="*/ 0 w 10656278"/>
              <a:gd name="connsiteY0" fmla="*/ 0 h 2628442"/>
              <a:gd name="connsiteX1" fmla="*/ 1776046 w 10656278"/>
              <a:gd name="connsiteY1" fmla="*/ 0 h 2628442"/>
              <a:gd name="connsiteX2" fmla="*/ 1776046 w 10656278"/>
              <a:gd name="connsiteY2" fmla="*/ 0 h 2628442"/>
              <a:gd name="connsiteX3" fmla="*/ 4440116 w 10656278"/>
              <a:gd name="connsiteY3" fmla="*/ 0 h 2628442"/>
              <a:gd name="connsiteX4" fmla="*/ 10656278 w 10656278"/>
              <a:gd name="connsiteY4" fmla="*/ 0 h 2628442"/>
              <a:gd name="connsiteX5" fmla="*/ 10656278 w 10656278"/>
              <a:gd name="connsiteY5" fmla="*/ 1148862 h 2628442"/>
              <a:gd name="connsiteX6" fmla="*/ 10656278 w 10656278"/>
              <a:gd name="connsiteY6" fmla="*/ 1148862 h 2628442"/>
              <a:gd name="connsiteX7" fmla="*/ 10656278 w 10656278"/>
              <a:gd name="connsiteY7" fmla="*/ 1641231 h 2628442"/>
              <a:gd name="connsiteX8" fmla="*/ 10656278 w 10656278"/>
              <a:gd name="connsiteY8" fmla="*/ 1969477 h 2628442"/>
              <a:gd name="connsiteX9" fmla="*/ 2778031 w 10656278"/>
              <a:gd name="connsiteY9" fmla="*/ 1981596 h 2628442"/>
              <a:gd name="connsiteX10" fmla="*/ 3159079 w 10656278"/>
              <a:gd name="connsiteY10" fmla="*/ 2628442 h 2628442"/>
              <a:gd name="connsiteX11" fmla="*/ 1778619 w 10656278"/>
              <a:gd name="connsiteY11" fmla="*/ 1969477 h 2628442"/>
              <a:gd name="connsiteX12" fmla="*/ 0 w 10656278"/>
              <a:gd name="connsiteY12" fmla="*/ 1969477 h 2628442"/>
              <a:gd name="connsiteX13" fmla="*/ 0 w 10656278"/>
              <a:gd name="connsiteY13" fmla="*/ 1641231 h 2628442"/>
              <a:gd name="connsiteX14" fmla="*/ 0 w 10656278"/>
              <a:gd name="connsiteY14" fmla="*/ 1148862 h 2628442"/>
              <a:gd name="connsiteX15" fmla="*/ 0 w 10656278"/>
              <a:gd name="connsiteY15" fmla="*/ 1148862 h 2628442"/>
              <a:gd name="connsiteX16" fmla="*/ 0 w 10656278"/>
              <a:gd name="connsiteY16" fmla="*/ 0 h 2628442"/>
              <a:gd name="connsiteX0" fmla="*/ 0 w 10656278"/>
              <a:gd name="connsiteY0" fmla="*/ 0 h 2731242"/>
              <a:gd name="connsiteX1" fmla="*/ 1776046 w 10656278"/>
              <a:gd name="connsiteY1" fmla="*/ 0 h 2731242"/>
              <a:gd name="connsiteX2" fmla="*/ 1776046 w 10656278"/>
              <a:gd name="connsiteY2" fmla="*/ 0 h 2731242"/>
              <a:gd name="connsiteX3" fmla="*/ 4440116 w 10656278"/>
              <a:gd name="connsiteY3" fmla="*/ 0 h 2731242"/>
              <a:gd name="connsiteX4" fmla="*/ 10656278 w 10656278"/>
              <a:gd name="connsiteY4" fmla="*/ 0 h 2731242"/>
              <a:gd name="connsiteX5" fmla="*/ 10656278 w 10656278"/>
              <a:gd name="connsiteY5" fmla="*/ 1148862 h 2731242"/>
              <a:gd name="connsiteX6" fmla="*/ 10656278 w 10656278"/>
              <a:gd name="connsiteY6" fmla="*/ 1148862 h 2731242"/>
              <a:gd name="connsiteX7" fmla="*/ 10656278 w 10656278"/>
              <a:gd name="connsiteY7" fmla="*/ 1641231 h 2731242"/>
              <a:gd name="connsiteX8" fmla="*/ 10656278 w 10656278"/>
              <a:gd name="connsiteY8" fmla="*/ 1969477 h 2731242"/>
              <a:gd name="connsiteX9" fmla="*/ 2778031 w 10656278"/>
              <a:gd name="connsiteY9" fmla="*/ 1981596 h 2731242"/>
              <a:gd name="connsiteX10" fmla="*/ 2309476 w 10656278"/>
              <a:gd name="connsiteY10" fmla="*/ 2731242 h 2731242"/>
              <a:gd name="connsiteX11" fmla="*/ 1778619 w 10656278"/>
              <a:gd name="connsiteY11" fmla="*/ 1969477 h 2731242"/>
              <a:gd name="connsiteX12" fmla="*/ 0 w 10656278"/>
              <a:gd name="connsiteY12" fmla="*/ 1969477 h 2731242"/>
              <a:gd name="connsiteX13" fmla="*/ 0 w 10656278"/>
              <a:gd name="connsiteY13" fmla="*/ 1641231 h 2731242"/>
              <a:gd name="connsiteX14" fmla="*/ 0 w 10656278"/>
              <a:gd name="connsiteY14" fmla="*/ 1148862 h 2731242"/>
              <a:gd name="connsiteX15" fmla="*/ 0 w 10656278"/>
              <a:gd name="connsiteY15" fmla="*/ 1148862 h 2731242"/>
              <a:gd name="connsiteX16" fmla="*/ 0 w 10656278"/>
              <a:gd name="connsiteY16" fmla="*/ 0 h 2731242"/>
              <a:gd name="connsiteX0" fmla="*/ 0 w 10656278"/>
              <a:gd name="connsiteY0" fmla="*/ 0 h 2731242"/>
              <a:gd name="connsiteX1" fmla="*/ 1776046 w 10656278"/>
              <a:gd name="connsiteY1" fmla="*/ 0 h 2731242"/>
              <a:gd name="connsiteX2" fmla="*/ 1776046 w 10656278"/>
              <a:gd name="connsiteY2" fmla="*/ 0 h 2731242"/>
              <a:gd name="connsiteX3" fmla="*/ 4440116 w 10656278"/>
              <a:gd name="connsiteY3" fmla="*/ 0 h 2731242"/>
              <a:gd name="connsiteX4" fmla="*/ 10656278 w 10656278"/>
              <a:gd name="connsiteY4" fmla="*/ 0 h 2731242"/>
              <a:gd name="connsiteX5" fmla="*/ 10656278 w 10656278"/>
              <a:gd name="connsiteY5" fmla="*/ 1148862 h 2731242"/>
              <a:gd name="connsiteX6" fmla="*/ 10656278 w 10656278"/>
              <a:gd name="connsiteY6" fmla="*/ 1148862 h 2731242"/>
              <a:gd name="connsiteX7" fmla="*/ 10656278 w 10656278"/>
              <a:gd name="connsiteY7" fmla="*/ 1641231 h 2731242"/>
              <a:gd name="connsiteX8" fmla="*/ 10656278 w 10656278"/>
              <a:gd name="connsiteY8" fmla="*/ 1969477 h 2731242"/>
              <a:gd name="connsiteX9" fmla="*/ 2778031 w 10656278"/>
              <a:gd name="connsiteY9" fmla="*/ 1981596 h 2731242"/>
              <a:gd name="connsiteX10" fmla="*/ 2271716 w 10656278"/>
              <a:gd name="connsiteY10" fmla="*/ 2731242 h 2731242"/>
              <a:gd name="connsiteX11" fmla="*/ 1778619 w 10656278"/>
              <a:gd name="connsiteY11" fmla="*/ 1969477 h 2731242"/>
              <a:gd name="connsiteX12" fmla="*/ 0 w 10656278"/>
              <a:gd name="connsiteY12" fmla="*/ 1969477 h 2731242"/>
              <a:gd name="connsiteX13" fmla="*/ 0 w 10656278"/>
              <a:gd name="connsiteY13" fmla="*/ 1641231 h 2731242"/>
              <a:gd name="connsiteX14" fmla="*/ 0 w 10656278"/>
              <a:gd name="connsiteY14" fmla="*/ 1148862 h 2731242"/>
              <a:gd name="connsiteX15" fmla="*/ 0 w 10656278"/>
              <a:gd name="connsiteY15" fmla="*/ 1148862 h 2731242"/>
              <a:gd name="connsiteX16" fmla="*/ 0 w 10656278"/>
              <a:gd name="connsiteY16" fmla="*/ 0 h 2731242"/>
              <a:gd name="connsiteX0" fmla="*/ 0 w 10656278"/>
              <a:gd name="connsiteY0" fmla="*/ 0 h 1981596"/>
              <a:gd name="connsiteX1" fmla="*/ 1776046 w 10656278"/>
              <a:gd name="connsiteY1" fmla="*/ 0 h 1981596"/>
              <a:gd name="connsiteX2" fmla="*/ 1776046 w 10656278"/>
              <a:gd name="connsiteY2" fmla="*/ 0 h 1981596"/>
              <a:gd name="connsiteX3" fmla="*/ 4440116 w 10656278"/>
              <a:gd name="connsiteY3" fmla="*/ 0 h 1981596"/>
              <a:gd name="connsiteX4" fmla="*/ 10656278 w 10656278"/>
              <a:gd name="connsiteY4" fmla="*/ 0 h 1981596"/>
              <a:gd name="connsiteX5" fmla="*/ 10656278 w 10656278"/>
              <a:gd name="connsiteY5" fmla="*/ 1148862 h 1981596"/>
              <a:gd name="connsiteX6" fmla="*/ 10656278 w 10656278"/>
              <a:gd name="connsiteY6" fmla="*/ 1148862 h 1981596"/>
              <a:gd name="connsiteX7" fmla="*/ 10656278 w 10656278"/>
              <a:gd name="connsiteY7" fmla="*/ 1641231 h 1981596"/>
              <a:gd name="connsiteX8" fmla="*/ 10656278 w 10656278"/>
              <a:gd name="connsiteY8" fmla="*/ 1969477 h 1981596"/>
              <a:gd name="connsiteX9" fmla="*/ 2778031 w 10656278"/>
              <a:gd name="connsiteY9" fmla="*/ 1981596 h 1981596"/>
              <a:gd name="connsiteX10" fmla="*/ 1778619 w 10656278"/>
              <a:gd name="connsiteY10" fmla="*/ 1969477 h 1981596"/>
              <a:gd name="connsiteX11" fmla="*/ 0 w 10656278"/>
              <a:gd name="connsiteY11" fmla="*/ 1969477 h 1981596"/>
              <a:gd name="connsiteX12" fmla="*/ 0 w 10656278"/>
              <a:gd name="connsiteY12" fmla="*/ 1641231 h 1981596"/>
              <a:gd name="connsiteX13" fmla="*/ 0 w 10656278"/>
              <a:gd name="connsiteY13" fmla="*/ 1148862 h 1981596"/>
              <a:gd name="connsiteX14" fmla="*/ 0 w 10656278"/>
              <a:gd name="connsiteY14" fmla="*/ 1148862 h 1981596"/>
              <a:gd name="connsiteX15" fmla="*/ 0 w 10656278"/>
              <a:gd name="connsiteY15" fmla="*/ 0 h 1981596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1778619 w 10656278"/>
              <a:gd name="connsiteY9" fmla="*/ 1969477 h 1969477"/>
              <a:gd name="connsiteX10" fmla="*/ 0 w 10656278"/>
              <a:gd name="connsiteY10" fmla="*/ 1969477 h 1969477"/>
              <a:gd name="connsiteX11" fmla="*/ 0 w 10656278"/>
              <a:gd name="connsiteY11" fmla="*/ 1641231 h 1969477"/>
              <a:gd name="connsiteX12" fmla="*/ 0 w 10656278"/>
              <a:gd name="connsiteY12" fmla="*/ 1148862 h 1969477"/>
              <a:gd name="connsiteX13" fmla="*/ 0 w 10656278"/>
              <a:gd name="connsiteY13" fmla="*/ 1148862 h 1969477"/>
              <a:gd name="connsiteX14" fmla="*/ 0 w 10656278"/>
              <a:gd name="connsiteY14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0 w 10656278"/>
              <a:gd name="connsiteY9" fmla="*/ 1969477 h 1969477"/>
              <a:gd name="connsiteX10" fmla="*/ 0 w 10656278"/>
              <a:gd name="connsiteY10" fmla="*/ 1641231 h 1969477"/>
              <a:gd name="connsiteX11" fmla="*/ 0 w 10656278"/>
              <a:gd name="connsiteY11" fmla="*/ 1148862 h 1969477"/>
              <a:gd name="connsiteX12" fmla="*/ 0 w 10656278"/>
              <a:gd name="connsiteY12" fmla="*/ 1148862 h 1969477"/>
              <a:gd name="connsiteX13" fmla="*/ 0 w 10656278"/>
              <a:gd name="connsiteY13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969477 h 1969477"/>
              <a:gd name="connsiteX8" fmla="*/ 0 w 10656278"/>
              <a:gd name="connsiteY8" fmla="*/ 1969477 h 1969477"/>
              <a:gd name="connsiteX9" fmla="*/ 0 w 10656278"/>
              <a:gd name="connsiteY9" fmla="*/ 1641231 h 1969477"/>
              <a:gd name="connsiteX10" fmla="*/ 0 w 10656278"/>
              <a:gd name="connsiteY10" fmla="*/ 1148862 h 1969477"/>
              <a:gd name="connsiteX11" fmla="*/ 0 w 10656278"/>
              <a:gd name="connsiteY11" fmla="*/ 1148862 h 1969477"/>
              <a:gd name="connsiteX12" fmla="*/ 0 w 10656278"/>
              <a:gd name="connsiteY12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1641231 h 1969477"/>
              <a:gd name="connsiteX9" fmla="*/ 0 w 10656278"/>
              <a:gd name="connsiteY9" fmla="*/ 1148862 h 1969477"/>
              <a:gd name="connsiteX10" fmla="*/ 0 w 10656278"/>
              <a:gd name="connsiteY10" fmla="*/ 1148862 h 1969477"/>
              <a:gd name="connsiteX11" fmla="*/ 0 w 10656278"/>
              <a:gd name="connsiteY11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1641231 h 1969477"/>
              <a:gd name="connsiteX9" fmla="*/ 0 w 10656278"/>
              <a:gd name="connsiteY9" fmla="*/ 1148862 h 1969477"/>
              <a:gd name="connsiteX10" fmla="*/ 0 w 10656278"/>
              <a:gd name="connsiteY10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1148862 h 1969477"/>
              <a:gd name="connsiteX9" fmla="*/ 0 w 10656278"/>
              <a:gd name="connsiteY9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4440116 w 10656278"/>
              <a:gd name="connsiteY2" fmla="*/ 0 h 1969477"/>
              <a:gd name="connsiteX3" fmla="*/ 10656278 w 10656278"/>
              <a:gd name="connsiteY3" fmla="*/ 0 h 1969477"/>
              <a:gd name="connsiteX4" fmla="*/ 10656278 w 10656278"/>
              <a:gd name="connsiteY4" fmla="*/ 1148862 h 1969477"/>
              <a:gd name="connsiteX5" fmla="*/ 10656278 w 10656278"/>
              <a:gd name="connsiteY5" fmla="*/ 1969477 h 1969477"/>
              <a:gd name="connsiteX6" fmla="*/ 0 w 10656278"/>
              <a:gd name="connsiteY6" fmla="*/ 1969477 h 1969477"/>
              <a:gd name="connsiteX7" fmla="*/ 0 w 10656278"/>
              <a:gd name="connsiteY7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0656278 w 10656278"/>
              <a:gd name="connsiteY2" fmla="*/ 0 h 1969477"/>
              <a:gd name="connsiteX3" fmla="*/ 10656278 w 10656278"/>
              <a:gd name="connsiteY3" fmla="*/ 1148862 h 1969477"/>
              <a:gd name="connsiteX4" fmla="*/ 10656278 w 10656278"/>
              <a:gd name="connsiteY4" fmla="*/ 1969477 h 1969477"/>
              <a:gd name="connsiteX5" fmla="*/ 0 w 10656278"/>
              <a:gd name="connsiteY5" fmla="*/ 1969477 h 1969477"/>
              <a:gd name="connsiteX6" fmla="*/ 0 w 10656278"/>
              <a:gd name="connsiteY6" fmla="*/ 0 h 1969477"/>
              <a:gd name="connsiteX0" fmla="*/ 0 w 10656278"/>
              <a:gd name="connsiteY0" fmla="*/ 0 h 1969477"/>
              <a:gd name="connsiteX1" fmla="*/ 10656278 w 10656278"/>
              <a:gd name="connsiteY1" fmla="*/ 0 h 1969477"/>
              <a:gd name="connsiteX2" fmla="*/ 10656278 w 10656278"/>
              <a:gd name="connsiteY2" fmla="*/ 1148862 h 1969477"/>
              <a:gd name="connsiteX3" fmla="*/ 10656278 w 10656278"/>
              <a:gd name="connsiteY3" fmla="*/ 1969477 h 1969477"/>
              <a:gd name="connsiteX4" fmla="*/ 0 w 10656278"/>
              <a:gd name="connsiteY4" fmla="*/ 1969477 h 1969477"/>
              <a:gd name="connsiteX5" fmla="*/ 0 w 10656278"/>
              <a:gd name="connsiteY5" fmla="*/ 0 h 1969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56278" h="1969477">
                <a:moveTo>
                  <a:pt x="0" y="0"/>
                </a:moveTo>
                <a:lnTo>
                  <a:pt x="10656278" y="0"/>
                </a:lnTo>
                <a:lnTo>
                  <a:pt x="10656278" y="1148862"/>
                </a:lnTo>
                <a:lnTo>
                  <a:pt x="10656278" y="1969477"/>
                </a:lnTo>
                <a:lnTo>
                  <a:pt x="0" y="19694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5" name="Callout Text" hidden="1">
            <a:extLst>
              <a:ext uri="{FF2B5EF4-FFF2-40B4-BE49-F238E27FC236}">
                <a16:creationId xmlns:a16="http://schemas.microsoft.com/office/drawing/2014/main" id="{D60C85CC-30E3-9493-09A0-5B3839FBFEFE}"/>
              </a:ext>
            </a:extLst>
          </p:cNvPr>
          <p:cNvSpPr/>
          <p:nvPr/>
        </p:nvSpPr>
        <p:spPr>
          <a:xfrm>
            <a:off x="277091" y="241059"/>
            <a:ext cx="6135052" cy="3291849"/>
          </a:xfrm>
          <a:prstGeom prst="wedgeRectCallout">
            <a:avLst>
              <a:gd name="adj1" fmla="val 62167"/>
              <a:gd name="adj2" fmla="val 84967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13716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13716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NOTE: 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may look strange and cluttered, but it plays and looks differently in slideshow mode, (hit F5 to play)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 change the text and what you need…then push play to see the results.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97710D3-D66A-B924-23DA-691335D731B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51113" y="528638"/>
            <a:ext cx="12530137" cy="936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69" name="Freeform 7">
            <a:extLst>
              <a:ext uri="{FF2B5EF4-FFF2-40B4-BE49-F238E27FC236}">
                <a16:creationId xmlns:a16="http://schemas.microsoft.com/office/drawing/2014/main" id="{6878CDBE-F057-4054-CC73-FBA3197632E6}"/>
              </a:ext>
            </a:extLst>
          </p:cNvPr>
          <p:cNvSpPr>
            <a:spLocks/>
          </p:cNvSpPr>
          <p:nvPr/>
        </p:nvSpPr>
        <p:spPr bwMode="auto">
          <a:xfrm>
            <a:off x="6162146" y="6425600"/>
            <a:ext cx="10804755" cy="0"/>
          </a:xfrm>
          <a:custGeom>
            <a:avLst/>
            <a:gdLst>
              <a:gd name="T0" fmla="*/ 0 w 3556"/>
              <a:gd name="T1" fmla="*/ 3556 w 3556"/>
              <a:gd name="T2" fmla="*/ 0 w 355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3556">
                <a:moveTo>
                  <a:pt x="0" y="0"/>
                </a:moveTo>
                <a:lnTo>
                  <a:pt x="35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0" name="Freeform 5">
            <a:extLst>
              <a:ext uri="{FF2B5EF4-FFF2-40B4-BE49-F238E27FC236}">
                <a16:creationId xmlns:a16="http://schemas.microsoft.com/office/drawing/2014/main" id="{B3909CC9-C21C-BB44-B07A-D949DDC5ED0D}"/>
              </a:ext>
            </a:extLst>
          </p:cNvPr>
          <p:cNvSpPr>
            <a:spLocks/>
          </p:cNvSpPr>
          <p:nvPr/>
        </p:nvSpPr>
        <p:spPr bwMode="auto">
          <a:xfrm>
            <a:off x="6168528" y="4293114"/>
            <a:ext cx="8819136" cy="0"/>
          </a:xfrm>
          <a:custGeom>
            <a:avLst/>
            <a:gdLst>
              <a:gd name="T0" fmla="*/ 0 w 3556"/>
              <a:gd name="T1" fmla="*/ 3556 w 3556"/>
              <a:gd name="T2" fmla="*/ 0 w 355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3556">
                <a:moveTo>
                  <a:pt x="0" y="0"/>
                </a:moveTo>
                <a:lnTo>
                  <a:pt x="35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BEF2C85-076C-0971-9860-70D96C7BCC44}"/>
              </a:ext>
            </a:extLst>
          </p:cNvPr>
          <p:cNvSpPr txBox="1"/>
          <p:nvPr/>
        </p:nvSpPr>
        <p:spPr>
          <a:xfrm rot="21584867">
            <a:off x="3784990" y="1139655"/>
            <a:ext cx="10712797" cy="15029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SALES VS USE TAX</a:t>
            </a:r>
            <a:br>
              <a:rPr kumimoji="0" lang="en-US" sz="6000" b="1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kumimoji="0" lang="en-US" sz="6000" b="1" i="0" u="none" strike="noStrike" kern="1200" cap="none" spc="100" normalizeH="0" baseline="0" noProof="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DIFFERENCE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8BAF0CD-BDC1-9164-73E8-7D8218878367}"/>
              </a:ext>
            </a:extLst>
          </p:cNvPr>
          <p:cNvSpPr txBox="1"/>
          <p:nvPr/>
        </p:nvSpPr>
        <p:spPr>
          <a:xfrm rot="21584867">
            <a:off x="1836419" y="7224460"/>
            <a:ext cx="5831361" cy="7432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SALES TAX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2852B04-82D3-18D6-FA59-19E3CE572D7A}"/>
              </a:ext>
            </a:extLst>
          </p:cNvPr>
          <p:cNvSpPr txBox="1"/>
          <p:nvPr/>
        </p:nvSpPr>
        <p:spPr>
          <a:xfrm>
            <a:off x="10770767" y="8076197"/>
            <a:ext cx="6477000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u="sng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Purchaser</a:t>
            </a:r>
            <a:r>
              <a:rPr lang="en-US" sz="280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is responsible for accruing and remitting the tax on </a:t>
            </a:r>
            <a:r>
              <a:rPr lang="en-US" sz="2800" b="1" u="sng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purchases</a:t>
            </a:r>
            <a:r>
              <a:rPr lang="en-US" sz="280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of tangible, personal property, specified digital products, and taxable services.</a:t>
            </a:r>
            <a:endParaRPr lang="en-US" sz="2400" dirty="0">
              <a:ln w="19050">
                <a:noFill/>
                <a:round/>
              </a:ln>
              <a:solidFill>
                <a:prstClr val="white">
                  <a:lumMod val="95000"/>
                </a:prstClr>
              </a:solidFill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64446BC-F052-5904-4942-741091A52897}"/>
              </a:ext>
            </a:extLst>
          </p:cNvPr>
          <p:cNvSpPr txBox="1"/>
          <p:nvPr/>
        </p:nvSpPr>
        <p:spPr>
          <a:xfrm>
            <a:off x="1723149" y="8037772"/>
            <a:ext cx="6057900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u="sng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Seller</a:t>
            </a:r>
            <a:r>
              <a:rPr lang="en-US" sz="2800" b="1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</a:t>
            </a:r>
            <a:r>
              <a:rPr lang="en-US" sz="280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is responsible for collecting and remitting the tax on </a:t>
            </a:r>
            <a:r>
              <a:rPr lang="en-US" sz="2800" b="1" u="sng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sales</a:t>
            </a:r>
            <a:r>
              <a:rPr lang="en-US" sz="280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of tangible, personal property, specified digital products, and taxable services.</a:t>
            </a:r>
            <a:endParaRPr kumimoji="0" lang="en-US" sz="2400" i="0" u="none" strike="noStrike" kern="1200" cap="none" spc="0" normalizeH="0" baseline="0" noProof="0" dirty="0">
              <a:ln w="19050">
                <a:noFill/>
                <a:round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233" name="Callout Text" hidden="1">
            <a:extLst>
              <a:ext uri="{FF2B5EF4-FFF2-40B4-BE49-F238E27FC236}">
                <a16:creationId xmlns:a16="http://schemas.microsoft.com/office/drawing/2014/main" id="{E4E6B20D-145B-2A5C-B768-EB033B9A4947}"/>
              </a:ext>
            </a:extLst>
          </p:cNvPr>
          <p:cNvSpPr/>
          <p:nvPr/>
        </p:nvSpPr>
        <p:spPr>
          <a:xfrm>
            <a:off x="6815668" y="2840566"/>
            <a:ext cx="5122332" cy="2209800"/>
          </a:xfrm>
          <a:prstGeom prst="wedgeRectCallout">
            <a:avLst>
              <a:gd name="adj1" fmla="val -63933"/>
              <a:gd name="adj2" fmla="val 90605"/>
            </a:avLst>
          </a:prstGeom>
          <a:solidFill>
            <a:srgbClr val="2B2C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NOTE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: To change this picture with your own.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35C2D6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1- Right Click on top of the faded image.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2- Choose “Change Picture”</a:t>
            </a:r>
            <a:b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3- Choose option “From File”</a:t>
            </a:r>
            <a:b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4- Locate file and Open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5C2D6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13DB89-6731-9A72-E43C-4392ECF35811}"/>
              </a:ext>
            </a:extLst>
          </p:cNvPr>
          <p:cNvSpPr txBox="1"/>
          <p:nvPr/>
        </p:nvSpPr>
        <p:spPr>
          <a:xfrm rot="21584867">
            <a:off x="11093587" y="7232482"/>
            <a:ext cx="5831361" cy="7432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USE TAX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CF2CD6-931F-B9FF-F5D8-B226BD250055}"/>
              </a:ext>
            </a:extLst>
          </p:cNvPr>
          <p:cNvSpPr txBox="1"/>
          <p:nvPr/>
        </p:nvSpPr>
        <p:spPr>
          <a:xfrm rot="21584867">
            <a:off x="8249421" y="5476051"/>
            <a:ext cx="2519299" cy="935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0" i="0" u="none" strike="noStrike" kern="1200" cap="none" spc="0" normalizeH="0" baseline="0" noProof="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VS</a:t>
            </a:r>
          </a:p>
        </p:txBody>
      </p:sp>
      <p:pic>
        <p:nvPicPr>
          <p:cNvPr id="15" name="Picture Placeholder 14" descr="A person typing on a keyboard&#10;&#10;AI-generated content may be incorrect.">
            <a:extLst>
              <a:ext uri="{FF2B5EF4-FFF2-40B4-BE49-F238E27FC236}">
                <a16:creationId xmlns:a16="http://schemas.microsoft.com/office/drawing/2014/main" id="{17F2438D-959C-71E8-B47E-A54888C06F6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" b="9566"/>
          <a:stretch>
            <a:fillRect/>
          </a:stretch>
        </p:blipFill>
        <p:spPr/>
      </p:pic>
      <p:pic>
        <p:nvPicPr>
          <p:cNvPr id="20" name="Picture Placeholder 19" descr="A picture containing person, computer, computer&#10;&#10;AI-generated content may be incorrect.">
            <a:extLst>
              <a:ext uri="{FF2B5EF4-FFF2-40B4-BE49-F238E27FC236}">
                <a16:creationId xmlns:a16="http://schemas.microsoft.com/office/drawing/2014/main" id="{056EEE69-A2E7-854A-A4DB-AC2B8A6A002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6" b="13616"/>
          <a:stretch>
            <a:fillRect/>
          </a:stretch>
        </p:blipFill>
        <p:spPr>
          <a:xfrm>
            <a:off x="11457306" y="4010273"/>
            <a:ext cx="5103922" cy="3162202"/>
          </a:xfrm>
        </p:spPr>
      </p:pic>
    </p:spTree>
    <p:extLst>
      <p:ext uri="{BB962C8B-B14F-4D97-AF65-F5344CB8AC3E}">
        <p14:creationId xmlns:p14="http://schemas.microsoft.com/office/powerpoint/2010/main" val="2414444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  <p:bldP spid="86" grpId="0"/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7">
            <a:extLst>
              <a:ext uri="{FF2B5EF4-FFF2-40B4-BE49-F238E27FC236}">
                <a16:creationId xmlns:a16="http://schemas.microsoft.com/office/drawing/2014/main" id="{C24F0615-F356-BCA5-E8EA-E6BF5DA5185A}"/>
              </a:ext>
            </a:extLst>
          </p:cNvPr>
          <p:cNvSpPr>
            <a:spLocks/>
          </p:cNvSpPr>
          <p:nvPr/>
        </p:nvSpPr>
        <p:spPr bwMode="auto">
          <a:xfrm rot="2700000">
            <a:off x="7383945" y="-809006"/>
            <a:ext cx="7942339" cy="8013141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" name="Picture 4" hidden="1">
            <a:extLst>
              <a:ext uri="{FF2B5EF4-FFF2-40B4-BE49-F238E27FC236}">
                <a16:creationId xmlns:a16="http://schemas.microsoft.com/office/drawing/2014/main" id="{53FD4152-499E-08C6-A572-F2D0EC28FA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491" y="-381122"/>
            <a:ext cx="18349071" cy="11392968"/>
          </a:xfrm>
          <a:prstGeom prst="rect">
            <a:avLst/>
          </a:prstGeom>
        </p:spPr>
      </p:pic>
      <p:sp>
        <p:nvSpPr>
          <p:cNvPr id="189" name="TextBox 188">
            <a:extLst>
              <a:ext uri="{FF2B5EF4-FFF2-40B4-BE49-F238E27FC236}">
                <a16:creationId xmlns:a16="http://schemas.microsoft.com/office/drawing/2014/main" id="{76040B5D-D48A-448C-8B02-197DE4868F59}"/>
              </a:ext>
            </a:extLst>
          </p:cNvPr>
          <p:cNvSpPr txBox="1"/>
          <p:nvPr/>
        </p:nvSpPr>
        <p:spPr>
          <a:xfrm>
            <a:off x="5214059" y="4558725"/>
            <a:ext cx="817245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n w="19050">
                  <a:noFill/>
                  <a:round/>
                </a:ln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Collected and reported by in-state sellers.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3536000D-A3FD-4439-B490-43236EFF8122}"/>
              </a:ext>
            </a:extLst>
          </p:cNvPr>
          <p:cNvSpPr txBox="1"/>
          <p:nvPr/>
        </p:nvSpPr>
        <p:spPr>
          <a:xfrm>
            <a:off x="5334289" y="5671508"/>
            <a:ext cx="1255366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n w="19050">
                  <a:noFill/>
                  <a:round/>
                </a:ln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Tax jurisdiction is based upon the destination of the goods sold or services rendered.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77FE36B9-1CD2-44B9-92F8-231BBF54C8AC}"/>
              </a:ext>
            </a:extLst>
          </p:cNvPr>
          <p:cNvSpPr txBox="1"/>
          <p:nvPr/>
        </p:nvSpPr>
        <p:spPr>
          <a:xfrm>
            <a:off x="5334290" y="6899261"/>
            <a:ext cx="1274416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n w="19050">
                  <a:noFill/>
                  <a:round/>
                </a:ln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Online sellers may also collect this tax if they have a physical presence in Arkansas or have $100,000 in sales or 200 transactions in the state in a year.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4141E60B-DCF8-44C7-81AC-296232F3A5CE}"/>
              </a:ext>
            </a:extLst>
          </p:cNvPr>
          <p:cNvSpPr txBox="1"/>
          <p:nvPr/>
        </p:nvSpPr>
        <p:spPr>
          <a:xfrm>
            <a:off x="5334288" y="8599433"/>
            <a:ext cx="12744159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n w="19050">
                  <a:noFill/>
                  <a:round/>
                </a:ln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Examples:  Brick and mortar stores like Walmart, Target, etc. Online sellers like Amazon, Wayfair, etc.</a:t>
            </a:r>
          </a:p>
        </p:txBody>
      </p:sp>
      <p:sp>
        <p:nvSpPr>
          <p:cNvPr id="72" name="Title 1">
            <a:extLst>
              <a:ext uri="{FF2B5EF4-FFF2-40B4-BE49-F238E27FC236}">
                <a16:creationId xmlns:a16="http://schemas.microsoft.com/office/drawing/2014/main" id="{FE1D1D84-E6BB-44C3-95A9-CC8446E6B7CE}"/>
              </a:ext>
            </a:extLst>
          </p:cNvPr>
          <p:cNvSpPr txBox="1">
            <a:spLocks/>
          </p:cNvSpPr>
          <p:nvPr/>
        </p:nvSpPr>
        <p:spPr>
          <a:xfrm>
            <a:off x="8667561" y="2032809"/>
            <a:ext cx="4919340" cy="12659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r">
              <a:lnSpc>
                <a:spcPts val="8000"/>
              </a:lnSpc>
            </a:pPr>
            <a:r>
              <a:rPr lang="en-US" sz="7500" b="1" spc="200" dirty="0">
                <a:solidFill>
                  <a:schemeClr val="accent4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Sales Tax</a:t>
            </a:r>
            <a:endParaRPr lang="en-US" sz="7500" spc="200" dirty="0">
              <a:solidFill>
                <a:schemeClr val="tx1"/>
              </a:solidFill>
              <a:latin typeface="Tw Cen MT" panose="020B0602020104020603" pitchFamily="34" charset="0"/>
              <a:cs typeface="Poppins" panose="00000500000000000000" pitchFamily="2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9C5FFABF-904E-6731-E4AB-89081CDC79F8}"/>
              </a:ext>
            </a:extLst>
          </p:cNvPr>
          <p:cNvSpPr>
            <a:spLocks/>
          </p:cNvSpPr>
          <p:nvPr/>
        </p:nvSpPr>
        <p:spPr bwMode="auto">
          <a:xfrm>
            <a:off x="-3801" y="0"/>
            <a:ext cx="8958940" cy="8956008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9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265E1721-04F8-0721-B371-F823EED904B0}"/>
              </a:ext>
            </a:extLst>
          </p:cNvPr>
          <p:cNvSpPr>
            <a:spLocks/>
          </p:cNvSpPr>
          <p:nvPr/>
        </p:nvSpPr>
        <p:spPr bwMode="auto">
          <a:xfrm>
            <a:off x="-14067" y="2933"/>
            <a:ext cx="7392702" cy="7709470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353D45BE-7B60-573D-8891-DBEA9CA37F23}"/>
              </a:ext>
            </a:extLst>
          </p:cNvPr>
          <p:cNvSpPr>
            <a:spLocks/>
          </p:cNvSpPr>
          <p:nvPr/>
        </p:nvSpPr>
        <p:spPr bwMode="auto">
          <a:xfrm>
            <a:off x="1890936" y="2933"/>
            <a:ext cx="5525828" cy="5527296"/>
          </a:xfrm>
          <a:custGeom>
            <a:avLst/>
            <a:gdLst>
              <a:gd name="T0" fmla="*/ 3381 w 3768"/>
              <a:gd name="T1" fmla="*/ 0 h 3769"/>
              <a:gd name="T2" fmla="*/ 0 w 3768"/>
              <a:gd name="T3" fmla="*/ 3382 h 3769"/>
              <a:gd name="T4" fmla="*/ 2 w 3768"/>
              <a:gd name="T5" fmla="*/ 3769 h 3769"/>
              <a:gd name="T6" fmla="*/ 3768 w 3768"/>
              <a:gd name="T7" fmla="*/ 0 h 3769"/>
              <a:gd name="T8" fmla="*/ 3381 w 3768"/>
              <a:gd name="T9" fmla="*/ 0 h 3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68" h="3769">
                <a:moveTo>
                  <a:pt x="3381" y="0"/>
                </a:moveTo>
                <a:lnTo>
                  <a:pt x="0" y="3382"/>
                </a:lnTo>
                <a:lnTo>
                  <a:pt x="2" y="3769"/>
                </a:lnTo>
                <a:lnTo>
                  <a:pt x="3768" y="0"/>
                </a:lnTo>
                <a:lnTo>
                  <a:pt x="3381" y="0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6BDBD2D-CC76-2260-381B-79B6C3778467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4851231" cy="4851232"/>
          </a:xfrm>
          <a:custGeom>
            <a:avLst/>
            <a:gdLst>
              <a:gd name="T0" fmla="*/ 0 w 3308"/>
              <a:gd name="T1" fmla="*/ 3185 h 3308"/>
              <a:gd name="T2" fmla="*/ 0 w 3308"/>
              <a:gd name="T3" fmla="*/ 3308 h 3308"/>
              <a:gd name="T4" fmla="*/ 3308 w 3308"/>
              <a:gd name="T5" fmla="*/ 0 h 3308"/>
              <a:gd name="T6" fmla="*/ 3187 w 3308"/>
              <a:gd name="T7" fmla="*/ 0 h 3308"/>
              <a:gd name="T8" fmla="*/ 0 w 3308"/>
              <a:gd name="T9" fmla="*/ 3185 h 3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08" h="3308">
                <a:moveTo>
                  <a:pt x="0" y="3185"/>
                </a:moveTo>
                <a:lnTo>
                  <a:pt x="0" y="3308"/>
                </a:lnTo>
                <a:lnTo>
                  <a:pt x="3308" y="0"/>
                </a:lnTo>
                <a:lnTo>
                  <a:pt x="3187" y="0"/>
                </a:lnTo>
                <a:lnTo>
                  <a:pt x="0" y="3185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07064297-5DF8-5DB8-06ED-1D03D4B57D0E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220793" cy="5220794"/>
          </a:xfrm>
          <a:custGeom>
            <a:avLst/>
            <a:gdLst>
              <a:gd name="T0" fmla="*/ 0 w 3560"/>
              <a:gd name="T1" fmla="*/ 3437 h 3560"/>
              <a:gd name="T2" fmla="*/ 0 w 3560"/>
              <a:gd name="T3" fmla="*/ 3560 h 3560"/>
              <a:gd name="T4" fmla="*/ 3560 w 3560"/>
              <a:gd name="T5" fmla="*/ 0 h 3560"/>
              <a:gd name="T6" fmla="*/ 3439 w 3560"/>
              <a:gd name="T7" fmla="*/ 0 h 3560"/>
              <a:gd name="T8" fmla="*/ 0 w 3560"/>
              <a:gd name="T9" fmla="*/ 3437 h 3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60" h="3560">
                <a:moveTo>
                  <a:pt x="0" y="3437"/>
                </a:moveTo>
                <a:lnTo>
                  <a:pt x="0" y="3560"/>
                </a:lnTo>
                <a:lnTo>
                  <a:pt x="3560" y="0"/>
                </a:lnTo>
                <a:lnTo>
                  <a:pt x="3439" y="0"/>
                </a:lnTo>
                <a:lnTo>
                  <a:pt x="0" y="3437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E909C9B2-6F5B-20A8-2591-3C6E27008086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590356" cy="5590356"/>
          </a:xfrm>
          <a:custGeom>
            <a:avLst/>
            <a:gdLst>
              <a:gd name="T0" fmla="*/ 0 w 3812"/>
              <a:gd name="T1" fmla="*/ 3690 h 3812"/>
              <a:gd name="T2" fmla="*/ 0 w 3812"/>
              <a:gd name="T3" fmla="*/ 3812 h 3812"/>
              <a:gd name="T4" fmla="*/ 3812 w 3812"/>
              <a:gd name="T5" fmla="*/ 0 h 3812"/>
              <a:gd name="T6" fmla="*/ 3691 w 3812"/>
              <a:gd name="T7" fmla="*/ 0 h 3812"/>
              <a:gd name="T8" fmla="*/ 0 w 3812"/>
              <a:gd name="T9" fmla="*/ 3690 h 3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2" h="3812">
                <a:moveTo>
                  <a:pt x="0" y="3690"/>
                </a:moveTo>
                <a:lnTo>
                  <a:pt x="0" y="3812"/>
                </a:lnTo>
                <a:lnTo>
                  <a:pt x="3812" y="0"/>
                </a:lnTo>
                <a:lnTo>
                  <a:pt x="3691" y="0"/>
                </a:lnTo>
                <a:lnTo>
                  <a:pt x="0" y="369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2615A01C-E8C1-4F42-930C-5D57F079AE56}"/>
              </a:ext>
            </a:extLst>
          </p:cNvPr>
          <p:cNvSpPr>
            <a:spLocks/>
          </p:cNvSpPr>
          <p:nvPr/>
        </p:nvSpPr>
        <p:spPr bwMode="auto">
          <a:xfrm>
            <a:off x="-6734" y="0"/>
            <a:ext cx="5961384" cy="5958451"/>
          </a:xfrm>
          <a:custGeom>
            <a:avLst/>
            <a:gdLst>
              <a:gd name="T0" fmla="*/ 0 w 4065"/>
              <a:gd name="T1" fmla="*/ 3942 h 4063"/>
              <a:gd name="T2" fmla="*/ 0 w 4065"/>
              <a:gd name="T3" fmla="*/ 4063 h 4063"/>
              <a:gd name="T4" fmla="*/ 4065 w 4065"/>
              <a:gd name="T5" fmla="*/ 0 h 4063"/>
              <a:gd name="T6" fmla="*/ 3942 w 4065"/>
              <a:gd name="T7" fmla="*/ 0 h 4063"/>
              <a:gd name="T8" fmla="*/ 0 w 4065"/>
              <a:gd name="T9" fmla="*/ 3942 h 4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65" h="4063">
                <a:moveTo>
                  <a:pt x="0" y="3942"/>
                </a:moveTo>
                <a:lnTo>
                  <a:pt x="0" y="4063"/>
                </a:lnTo>
                <a:lnTo>
                  <a:pt x="4065" y="0"/>
                </a:lnTo>
                <a:lnTo>
                  <a:pt x="3942" y="0"/>
                </a:lnTo>
                <a:lnTo>
                  <a:pt x="0" y="3942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75000"/>
                </a:schemeClr>
              </a:gs>
              <a:gs pos="49000">
                <a:schemeClr val="accent1">
                  <a:lumMod val="85000"/>
                  <a:lumOff val="15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Callout Text" hidden="1">
            <a:extLst>
              <a:ext uri="{FF2B5EF4-FFF2-40B4-BE49-F238E27FC236}">
                <a16:creationId xmlns:a16="http://schemas.microsoft.com/office/drawing/2014/main" id="{FC6298CF-8715-4B1F-9292-D0096290E501}"/>
              </a:ext>
            </a:extLst>
          </p:cNvPr>
          <p:cNvSpPr/>
          <p:nvPr/>
        </p:nvSpPr>
        <p:spPr>
          <a:xfrm>
            <a:off x="2226735" y="486833"/>
            <a:ext cx="4851400" cy="2209800"/>
          </a:xfrm>
          <a:prstGeom prst="wedgeRectCallout">
            <a:avLst>
              <a:gd name="adj1" fmla="val -63933"/>
              <a:gd name="adj2" fmla="val 90605"/>
            </a:avLst>
          </a:prstGeom>
          <a:solidFill>
            <a:srgbClr val="2B2C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100" b="1" dirty="0">
                <a:solidFill>
                  <a:schemeClr val="tx2"/>
                </a:solidFill>
              </a:rPr>
              <a:t>NOTE: </a:t>
            </a:r>
            <a:r>
              <a:rPr lang="en-US" sz="2100" b="1" dirty="0">
                <a:solidFill>
                  <a:schemeClr val="accent2"/>
                </a:solidFill>
              </a:rPr>
              <a:t>To change this logo image with your own.</a:t>
            </a:r>
          </a:p>
          <a:p>
            <a:pPr algn="ctr"/>
            <a:r>
              <a:rPr lang="en-US" sz="2100" b="1" dirty="0">
                <a:solidFill>
                  <a:schemeClr val="accent2"/>
                </a:solidFill>
              </a:rPr>
              <a:t>1- Right Click on top of the faded image.</a:t>
            </a:r>
          </a:p>
          <a:p>
            <a:pPr algn="ctr"/>
            <a:r>
              <a:rPr lang="en-US" sz="2100" b="1" dirty="0">
                <a:solidFill>
                  <a:schemeClr val="accent2"/>
                </a:solidFill>
              </a:rPr>
              <a:t>2- Choose “Change Picture”</a:t>
            </a:r>
            <a:br>
              <a:rPr lang="en-US" sz="2100" b="1" dirty="0">
                <a:solidFill>
                  <a:schemeClr val="accent2"/>
                </a:solidFill>
              </a:rPr>
            </a:br>
            <a:r>
              <a:rPr lang="en-US" sz="2100" b="1" dirty="0">
                <a:solidFill>
                  <a:schemeClr val="accent2"/>
                </a:solidFill>
              </a:rPr>
              <a:t>3- Choose option “From File”</a:t>
            </a:r>
            <a:br>
              <a:rPr lang="en-US" sz="2100" b="1" dirty="0">
                <a:solidFill>
                  <a:schemeClr val="accent2"/>
                </a:solidFill>
              </a:rPr>
            </a:br>
            <a:r>
              <a:rPr lang="en-US" sz="2100" b="1" dirty="0">
                <a:solidFill>
                  <a:schemeClr val="accent2"/>
                </a:solidFill>
              </a:rPr>
              <a:t>4- Locate file and Open</a:t>
            </a:r>
          </a:p>
          <a:p>
            <a:pPr algn="ctr"/>
            <a:endParaRPr lang="en-US" sz="1600" dirty="0">
              <a:solidFill>
                <a:schemeClr val="accent2"/>
              </a:solidFill>
            </a:endParaRPr>
          </a:p>
        </p:txBody>
      </p:sp>
      <p:pic>
        <p:nvPicPr>
          <p:cNvPr id="31" name="Graphic 30" descr="Register with solid fill">
            <a:extLst>
              <a:ext uri="{FF2B5EF4-FFF2-40B4-BE49-F238E27FC236}">
                <a16:creationId xmlns:a16="http://schemas.microsoft.com/office/drawing/2014/main" id="{C2CBA599-0B09-1291-32A4-07A174A6D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273525" y="4416339"/>
            <a:ext cx="869546" cy="869546"/>
          </a:xfrm>
          <a:prstGeom prst="rect">
            <a:avLst/>
          </a:prstGeom>
        </p:spPr>
      </p:pic>
      <p:pic>
        <p:nvPicPr>
          <p:cNvPr id="64" name="Graphic 63" descr="Home with solid fill">
            <a:extLst>
              <a:ext uri="{FF2B5EF4-FFF2-40B4-BE49-F238E27FC236}">
                <a16:creationId xmlns:a16="http://schemas.microsoft.com/office/drawing/2014/main" id="{A5F044DD-134C-CC94-1CD9-0FE1888195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273525" y="5775344"/>
            <a:ext cx="869546" cy="869546"/>
          </a:xfrm>
          <a:prstGeom prst="rect">
            <a:avLst/>
          </a:prstGeom>
        </p:spPr>
      </p:pic>
      <p:pic>
        <p:nvPicPr>
          <p:cNvPr id="65" name="Graphic 64" descr="Laptop with solid fill">
            <a:extLst>
              <a:ext uri="{FF2B5EF4-FFF2-40B4-BE49-F238E27FC236}">
                <a16:creationId xmlns:a16="http://schemas.microsoft.com/office/drawing/2014/main" id="{CE2FB4AE-6E57-0260-69C4-19A8C140A4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273525" y="7249318"/>
            <a:ext cx="869546" cy="869546"/>
          </a:xfrm>
          <a:prstGeom prst="rect">
            <a:avLst/>
          </a:prstGeom>
        </p:spPr>
      </p:pic>
      <p:pic>
        <p:nvPicPr>
          <p:cNvPr id="66" name="Graphic 65" descr="Shopping cart with solid fill">
            <a:extLst>
              <a:ext uri="{FF2B5EF4-FFF2-40B4-BE49-F238E27FC236}">
                <a16:creationId xmlns:a16="http://schemas.microsoft.com/office/drawing/2014/main" id="{E6F41375-2A6B-A3E5-4985-75A8CA3766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273524" y="8703269"/>
            <a:ext cx="869546" cy="86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16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8333" decel="4166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89" grpId="0"/>
      <p:bldP spid="190" grpId="0"/>
      <p:bldP spid="191" grpId="0"/>
      <p:bldP spid="192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1F20E-65F3-8823-CDD1-E0281C5F1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24A727-3E9D-39CF-1608-6B47075E2C9E}"/>
              </a:ext>
            </a:extLst>
          </p:cNvPr>
          <p:cNvSpPr/>
          <p:nvPr/>
        </p:nvSpPr>
        <p:spPr>
          <a:xfrm>
            <a:off x="725889" y="7337738"/>
            <a:ext cx="546225" cy="140637"/>
          </a:xfrm>
          <a:custGeom>
            <a:avLst/>
            <a:gdLst/>
            <a:ahLst/>
            <a:cxnLst/>
            <a:rect l="l" t="t" r="r" b="b"/>
            <a:pathLst>
              <a:path w="364150" h="93758">
                <a:moveTo>
                  <a:pt x="364150" y="0"/>
                </a:moveTo>
                <a:lnTo>
                  <a:pt x="341882" y="92374"/>
                </a:lnTo>
                <a:lnTo>
                  <a:pt x="0" y="93758"/>
                </a:lnTo>
                <a:lnTo>
                  <a:pt x="21428" y="3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848480-621D-23AB-8567-56435AB4DE33}"/>
              </a:ext>
            </a:extLst>
          </p:cNvPr>
          <p:cNvSpPr/>
          <p:nvPr/>
        </p:nvSpPr>
        <p:spPr>
          <a:xfrm>
            <a:off x="3244566" y="318235"/>
            <a:ext cx="996783" cy="256646"/>
          </a:xfrm>
          <a:custGeom>
            <a:avLst/>
            <a:gdLst/>
            <a:ahLst/>
            <a:cxnLst/>
            <a:rect l="l" t="t" r="r" b="b"/>
            <a:pathLst>
              <a:path w="664522" h="171097">
                <a:moveTo>
                  <a:pt x="664522" y="0"/>
                </a:moveTo>
                <a:lnTo>
                  <a:pt x="623886" y="168571"/>
                </a:lnTo>
                <a:lnTo>
                  <a:pt x="0" y="171097"/>
                </a:lnTo>
                <a:lnTo>
                  <a:pt x="39104" y="65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ight Triangle 36">
            <a:extLst>
              <a:ext uri="{FF2B5EF4-FFF2-40B4-BE49-F238E27FC236}">
                <a16:creationId xmlns:a16="http://schemas.microsoft.com/office/drawing/2014/main" id="{91B160AA-B960-5C78-D499-0C24C0D626B9}"/>
              </a:ext>
            </a:extLst>
          </p:cNvPr>
          <p:cNvSpPr/>
          <p:nvPr/>
        </p:nvSpPr>
        <p:spPr>
          <a:xfrm flipH="1">
            <a:off x="14299411" y="9715376"/>
            <a:ext cx="996782" cy="256644"/>
          </a:xfrm>
          <a:custGeom>
            <a:avLst/>
            <a:gdLst/>
            <a:ahLst/>
            <a:cxnLst/>
            <a:rect l="l" t="t" r="r" b="b"/>
            <a:pathLst>
              <a:path w="664521" h="171096">
                <a:moveTo>
                  <a:pt x="0" y="0"/>
                </a:moveTo>
                <a:lnTo>
                  <a:pt x="40635" y="168571"/>
                </a:lnTo>
                <a:lnTo>
                  <a:pt x="664521" y="171096"/>
                </a:lnTo>
                <a:lnTo>
                  <a:pt x="625417" y="6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7500" lnSpcReduction="20000"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ight Triangle 16">
            <a:extLst>
              <a:ext uri="{FF2B5EF4-FFF2-40B4-BE49-F238E27FC236}">
                <a16:creationId xmlns:a16="http://schemas.microsoft.com/office/drawing/2014/main" id="{1E65A00A-EB85-E266-71D7-8F50482630C8}"/>
              </a:ext>
            </a:extLst>
          </p:cNvPr>
          <p:cNvSpPr/>
          <p:nvPr/>
        </p:nvSpPr>
        <p:spPr>
          <a:xfrm flipV="1">
            <a:off x="-37020" y="3800"/>
            <a:ext cx="1681035" cy="7126398"/>
          </a:xfrm>
          <a:custGeom>
            <a:avLst/>
            <a:gdLst>
              <a:gd name="connsiteX0" fmla="*/ 0 w 1109115"/>
              <a:gd name="connsiteY0" fmla="*/ 5005575 h 5005575"/>
              <a:gd name="connsiteX1" fmla="*/ 0 w 1109115"/>
              <a:gd name="connsiteY1" fmla="*/ 0 h 5005575"/>
              <a:gd name="connsiteX2" fmla="*/ 1109115 w 1109115"/>
              <a:gd name="connsiteY2" fmla="*/ 5005575 h 5005575"/>
              <a:gd name="connsiteX3" fmla="*/ 0 w 1109115"/>
              <a:gd name="connsiteY3" fmla="*/ 5005575 h 5005575"/>
              <a:gd name="connsiteX0" fmla="*/ 11575 w 1120690"/>
              <a:gd name="connsiteY0" fmla="*/ 4750932 h 4750932"/>
              <a:gd name="connsiteX1" fmla="*/ 0 w 1120690"/>
              <a:gd name="connsiteY1" fmla="*/ 0 h 4750932"/>
              <a:gd name="connsiteX2" fmla="*/ 1120690 w 1120690"/>
              <a:gd name="connsiteY2" fmla="*/ 4750932 h 4750932"/>
              <a:gd name="connsiteX3" fmla="*/ 11575 w 1120690"/>
              <a:gd name="connsiteY3" fmla="*/ 4750932 h 4750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690" h="4750932">
                <a:moveTo>
                  <a:pt x="11575" y="4750932"/>
                </a:moveTo>
                <a:cubicBezTo>
                  <a:pt x="7717" y="3167288"/>
                  <a:pt x="3858" y="1583644"/>
                  <a:pt x="0" y="0"/>
                </a:cubicBezTo>
                <a:lnTo>
                  <a:pt x="1120690" y="4750932"/>
                </a:lnTo>
                <a:lnTo>
                  <a:pt x="11575" y="475093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arallelogram 18">
            <a:extLst>
              <a:ext uri="{FF2B5EF4-FFF2-40B4-BE49-F238E27FC236}">
                <a16:creationId xmlns:a16="http://schemas.microsoft.com/office/drawing/2014/main" id="{F44E9B90-0CED-3637-9137-0CE7A65B6F51}"/>
              </a:ext>
            </a:extLst>
          </p:cNvPr>
          <p:cNvSpPr/>
          <p:nvPr/>
        </p:nvSpPr>
        <p:spPr>
          <a:xfrm>
            <a:off x="-145032" y="600572"/>
            <a:ext cx="2925984" cy="583907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64EF5518-8BE6-35EA-DF2C-A10A371DA2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7564791"/>
              </p:ext>
            </p:extLst>
          </p:nvPr>
        </p:nvGraphicFramePr>
        <p:xfrm>
          <a:off x="3344483" y="3520570"/>
          <a:ext cx="2125821" cy="16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482009B9-A59A-DF50-FA9B-97B50267E3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458962"/>
              </p:ext>
            </p:extLst>
          </p:nvPr>
        </p:nvGraphicFramePr>
        <p:xfrm>
          <a:off x="13011233" y="3520570"/>
          <a:ext cx="2125821" cy="16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3DCABE3C-4E37-E5F2-60DD-99E6F1E70E06}"/>
              </a:ext>
            </a:extLst>
          </p:cNvPr>
          <p:cNvSpPr txBox="1"/>
          <p:nvPr/>
        </p:nvSpPr>
        <p:spPr>
          <a:xfrm>
            <a:off x="2272367" y="5161050"/>
            <a:ext cx="4125676" cy="208750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</a:rPr>
              <a:t>Accrued by in-state purchasers on their online or out-of-state purchases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E64FECB3-6854-5BBB-75A4-1961A63A3C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4370014"/>
              </p:ext>
            </p:extLst>
          </p:nvPr>
        </p:nvGraphicFramePr>
        <p:xfrm>
          <a:off x="8177858" y="3520570"/>
          <a:ext cx="2125821" cy="16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22DE8567-7117-EB8D-AED6-F04C52490BEF}"/>
              </a:ext>
            </a:extLst>
          </p:cNvPr>
          <p:cNvSpPr/>
          <p:nvPr/>
        </p:nvSpPr>
        <p:spPr>
          <a:xfrm flipH="1">
            <a:off x="16636282" y="2778638"/>
            <a:ext cx="1663673" cy="750836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arallelogram 18">
            <a:extLst>
              <a:ext uri="{FF2B5EF4-FFF2-40B4-BE49-F238E27FC236}">
                <a16:creationId xmlns:a16="http://schemas.microsoft.com/office/drawing/2014/main" id="{1B00567F-D013-4222-A4BE-694037AAC589}"/>
              </a:ext>
            </a:extLst>
          </p:cNvPr>
          <p:cNvSpPr/>
          <p:nvPr/>
        </p:nvSpPr>
        <p:spPr>
          <a:xfrm>
            <a:off x="749618" y="2756"/>
            <a:ext cx="1522749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Parallelogram 18">
            <a:extLst>
              <a:ext uri="{FF2B5EF4-FFF2-40B4-BE49-F238E27FC236}">
                <a16:creationId xmlns:a16="http://schemas.microsoft.com/office/drawing/2014/main" id="{E1CD99CB-1130-A315-478C-345D861DC850}"/>
              </a:ext>
            </a:extLst>
          </p:cNvPr>
          <p:cNvSpPr/>
          <p:nvPr/>
        </p:nvSpPr>
        <p:spPr>
          <a:xfrm>
            <a:off x="16056769" y="-370604"/>
            <a:ext cx="4038908" cy="806001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arallelogram 18">
            <a:extLst>
              <a:ext uri="{FF2B5EF4-FFF2-40B4-BE49-F238E27FC236}">
                <a16:creationId xmlns:a16="http://schemas.microsoft.com/office/drawing/2014/main" id="{874B3F17-94DE-EE84-D4AE-892B2D3DC7CA}"/>
              </a:ext>
            </a:extLst>
          </p:cNvPr>
          <p:cNvSpPr/>
          <p:nvPr/>
        </p:nvSpPr>
        <p:spPr>
          <a:xfrm>
            <a:off x="15521140" y="-6702373"/>
            <a:ext cx="1536476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rgbClr val="128A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Parallelogram 18">
            <a:extLst>
              <a:ext uri="{FF2B5EF4-FFF2-40B4-BE49-F238E27FC236}">
                <a16:creationId xmlns:a16="http://schemas.microsoft.com/office/drawing/2014/main" id="{32CDACD5-63C5-ACDF-0888-48300C55A59B}"/>
              </a:ext>
            </a:extLst>
          </p:cNvPr>
          <p:cNvSpPr/>
          <p:nvPr/>
        </p:nvSpPr>
        <p:spPr>
          <a:xfrm>
            <a:off x="15874907" y="-6953845"/>
            <a:ext cx="1522749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Parallelogram 18">
            <a:extLst>
              <a:ext uri="{FF2B5EF4-FFF2-40B4-BE49-F238E27FC236}">
                <a16:creationId xmlns:a16="http://schemas.microsoft.com/office/drawing/2014/main" id="{0BB35EBA-90B9-877F-872D-2885217E969D}"/>
              </a:ext>
            </a:extLst>
          </p:cNvPr>
          <p:cNvSpPr/>
          <p:nvPr/>
        </p:nvSpPr>
        <p:spPr>
          <a:xfrm>
            <a:off x="16164781" y="7215248"/>
            <a:ext cx="1536476" cy="3071753"/>
          </a:xfrm>
          <a:custGeom>
            <a:avLst/>
            <a:gdLst>
              <a:gd name="connsiteX0" fmla="*/ 0 w 2696547"/>
              <a:gd name="connsiteY0" fmla="*/ 2392347 h 2392347"/>
              <a:gd name="connsiteX1" fmla="*/ 598087 w 2696547"/>
              <a:gd name="connsiteY1" fmla="*/ 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2696547"/>
              <a:gd name="connsiteY0" fmla="*/ 2392347 h 2392347"/>
              <a:gd name="connsiteX1" fmla="*/ 1671107 w 2696547"/>
              <a:gd name="connsiteY1" fmla="*/ 9330 h 2392347"/>
              <a:gd name="connsiteX2" fmla="*/ 2696547 w 2696547"/>
              <a:gd name="connsiteY2" fmla="*/ 0 h 2392347"/>
              <a:gd name="connsiteX3" fmla="*/ 2098460 w 2696547"/>
              <a:gd name="connsiteY3" fmla="*/ 2392347 h 2392347"/>
              <a:gd name="connsiteX4" fmla="*/ 0 w 2696547"/>
              <a:gd name="connsiteY4" fmla="*/ 2392347 h 2392347"/>
              <a:gd name="connsiteX0" fmla="*/ 0 w 1726163"/>
              <a:gd name="connsiteY0" fmla="*/ 2373686 h 2392347"/>
              <a:gd name="connsiteX1" fmla="*/ 700723 w 1726163"/>
              <a:gd name="connsiteY1" fmla="*/ 9330 h 2392347"/>
              <a:gd name="connsiteX2" fmla="*/ 1726163 w 1726163"/>
              <a:gd name="connsiteY2" fmla="*/ 0 h 2392347"/>
              <a:gd name="connsiteX3" fmla="*/ 1128076 w 1726163"/>
              <a:gd name="connsiteY3" fmla="*/ 2392347 h 2392347"/>
              <a:gd name="connsiteX4" fmla="*/ 0 w 1726163"/>
              <a:gd name="connsiteY4" fmla="*/ 2373686 h 2392347"/>
              <a:gd name="connsiteX0" fmla="*/ 0 w 1726163"/>
              <a:gd name="connsiteY0" fmla="*/ 2383017 h 2401678"/>
              <a:gd name="connsiteX1" fmla="*/ 943319 w 1726163"/>
              <a:gd name="connsiteY1" fmla="*/ 0 h 2401678"/>
              <a:gd name="connsiteX2" fmla="*/ 1726163 w 1726163"/>
              <a:gd name="connsiteY2" fmla="*/ 9331 h 2401678"/>
              <a:gd name="connsiteX3" fmla="*/ 1128076 w 1726163"/>
              <a:gd name="connsiteY3" fmla="*/ 2401678 h 2401678"/>
              <a:gd name="connsiteX4" fmla="*/ 0 w 1726163"/>
              <a:gd name="connsiteY4" fmla="*/ 2383017 h 2401678"/>
              <a:gd name="connsiteX0" fmla="*/ 0 w 1436914"/>
              <a:gd name="connsiteY0" fmla="*/ 2383017 h 2401678"/>
              <a:gd name="connsiteX1" fmla="*/ 654070 w 1436914"/>
              <a:gd name="connsiteY1" fmla="*/ 0 h 2401678"/>
              <a:gd name="connsiteX2" fmla="*/ 1436914 w 1436914"/>
              <a:gd name="connsiteY2" fmla="*/ 9331 h 2401678"/>
              <a:gd name="connsiteX3" fmla="*/ 838827 w 1436914"/>
              <a:gd name="connsiteY3" fmla="*/ 2401678 h 2401678"/>
              <a:gd name="connsiteX4" fmla="*/ 0 w 1436914"/>
              <a:gd name="connsiteY4" fmla="*/ 2383017 h 2401678"/>
              <a:gd name="connsiteX0" fmla="*/ 0 w 1436914"/>
              <a:gd name="connsiteY0" fmla="*/ 2373686 h 2392347"/>
              <a:gd name="connsiteX1" fmla="*/ 654070 w 1436914"/>
              <a:gd name="connsiteY1" fmla="*/ 0 h 2392347"/>
              <a:gd name="connsiteX2" fmla="*/ 1436914 w 1436914"/>
              <a:gd name="connsiteY2" fmla="*/ 0 h 2392347"/>
              <a:gd name="connsiteX3" fmla="*/ 838827 w 1436914"/>
              <a:gd name="connsiteY3" fmla="*/ 2392347 h 2392347"/>
              <a:gd name="connsiteX4" fmla="*/ 0 w 1436914"/>
              <a:gd name="connsiteY4" fmla="*/ 2373686 h 2392347"/>
              <a:gd name="connsiteX0" fmla="*/ 0 w 1399591"/>
              <a:gd name="connsiteY0" fmla="*/ 2392347 h 2392347"/>
              <a:gd name="connsiteX1" fmla="*/ 616747 w 1399591"/>
              <a:gd name="connsiteY1" fmla="*/ 0 h 2392347"/>
              <a:gd name="connsiteX2" fmla="*/ 1399591 w 1399591"/>
              <a:gd name="connsiteY2" fmla="*/ 0 h 2392347"/>
              <a:gd name="connsiteX3" fmla="*/ 801504 w 1399591"/>
              <a:gd name="connsiteY3" fmla="*/ 2392347 h 2392347"/>
              <a:gd name="connsiteX4" fmla="*/ 0 w 1399591"/>
              <a:gd name="connsiteY4" fmla="*/ 2392347 h 2392347"/>
              <a:gd name="connsiteX0" fmla="*/ 0 w 1380929"/>
              <a:gd name="connsiteY0" fmla="*/ 2392347 h 2392347"/>
              <a:gd name="connsiteX1" fmla="*/ 616747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801504 w 1380929"/>
              <a:gd name="connsiteY3" fmla="*/ 2392347 h 2392347"/>
              <a:gd name="connsiteX4" fmla="*/ 0 w 1380929"/>
              <a:gd name="connsiteY4" fmla="*/ 2392347 h 2392347"/>
              <a:gd name="connsiteX0" fmla="*/ 0 w 1380929"/>
              <a:gd name="connsiteY0" fmla="*/ 2392347 h 2392347"/>
              <a:gd name="connsiteX1" fmla="*/ 626078 w 1380929"/>
              <a:gd name="connsiteY1" fmla="*/ 0 h 2392347"/>
              <a:gd name="connsiteX2" fmla="*/ 1380929 w 1380929"/>
              <a:gd name="connsiteY2" fmla="*/ 9331 h 2392347"/>
              <a:gd name="connsiteX3" fmla="*/ 717529 w 1380929"/>
              <a:gd name="connsiteY3" fmla="*/ 2383016 h 2392347"/>
              <a:gd name="connsiteX4" fmla="*/ 0 w 1380929"/>
              <a:gd name="connsiteY4" fmla="*/ 2392347 h 2392347"/>
              <a:gd name="connsiteX0" fmla="*/ 0 w 1380929"/>
              <a:gd name="connsiteY0" fmla="*/ 2383016 h 2383016"/>
              <a:gd name="connsiteX1" fmla="*/ 654070 w 1380929"/>
              <a:gd name="connsiteY1" fmla="*/ 9331 h 2383016"/>
              <a:gd name="connsiteX2" fmla="*/ 1380929 w 1380929"/>
              <a:gd name="connsiteY2" fmla="*/ 0 h 2383016"/>
              <a:gd name="connsiteX3" fmla="*/ 717529 w 1380929"/>
              <a:gd name="connsiteY3" fmla="*/ 2373685 h 2383016"/>
              <a:gd name="connsiteX4" fmla="*/ 0 w 1380929"/>
              <a:gd name="connsiteY4" fmla="*/ 2383016 h 2383016"/>
              <a:gd name="connsiteX0" fmla="*/ 0 w 1425283"/>
              <a:gd name="connsiteY0" fmla="*/ 2383016 h 2383016"/>
              <a:gd name="connsiteX1" fmla="*/ 654070 w 1425283"/>
              <a:gd name="connsiteY1" fmla="*/ 9331 h 2383016"/>
              <a:gd name="connsiteX2" fmla="*/ 1425283 w 1425283"/>
              <a:gd name="connsiteY2" fmla="*/ 0 h 2383016"/>
              <a:gd name="connsiteX3" fmla="*/ 717529 w 1425283"/>
              <a:gd name="connsiteY3" fmla="*/ 2373685 h 2383016"/>
              <a:gd name="connsiteX4" fmla="*/ 0 w 1425283"/>
              <a:gd name="connsiteY4" fmla="*/ 2383016 h 2383016"/>
              <a:gd name="connsiteX0" fmla="*/ 0 w 1425283"/>
              <a:gd name="connsiteY0" fmla="*/ 2383016 h 2392346"/>
              <a:gd name="connsiteX1" fmla="*/ 654070 w 1425283"/>
              <a:gd name="connsiteY1" fmla="*/ 9331 h 2392346"/>
              <a:gd name="connsiteX2" fmla="*/ 1425283 w 1425283"/>
              <a:gd name="connsiteY2" fmla="*/ 0 h 2392346"/>
              <a:gd name="connsiteX3" fmla="*/ 728618 w 1425283"/>
              <a:gd name="connsiteY3" fmla="*/ 2392346 h 2392346"/>
              <a:gd name="connsiteX4" fmla="*/ 0 w 1425283"/>
              <a:gd name="connsiteY4" fmla="*/ 2383016 h 2392346"/>
              <a:gd name="connsiteX0" fmla="*/ 0 w 1425283"/>
              <a:gd name="connsiteY0" fmla="*/ 2392819 h 2392819"/>
              <a:gd name="connsiteX1" fmla="*/ 654070 w 1425283"/>
              <a:gd name="connsiteY1" fmla="*/ 9331 h 2392819"/>
              <a:gd name="connsiteX2" fmla="*/ 1425283 w 1425283"/>
              <a:gd name="connsiteY2" fmla="*/ 0 h 2392819"/>
              <a:gd name="connsiteX3" fmla="*/ 728618 w 1425283"/>
              <a:gd name="connsiteY3" fmla="*/ 2392346 h 2392819"/>
              <a:gd name="connsiteX4" fmla="*/ 0 w 1425283"/>
              <a:gd name="connsiteY4" fmla="*/ 2392819 h 2392819"/>
              <a:gd name="connsiteX0" fmla="*/ 0 w 1425283"/>
              <a:gd name="connsiteY0" fmla="*/ 2394061 h 2394061"/>
              <a:gd name="connsiteX1" fmla="*/ 654070 w 1425283"/>
              <a:gd name="connsiteY1" fmla="*/ 0 h 2394061"/>
              <a:gd name="connsiteX2" fmla="*/ 1425283 w 1425283"/>
              <a:gd name="connsiteY2" fmla="*/ 1242 h 2394061"/>
              <a:gd name="connsiteX3" fmla="*/ 728618 w 1425283"/>
              <a:gd name="connsiteY3" fmla="*/ 2393588 h 2394061"/>
              <a:gd name="connsiteX4" fmla="*/ 0 w 1425283"/>
              <a:gd name="connsiteY4" fmla="*/ 2394061 h 2394061"/>
              <a:gd name="connsiteX0" fmla="*/ 0 w 1425283"/>
              <a:gd name="connsiteY0" fmla="*/ 2403392 h 2403392"/>
              <a:gd name="connsiteX1" fmla="*/ 654070 w 1425283"/>
              <a:gd name="connsiteY1" fmla="*/ 9331 h 2403392"/>
              <a:gd name="connsiteX2" fmla="*/ 1425283 w 1425283"/>
              <a:gd name="connsiteY2" fmla="*/ 0 h 2403392"/>
              <a:gd name="connsiteX3" fmla="*/ 728618 w 1425283"/>
              <a:gd name="connsiteY3" fmla="*/ 2402919 h 2403392"/>
              <a:gd name="connsiteX4" fmla="*/ 0 w 1425283"/>
              <a:gd name="connsiteY4" fmla="*/ 2403392 h 2403392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1814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25283"/>
              <a:gd name="connsiteY0" fmla="*/ 2415206 h 2415206"/>
              <a:gd name="connsiteX1" fmla="*/ 666671 w 1425283"/>
              <a:gd name="connsiteY1" fmla="*/ 0 h 2415206"/>
              <a:gd name="connsiteX2" fmla="*/ 1425283 w 1425283"/>
              <a:gd name="connsiteY2" fmla="*/ 1241 h 2415206"/>
              <a:gd name="connsiteX3" fmla="*/ 728618 w 1425283"/>
              <a:gd name="connsiteY3" fmla="*/ 2414733 h 2415206"/>
              <a:gd name="connsiteX4" fmla="*/ 0 w 1425283"/>
              <a:gd name="connsiteY4" fmla="*/ 2415206 h 2415206"/>
              <a:gd name="connsiteX0" fmla="*/ 0 w 1413346"/>
              <a:gd name="connsiteY0" fmla="*/ 2415206 h 2415206"/>
              <a:gd name="connsiteX1" fmla="*/ 666671 w 1413346"/>
              <a:gd name="connsiteY1" fmla="*/ 0 h 2415206"/>
              <a:gd name="connsiteX2" fmla="*/ 1413346 w 1413346"/>
              <a:gd name="connsiteY2" fmla="*/ 1241 h 2415206"/>
              <a:gd name="connsiteX3" fmla="*/ 728618 w 1413346"/>
              <a:gd name="connsiteY3" fmla="*/ 2414733 h 2415206"/>
              <a:gd name="connsiteX4" fmla="*/ 0 w 1413346"/>
              <a:gd name="connsiteY4" fmla="*/ 2415206 h 2415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3346" h="2415206">
                <a:moveTo>
                  <a:pt x="0" y="2415206"/>
                </a:moveTo>
                <a:lnTo>
                  <a:pt x="666671" y="0"/>
                </a:lnTo>
                <a:lnTo>
                  <a:pt x="1413346" y="1241"/>
                </a:lnTo>
                <a:lnTo>
                  <a:pt x="728618" y="2414733"/>
                </a:lnTo>
                <a:lnTo>
                  <a:pt x="0" y="24152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96D8EC-D5CD-89ED-A738-7172908F7E3F}"/>
              </a:ext>
            </a:extLst>
          </p:cNvPr>
          <p:cNvSpPr txBox="1"/>
          <p:nvPr/>
        </p:nvSpPr>
        <p:spPr>
          <a:xfrm>
            <a:off x="6869544" y="5161050"/>
            <a:ext cx="4579096" cy="208750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</a:rPr>
              <a:t>Tax jurisdiction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</a:rPr>
              <a:t> still based on destination of goods sold or services rendered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BB9D7A-E00B-C53F-7A75-1C5EB925F0A9}"/>
              </a:ext>
            </a:extLst>
          </p:cNvPr>
          <p:cNvSpPr txBox="1"/>
          <p:nvPr/>
        </p:nvSpPr>
        <p:spPr>
          <a:xfrm>
            <a:off x="11920141" y="5161050"/>
            <a:ext cx="4244640" cy="20875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</a:rPr>
              <a:t>Example: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charset="0"/>
                <a:ea typeface="Roboto" charset="0"/>
                <a:cs typeface="Roboto" charset="0"/>
              </a:rPr>
              <a:t> Purchases from online or out-of-state sellers who do not collect Arkansas tax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3A0373-1B39-1F29-B910-F1A634D8DAA0}"/>
              </a:ext>
            </a:extLst>
          </p:cNvPr>
          <p:cNvSpPr txBox="1"/>
          <p:nvPr/>
        </p:nvSpPr>
        <p:spPr>
          <a:xfrm>
            <a:off x="4438650" y="1473704"/>
            <a:ext cx="9410700" cy="969497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COMPENSATING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USE TAX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41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37" grpId="0" animBg="1"/>
      <p:bldP spid="33" grpId="0" animBg="1"/>
      <p:bldP spid="21" grpId="0" animBg="1"/>
      <p:bldGraphic spid="18" grpId="0">
        <p:bldAsOne/>
      </p:bldGraphic>
      <p:bldGraphic spid="20" grpId="0">
        <p:bldAsOne/>
      </p:bldGraphic>
      <p:bldP spid="16" grpId="0"/>
      <p:bldGraphic spid="19" grpId="0">
        <p:bldAsOne/>
      </p:bldGraphic>
      <p:bldP spid="15" grpId="0" animBg="1"/>
      <p:bldP spid="22" grpId="0" animBg="1"/>
      <p:bldP spid="23" grpId="0" animBg="1"/>
      <p:bldP spid="28" grpId="0" animBg="1"/>
      <p:bldP spid="34" grpId="0"/>
      <p:bldP spid="3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A429C3-D1E7-7B7D-3D3C-DD3BC9E0E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icture containing window blind&#10;&#10;Description automatically generated">
            <a:extLst>
              <a:ext uri="{FF2B5EF4-FFF2-40B4-BE49-F238E27FC236}">
                <a16:creationId xmlns:a16="http://schemas.microsoft.com/office/drawing/2014/main" id="{79AC90E2-776C-8EB7-2AE9-405116966FC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" r="306"/>
          <a:stretch>
            <a:fillRect/>
          </a:stretch>
        </p:blipFill>
        <p:spPr/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6FD99F67-42EC-4AD8-39F9-C9F0C8E7ABE3}"/>
              </a:ext>
            </a:extLst>
          </p:cNvPr>
          <p:cNvSpPr>
            <a:spLocks/>
          </p:cNvSpPr>
          <p:nvPr/>
        </p:nvSpPr>
        <p:spPr bwMode="auto">
          <a:xfrm rot="2700000">
            <a:off x="-206455" y="-4198194"/>
            <a:ext cx="13201486" cy="13767153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  <a:alpha val="16000"/>
                </a:schemeClr>
              </a:gs>
              <a:gs pos="32000">
                <a:schemeClr val="accent4">
                  <a:lumMod val="85000"/>
                  <a:alpha val="2000"/>
                </a:schemeClr>
              </a:gs>
              <a:gs pos="8000">
                <a:schemeClr val="accent4">
                  <a:lumMod val="50000"/>
                  <a:alpha val="12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0" name="Callout Text" hidden="1">
            <a:extLst>
              <a:ext uri="{FF2B5EF4-FFF2-40B4-BE49-F238E27FC236}">
                <a16:creationId xmlns:a16="http://schemas.microsoft.com/office/drawing/2014/main" id="{F82551D5-1BB4-E42E-9346-A861B73A2BF3}"/>
              </a:ext>
            </a:extLst>
          </p:cNvPr>
          <p:cNvSpPr/>
          <p:nvPr/>
        </p:nvSpPr>
        <p:spPr>
          <a:xfrm>
            <a:off x="10981267" y="1079500"/>
            <a:ext cx="4851400" cy="2209800"/>
          </a:xfrm>
          <a:prstGeom prst="wedgeRectCallout">
            <a:avLst>
              <a:gd name="adj1" fmla="val 54392"/>
              <a:gd name="adj2" fmla="val 82176"/>
            </a:avLst>
          </a:prstGeom>
          <a:solidFill>
            <a:srgbClr val="2B2C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NOTE: 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To change this logo image with your own.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1- Right Click on top of the faded image.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2- Choose “Change Picture”</a:t>
            </a:r>
            <a:b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3- Choose option “From File”</a:t>
            </a:r>
            <a:b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20A1DB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4- Locate file and Open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0A1DB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A04FEFC4-F221-412B-031F-0331FC2D74AB}"/>
              </a:ext>
            </a:extLst>
          </p:cNvPr>
          <p:cNvSpPr>
            <a:spLocks/>
          </p:cNvSpPr>
          <p:nvPr/>
        </p:nvSpPr>
        <p:spPr bwMode="auto">
          <a:xfrm rot="10800000">
            <a:off x="9318794" y="1330992"/>
            <a:ext cx="8958940" cy="8956008"/>
          </a:xfrm>
          <a:custGeom>
            <a:avLst/>
            <a:gdLst>
              <a:gd name="T0" fmla="*/ 0 w 6109"/>
              <a:gd name="T1" fmla="*/ 6107 h 6107"/>
              <a:gd name="T2" fmla="*/ 6109 w 6109"/>
              <a:gd name="T3" fmla="*/ 0 h 6107"/>
              <a:gd name="T4" fmla="*/ 5027 w 6109"/>
              <a:gd name="T5" fmla="*/ 0 h 6107"/>
              <a:gd name="T6" fmla="*/ 0 w 6109"/>
              <a:gd name="T7" fmla="*/ 5027 h 6107"/>
              <a:gd name="T8" fmla="*/ 0 w 6109"/>
              <a:gd name="T9" fmla="*/ 6107 h 6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09" h="6107">
                <a:moveTo>
                  <a:pt x="0" y="6107"/>
                </a:moveTo>
                <a:lnTo>
                  <a:pt x="6109" y="0"/>
                </a:lnTo>
                <a:lnTo>
                  <a:pt x="5027" y="0"/>
                </a:lnTo>
                <a:lnTo>
                  <a:pt x="0" y="5027"/>
                </a:lnTo>
                <a:lnTo>
                  <a:pt x="0" y="610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9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BCCA1846-12E4-420F-15D1-33C5B85F6A0E}"/>
              </a:ext>
            </a:extLst>
          </p:cNvPr>
          <p:cNvSpPr>
            <a:spLocks/>
          </p:cNvSpPr>
          <p:nvPr/>
        </p:nvSpPr>
        <p:spPr bwMode="auto">
          <a:xfrm rot="10800000">
            <a:off x="10895298" y="2574597"/>
            <a:ext cx="7392702" cy="7709470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41" h="5257">
                <a:moveTo>
                  <a:pt x="0" y="5257"/>
                </a:moveTo>
                <a:lnTo>
                  <a:pt x="1317" y="3938"/>
                </a:lnTo>
                <a:lnTo>
                  <a:pt x="1315" y="3726"/>
                </a:lnTo>
                <a:lnTo>
                  <a:pt x="5041" y="0"/>
                </a:lnTo>
                <a:lnTo>
                  <a:pt x="4234" y="0"/>
                </a:lnTo>
                <a:lnTo>
                  <a:pt x="0" y="4234"/>
                </a:lnTo>
                <a:lnTo>
                  <a:pt x="0" y="5257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76200" dist="152400" dir="2700000" algn="tl" rotWithShape="0">
              <a:prstClr val="black">
                <a:alpha val="55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149DA90F-BC7E-F530-37E2-6ED323CBA1ED}"/>
              </a:ext>
            </a:extLst>
          </p:cNvPr>
          <p:cNvSpPr>
            <a:spLocks/>
          </p:cNvSpPr>
          <p:nvPr/>
        </p:nvSpPr>
        <p:spPr bwMode="auto">
          <a:xfrm rot="10800000">
            <a:off x="10837530" y="4816854"/>
            <a:ext cx="5525828" cy="5527296"/>
          </a:xfrm>
          <a:custGeom>
            <a:avLst/>
            <a:gdLst>
              <a:gd name="T0" fmla="*/ 3381 w 3768"/>
              <a:gd name="T1" fmla="*/ 0 h 3769"/>
              <a:gd name="T2" fmla="*/ 0 w 3768"/>
              <a:gd name="T3" fmla="*/ 3382 h 3769"/>
              <a:gd name="T4" fmla="*/ 2 w 3768"/>
              <a:gd name="T5" fmla="*/ 3769 h 3769"/>
              <a:gd name="T6" fmla="*/ 3768 w 3768"/>
              <a:gd name="T7" fmla="*/ 0 h 3769"/>
              <a:gd name="T8" fmla="*/ 3381 w 3768"/>
              <a:gd name="T9" fmla="*/ 0 h 3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68" h="3769">
                <a:moveTo>
                  <a:pt x="3381" y="0"/>
                </a:moveTo>
                <a:lnTo>
                  <a:pt x="0" y="3382"/>
                </a:lnTo>
                <a:lnTo>
                  <a:pt x="2" y="3769"/>
                </a:lnTo>
                <a:lnTo>
                  <a:pt x="3768" y="0"/>
                </a:lnTo>
                <a:lnTo>
                  <a:pt x="3381" y="0"/>
                </a:lnTo>
                <a:close/>
              </a:path>
            </a:pathLst>
          </a:cu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2F934765-5178-5934-EE65-F2307FDB4FBE}"/>
              </a:ext>
            </a:extLst>
          </p:cNvPr>
          <p:cNvSpPr>
            <a:spLocks/>
          </p:cNvSpPr>
          <p:nvPr/>
        </p:nvSpPr>
        <p:spPr bwMode="auto">
          <a:xfrm rot="2700000">
            <a:off x="868464" y="-2235230"/>
            <a:ext cx="7671823" cy="7228079"/>
          </a:xfrm>
          <a:custGeom>
            <a:avLst/>
            <a:gdLst>
              <a:gd name="T0" fmla="*/ 0 w 5041"/>
              <a:gd name="T1" fmla="*/ 5257 h 5257"/>
              <a:gd name="T2" fmla="*/ 1317 w 5041"/>
              <a:gd name="T3" fmla="*/ 3938 h 5257"/>
              <a:gd name="T4" fmla="*/ 1315 w 5041"/>
              <a:gd name="T5" fmla="*/ 3726 h 5257"/>
              <a:gd name="T6" fmla="*/ 5041 w 5041"/>
              <a:gd name="T7" fmla="*/ 0 h 5257"/>
              <a:gd name="T8" fmla="*/ 4234 w 5041"/>
              <a:gd name="T9" fmla="*/ 0 h 5257"/>
              <a:gd name="T10" fmla="*/ 0 w 5041"/>
              <a:gd name="T11" fmla="*/ 4234 h 5257"/>
              <a:gd name="T12" fmla="*/ 0 w 5041"/>
              <a:gd name="T13" fmla="*/ 5257 h 5257"/>
              <a:gd name="connsiteX0" fmla="*/ 0 w 10000"/>
              <a:gd name="connsiteY0" fmla="*/ 10000 h 10000"/>
              <a:gd name="connsiteX1" fmla="*/ 925 w 10000"/>
              <a:gd name="connsiteY1" fmla="*/ 9134 h 10000"/>
              <a:gd name="connsiteX2" fmla="*/ 2613 w 10000"/>
              <a:gd name="connsiteY2" fmla="*/ 7491 h 10000"/>
              <a:gd name="connsiteX3" fmla="*/ 2609 w 10000"/>
              <a:gd name="connsiteY3" fmla="*/ 7088 h 10000"/>
              <a:gd name="connsiteX4" fmla="*/ 10000 w 10000"/>
              <a:gd name="connsiteY4" fmla="*/ 0 h 10000"/>
              <a:gd name="connsiteX5" fmla="*/ 8399 w 10000"/>
              <a:gd name="connsiteY5" fmla="*/ 0 h 10000"/>
              <a:gd name="connsiteX6" fmla="*/ 0 w 10000"/>
              <a:gd name="connsiteY6" fmla="*/ 8054 h 10000"/>
              <a:gd name="connsiteX7" fmla="*/ 0 w 10000"/>
              <a:gd name="connsiteY7" fmla="*/ 10000 h 10000"/>
              <a:gd name="connsiteX0" fmla="*/ 0 w 10000"/>
              <a:gd name="connsiteY0" fmla="*/ 8054 h 9134"/>
              <a:gd name="connsiteX1" fmla="*/ 925 w 10000"/>
              <a:gd name="connsiteY1" fmla="*/ 9134 h 9134"/>
              <a:gd name="connsiteX2" fmla="*/ 2613 w 10000"/>
              <a:gd name="connsiteY2" fmla="*/ 7491 h 9134"/>
              <a:gd name="connsiteX3" fmla="*/ 2609 w 10000"/>
              <a:gd name="connsiteY3" fmla="*/ 7088 h 9134"/>
              <a:gd name="connsiteX4" fmla="*/ 10000 w 10000"/>
              <a:gd name="connsiteY4" fmla="*/ 0 h 9134"/>
              <a:gd name="connsiteX5" fmla="*/ 8399 w 10000"/>
              <a:gd name="connsiteY5" fmla="*/ 0 h 9134"/>
              <a:gd name="connsiteX6" fmla="*/ 0 w 10000"/>
              <a:gd name="connsiteY6" fmla="*/ 8054 h 9134"/>
              <a:gd name="connsiteX0" fmla="*/ 0 w 10095"/>
              <a:gd name="connsiteY0" fmla="*/ 8918 h 10000"/>
              <a:gd name="connsiteX1" fmla="*/ 1020 w 10095"/>
              <a:gd name="connsiteY1" fmla="*/ 10000 h 10000"/>
              <a:gd name="connsiteX2" fmla="*/ 2708 w 10095"/>
              <a:gd name="connsiteY2" fmla="*/ 8201 h 10000"/>
              <a:gd name="connsiteX3" fmla="*/ 2704 w 10095"/>
              <a:gd name="connsiteY3" fmla="*/ 7760 h 10000"/>
              <a:gd name="connsiteX4" fmla="*/ 10095 w 10095"/>
              <a:gd name="connsiteY4" fmla="*/ 0 h 10000"/>
              <a:gd name="connsiteX5" fmla="*/ 8494 w 10095"/>
              <a:gd name="connsiteY5" fmla="*/ 0 h 10000"/>
              <a:gd name="connsiteX6" fmla="*/ 0 w 10095"/>
              <a:gd name="connsiteY6" fmla="*/ 8918 h 10000"/>
              <a:gd name="connsiteX0" fmla="*/ 0 w 10095"/>
              <a:gd name="connsiteY0" fmla="*/ 8918 h 9995"/>
              <a:gd name="connsiteX1" fmla="*/ 1015 w 10095"/>
              <a:gd name="connsiteY1" fmla="*/ 9995 h 9995"/>
              <a:gd name="connsiteX2" fmla="*/ 2708 w 10095"/>
              <a:gd name="connsiteY2" fmla="*/ 8201 h 9995"/>
              <a:gd name="connsiteX3" fmla="*/ 2704 w 10095"/>
              <a:gd name="connsiteY3" fmla="*/ 7760 h 9995"/>
              <a:gd name="connsiteX4" fmla="*/ 10095 w 10095"/>
              <a:gd name="connsiteY4" fmla="*/ 0 h 9995"/>
              <a:gd name="connsiteX5" fmla="*/ 8494 w 10095"/>
              <a:gd name="connsiteY5" fmla="*/ 0 h 9995"/>
              <a:gd name="connsiteX6" fmla="*/ 0 w 10095"/>
              <a:gd name="connsiteY6" fmla="*/ 8918 h 9995"/>
              <a:gd name="connsiteX0" fmla="*/ 0 w 10000"/>
              <a:gd name="connsiteY0" fmla="*/ 8922 h 9990"/>
              <a:gd name="connsiteX1" fmla="*/ 1005 w 10000"/>
              <a:gd name="connsiteY1" fmla="*/ 9990 h 9990"/>
              <a:gd name="connsiteX2" fmla="*/ 2683 w 10000"/>
              <a:gd name="connsiteY2" fmla="*/ 8205 h 9990"/>
              <a:gd name="connsiteX3" fmla="*/ 2679 w 10000"/>
              <a:gd name="connsiteY3" fmla="*/ 7764 h 9990"/>
              <a:gd name="connsiteX4" fmla="*/ 10000 w 10000"/>
              <a:gd name="connsiteY4" fmla="*/ 0 h 9990"/>
              <a:gd name="connsiteX5" fmla="*/ 8414 w 10000"/>
              <a:gd name="connsiteY5" fmla="*/ 0 h 9990"/>
              <a:gd name="connsiteX6" fmla="*/ 0 w 10000"/>
              <a:gd name="connsiteY6" fmla="*/ 8922 h 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9990">
                <a:moveTo>
                  <a:pt x="0" y="8922"/>
                </a:moveTo>
                <a:lnTo>
                  <a:pt x="1005" y="9990"/>
                </a:lnTo>
                <a:lnTo>
                  <a:pt x="2683" y="8205"/>
                </a:lnTo>
                <a:cubicBezTo>
                  <a:pt x="2682" y="8059"/>
                  <a:pt x="2680" y="7911"/>
                  <a:pt x="2679" y="7764"/>
                </a:cubicBezTo>
                <a:lnTo>
                  <a:pt x="10000" y="0"/>
                </a:lnTo>
                <a:lnTo>
                  <a:pt x="8414" y="0"/>
                </a:lnTo>
                <a:lnTo>
                  <a:pt x="0" y="8922"/>
                </a:lnTo>
                <a:close/>
              </a:path>
            </a:pathLst>
          </a:custGeom>
          <a:gradFill>
            <a:gsLst>
              <a:gs pos="73000">
                <a:schemeClr val="accent4">
                  <a:lumMod val="50000"/>
                </a:schemeClr>
              </a:gs>
              <a:gs pos="32000">
                <a:schemeClr val="accent4">
                  <a:lumMod val="85000"/>
                </a:schemeClr>
              </a:gs>
              <a:gs pos="8000">
                <a:schemeClr val="accent4">
                  <a:lumMod val="50000"/>
                </a:schemeClr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DB7FD13-154E-94BD-4719-CBC92648FBF2}"/>
              </a:ext>
            </a:extLst>
          </p:cNvPr>
          <p:cNvSpPr txBox="1">
            <a:spLocks/>
          </p:cNvSpPr>
          <p:nvPr/>
        </p:nvSpPr>
        <p:spPr>
          <a:xfrm>
            <a:off x="1946647" y="1383323"/>
            <a:ext cx="11178803" cy="12659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3716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10200" b="0" i="0" kern="1200" cap="all" spc="-15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0" b="1" spc="200" dirty="0">
                <a:solidFill>
                  <a:srgbClr val="62BEBD"/>
                </a:solidFill>
                <a:latin typeface="Tw Cen MT" panose="020B0602020104020603" pitchFamily="34" charset="0"/>
                <a:cs typeface="Poppins" panose="00000500000000000000" pitchFamily="2" charset="0"/>
              </a:rPr>
              <a:t>Compensating </a:t>
            </a:r>
            <a:r>
              <a:rPr kumimoji="0" lang="en-US" sz="7500" b="0" i="0" u="none" strike="noStrike" kern="1200" cap="all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Poppins" panose="00000500000000000000" pitchFamily="2" charset="0"/>
              </a:rPr>
              <a:t>Use tax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F9D9A2-DC9F-8D05-7E11-0F6EB4E939BD}"/>
              </a:ext>
            </a:extLst>
          </p:cNvPr>
          <p:cNvSpPr txBox="1"/>
          <p:nvPr/>
        </p:nvSpPr>
        <p:spPr>
          <a:xfrm>
            <a:off x="10266" y="3279344"/>
            <a:ext cx="13515234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Compensating use tax applies to services in the same way it does tangible personal property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Services purchased and performed out of state that would have been taxable if purchased in Arkansas are subject to use tax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Example – Laptop is shipped to Missouri for repair.  Repair services occur in Missouri, and laptop is shipped back to Arkansas.  Services are used/consumed here and are taxable under Compensating Use Tax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152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1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1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CE9F41-1078-B02B-BA1D-C6693F50BFCD}"/>
              </a:ext>
            </a:extLst>
          </p:cNvPr>
          <p:cNvSpPr/>
          <p:nvPr/>
        </p:nvSpPr>
        <p:spPr>
          <a:xfrm>
            <a:off x="4317011" y="427076"/>
            <a:ext cx="913147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IMPORTANT NOTE!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ACE73E-936E-05C8-37AD-712EE5F4842A}"/>
              </a:ext>
            </a:extLst>
          </p:cNvPr>
          <p:cNvSpPr txBox="1"/>
          <p:nvPr/>
        </p:nvSpPr>
        <p:spPr>
          <a:xfrm>
            <a:off x="242596" y="1965455"/>
            <a:ext cx="17802808" cy="86331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bg1"/>
                </a:solidFill>
              </a:rPr>
              <a:t>Purchasers are only responsible for Use Tax when: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bg1"/>
                </a:solidFill>
              </a:rPr>
              <a:t>Taxable items or services are purchased from outside Arkansas, AND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bg1"/>
                </a:solidFill>
              </a:rPr>
              <a:t>No Arkansas tax was collected on the transaction.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endParaRPr lang="en-US" sz="48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bg1"/>
                </a:solidFill>
              </a:rPr>
              <a:t>Purchasers are only responsible for tax on purchases from in-state sellers or service providers when: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bg1"/>
                </a:solidFill>
              </a:rPr>
              <a:t>They gave the seller an exemption certificate stating they should not be charged tax, AND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bg1"/>
                </a:solidFill>
              </a:rPr>
              <a:t>The item or service is used in a manner not subject to exemption.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58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57414-2363-6861-0B69-484073666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peech Bubble: Rectangle 1">
            <a:extLst>
              <a:ext uri="{FF2B5EF4-FFF2-40B4-BE49-F238E27FC236}">
                <a16:creationId xmlns:a16="http://schemas.microsoft.com/office/drawing/2014/main" id="{59DFA32A-6822-E960-7553-96882304EE20}"/>
              </a:ext>
            </a:extLst>
          </p:cNvPr>
          <p:cNvSpPr/>
          <p:nvPr/>
        </p:nvSpPr>
        <p:spPr>
          <a:xfrm>
            <a:off x="3786956" y="909825"/>
            <a:ext cx="10752189" cy="1824824"/>
          </a:xfrm>
          <a:custGeom>
            <a:avLst/>
            <a:gdLst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4440116 w 10656278"/>
              <a:gd name="connsiteY9" fmla="*/ 1969477 h 1969477"/>
              <a:gd name="connsiteX10" fmla="*/ 3062827 w 10656278"/>
              <a:gd name="connsiteY10" fmla="*/ 2989390 h 1969477"/>
              <a:gd name="connsiteX11" fmla="*/ 1776046 w 10656278"/>
              <a:gd name="connsiteY11" fmla="*/ 1969477 h 1969477"/>
              <a:gd name="connsiteX12" fmla="*/ 0 w 10656278"/>
              <a:gd name="connsiteY12" fmla="*/ 1969477 h 1969477"/>
              <a:gd name="connsiteX13" fmla="*/ 0 w 10656278"/>
              <a:gd name="connsiteY13" fmla="*/ 1641231 h 1969477"/>
              <a:gd name="connsiteX14" fmla="*/ 0 w 10656278"/>
              <a:gd name="connsiteY14" fmla="*/ 1148862 h 1969477"/>
              <a:gd name="connsiteX15" fmla="*/ 0 w 10656278"/>
              <a:gd name="connsiteY15" fmla="*/ 1148862 h 1969477"/>
              <a:gd name="connsiteX16" fmla="*/ 0 w 10656278"/>
              <a:gd name="connsiteY16" fmla="*/ 0 h 1969477"/>
              <a:gd name="connsiteX0" fmla="*/ 0 w 10656278"/>
              <a:gd name="connsiteY0" fmla="*/ 0 h 2989390"/>
              <a:gd name="connsiteX1" fmla="*/ 1776046 w 10656278"/>
              <a:gd name="connsiteY1" fmla="*/ 0 h 2989390"/>
              <a:gd name="connsiteX2" fmla="*/ 1776046 w 10656278"/>
              <a:gd name="connsiteY2" fmla="*/ 0 h 2989390"/>
              <a:gd name="connsiteX3" fmla="*/ 4440116 w 10656278"/>
              <a:gd name="connsiteY3" fmla="*/ 0 h 2989390"/>
              <a:gd name="connsiteX4" fmla="*/ 10656278 w 10656278"/>
              <a:gd name="connsiteY4" fmla="*/ 0 h 2989390"/>
              <a:gd name="connsiteX5" fmla="*/ 10656278 w 10656278"/>
              <a:gd name="connsiteY5" fmla="*/ 1148862 h 2989390"/>
              <a:gd name="connsiteX6" fmla="*/ 10656278 w 10656278"/>
              <a:gd name="connsiteY6" fmla="*/ 1148862 h 2989390"/>
              <a:gd name="connsiteX7" fmla="*/ 10656278 w 10656278"/>
              <a:gd name="connsiteY7" fmla="*/ 1641231 h 2989390"/>
              <a:gd name="connsiteX8" fmla="*/ 10656278 w 10656278"/>
              <a:gd name="connsiteY8" fmla="*/ 1969477 h 2989390"/>
              <a:gd name="connsiteX9" fmla="*/ 3811466 w 10656278"/>
              <a:gd name="connsiteY9" fmla="*/ 1964282 h 2989390"/>
              <a:gd name="connsiteX10" fmla="*/ 3062827 w 10656278"/>
              <a:gd name="connsiteY10" fmla="*/ 2989390 h 2989390"/>
              <a:gd name="connsiteX11" fmla="*/ 1776046 w 10656278"/>
              <a:gd name="connsiteY11" fmla="*/ 1969477 h 2989390"/>
              <a:gd name="connsiteX12" fmla="*/ 0 w 10656278"/>
              <a:gd name="connsiteY12" fmla="*/ 1969477 h 2989390"/>
              <a:gd name="connsiteX13" fmla="*/ 0 w 10656278"/>
              <a:gd name="connsiteY13" fmla="*/ 1641231 h 2989390"/>
              <a:gd name="connsiteX14" fmla="*/ 0 w 10656278"/>
              <a:gd name="connsiteY14" fmla="*/ 1148862 h 2989390"/>
              <a:gd name="connsiteX15" fmla="*/ 0 w 10656278"/>
              <a:gd name="connsiteY15" fmla="*/ 1148862 h 2989390"/>
              <a:gd name="connsiteX16" fmla="*/ 0 w 10656278"/>
              <a:gd name="connsiteY16" fmla="*/ 0 h 2989390"/>
              <a:gd name="connsiteX0" fmla="*/ 0 w 10656278"/>
              <a:gd name="connsiteY0" fmla="*/ 0 h 2989390"/>
              <a:gd name="connsiteX1" fmla="*/ 1776046 w 10656278"/>
              <a:gd name="connsiteY1" fmla="*/ 0 h 2989390"/>
              <a:gd name="connsiteX2" fmla="*/ 1776046 w 10656278"/>
              <a:gd name="connsiteY2" fmla="*/ 0 h 2989390"/>
              <a:gd name="connsiteX3" fmla="*/ 4440116 w 10656278"/>
              <a:gd name="connsiteY3" fmla="*/ 0 h 2989390"/>
              <a:gd name="connsiteX4" fmla="*/ 10656278 w 10656278"/>
              <a:gd name="connsiteY4" fmla="*/ 0 h 2989390"/>
              <a:gd name="connsiteX5" fmla="*/ 10656278 w 10656278"/>
              <a:gd name="connsiteY5" fmla="*/ 1148862 h 2989390"/>
              <a:gd name="connsiteX6" fmla="*/ 10656278 w 10656278"/>
              <a:gd name="connsiteY6" fmla="*/ 1148862 h 2989390"/>
              <a:gd name="connsiteX7" fmla="*/ 10656278 w 10656278"/>
              <a:gd name="connsiteY7" fmla="*/ 1641231 h 2989390"/>
              <a:gd name="connsiteX8" fmla="*/ 10656278 w 10656278"/>
              <a:gd name="connsiteY8" fmla="*/ 1969477 h 2989390"/>
              <a:gd name="connsiteX9" fmla="*/ 3811466 w 10656278"/>
              <a:gd name="connsiteY9" fmla="*/ 1964282 h 2989390"/>
              <a:gd name="connsiteX10" fmla="*/ 3062827 w 10656278"/>
              <a:gd name="connsiteY10" fmla="*/ 2989390 h 2989390"/>
              <a:gd name="connsiteX11" fmla="*/ 2509973 w 10656278"/>
              <a:gd name="connsiteY11" fmla="*/ 1969477 h 2989390"/>
              <a:gd name="connsiteX12" fmla="*/ 0 w 10656278"/>
              <a:gd name="connsiteY12" fmla="*/ 1969477 h 2989390"/>
              <a:gd name="connsiteX13" fmla="*/ 0 w 10656278"/>
              <a:gd name="connsiteY13" fmla="*/ 1641231 h 2989390"/>
              <a:gd name="connsiteX14" fmla="*/ 0 w 10656278"/>
              <a:gd name="connsiteY14" fmla="*/ 1148862 h 2989390"/>
              <a:gd name="connsiteX15" fmla="*/ 0 w 10656278"/>
              <a:gd name="connsiteY15" fmla="*/ 1148862 h 2989390"/>
              <a:gd name="connsiteX16" fmla="*/ 0 w 10656278"/>
              <a:gd name="connsiteY16" fmla="*/ 0 h 2989390"/>
              <a:gd name="connsiteX0" fmla="*/ 0 w 10656278"/>
              <a:gd name="connsiteY0" fmla="*/ 0 h 2628442"/>
              <a:gd name="connsiteX1" fmla="*/ 1776046 w 10656278"/>
              <a:gd name="connsiteY1" fmla="*/ 0 h 2628442"/>
              <a:gd name="connsiteX2" fmla="*/ 1776046 w 10656278"/>
              <a:gd name="connsiteY2" fmla="*/ 0 h 2628442"/>
              <a:gd name="connsiteX3" fmla="*/ 4440116 w 10656278"/>
              <a:gd name="connsiteY3" fmla="*/ 0 h 2628442"/>
              <a:gd name="connsiteX4" fmla="*/ 10656278 w 10656278"/>
              <a:gd name="connsiteY4" fmla="*/ 0 h 2628442"/>
              <a:gd name="connsiteX5" fmla="*/ 10656278 w 10656278"/>
              <a:gd name="connsiteY5" fmla="*/ 1148862 h 2628442"/>
              <a:gd name="connsiteX6" fmla="*/ 10656278 w 10656278"/>
              <a:gd name="connsiteY6" fmla="*/ 1148862 h 2628442"/>
              <a:gd name="connsiteX7" fmla="*/ 10656278 w 10656278"/>
              <a:gd name="connsiteY7" fmla="*/ 1641231 h 2628442"/>
              <a:gd name="connsiteX8" fmla="*/ 10656278 w 10656278"/>
              <a:gd name="connsiteY8" fmla="*/ 1969477 h 2628442"/>
              <a:gd name="connsiteX9" fmla="*/ 3811466 w 10656278"/>
              <a:gd name="connsiteY9" fmla="*/ 1964282 h 2628442"/>
              <a:gd name="connsiteX10" fmla="*/ 3159079 w 10656278"/>
              <a:gd name="connsiteY10" fmla="*/ 2628442 h 2628442"/>
              <a:gd name="connsiteX11" fmla="*/ 2509973 w 10656278"/>
              <a:gd name="connsiteY11" fmla="*/ 1969477 h 2628442"/>
              <a:gd name="connsiteX12" fmla="*/ 0 w 10656278"/>
              <a:gd name="connsiteY12" fmla="*/ 1969477 h 2628442"/>
              <a:gd name="connsiteX13" fmla="*/ 0 w 10656278"/>
              <a:gd name="connsiteY13" fmla="*/ 1641231 h 2628442"/>
              <a:gd name="connsiteX14" fmla="*/ 0 w 10656278"/>
              <a:gd name="connsiteY14" fmla="*/ 1148862 h 2628442"/>
              <a:gd name="connsiteX15" fmla="*/ 0 w 10656278"/>
              <a:gd name="connsiteY15" fmla="*/ 1148862 h 2628442"/>
              <a:gd name="connsiteX16" fmla="*/ 0 w 10656278"/>
              <a:gd name="connsiteY16" fmla="*/ 0 h 2628442"/>
              <a:gd name="connsiteX0" fmla="*/ 0 w 10656278"/>
              <a:gd name="connsiteY0" fmla="*/ 0 h 2628442"/>
              <a:gd name="connsiteX1" fmla="*/ 1776046 w 10656278"/>
              <a:gd name="connsiteY1" fmla="*/ 0 h 2628442"/>
              <a:gd name="connsiteX2" fmla="*/ 1776046 w 10656278"/>
              <a:gd name="connsiteY2" fmla="*/ 0 h 2628442"/>
              <a:gd name="connsiteX3" fmla="*/ 4440116 w 10656278"/>
              <a:gd name="connsiteY3" fmla="*/ 0 h 2628442"/>
              <a:gd name="connsiteX4" fmla="*/ 10656278 w 10656278"/>
              <a:gd name="connsiteY4" fmla="*/ 0 h 2628442"/>
              <a:gd name="connsiteX5" fmla="*/ 10656278 w 10656278"/>
              <a:gd name="connsiteY5" fmla="*/ 1148862 h 2628442"/>
              <a:gd name="connsiteX6" fmla="*/ 10656278 w 10656278"/>
              <a:gd name="connsiteY6" fmla="*/ 1148862 h 2628442"/>
              <a:gd name="connsiteX7" fmla="*/ 10656278 w 10656278"/>
              <a:gd name="connsiteY7" fmla="*/ 1641231 h 2628442"/>
              <a:gd name="connsiteX8" fmla="*/ 10656278 w 10656278"/>
              <a:gd name="connsiteY8" fmla="*/ 1969477 h 2628442"/>
              <a:gd name="connsiteX9" fmla="*/ 3811466 w 10656278"/>
              <a:gd name="connsiteY9" fmla="*/ 1964282 h 2628442"/>
              <a:gd name="connsiteX10" fmla="*/ 3159079 w 10656278"/>
              <a:gd name="connsiteY10" fmla="*/ 2628442 h 2628442"/>
              <a:gd name="connsiteX11" fmla="*/ 1778619 w 10656278"/>
              <a:gd name="connsiteY11" fmla="*/ 1969477 h 2628442"/>
              <a:gd name="connsiteX12" fmla="*/ 0 w 10656278"/>
              <a:gd name="connsiteY12" fmla="*/ 1969477 h 2628442"/>
              <a:gd name="connsiteX13" fmla="*/ 0 w 10656278"/>
              <a:gd name="connsiteY13" fmla="*/ 1641231 h 2628442"/>
              <a:gd name="connsiteX14" fmla="*/ 0 w 10656278"/>
              <a:gd name="connsiteY14" fmla="*/ 1148862 h 2628442"/>
              <a:gd name="connsiteX15" fmla="*/ 0 w 10656278"/>
              <a:gd name="connsiteY15" fmla="*/ 1148862 h 2628442"/>
              <a:gd name="connsiteX16" fmla="*/ 0 w 10656278"/>
              <a:gd name="connsiteY16" fmla="*/ 0 h 2628442"/>
              <a:gd name="connsiteX0" fmla="*/ 0 w 10656278"/>
              <a:gd name="connsiteY0" fmla="*/ 0 h 2628442"/>
              <a:gd name="connsiteX1" fmla="*/ 1776046 w 10656278"/>
              <a:gd name="connsiteY1" fmla="*/ 0 h 2628442"/>
              <a:gd name="connsiteX2" fmla="*/ 1776046 w 10656278"/>
              <a:gd name="connsiteY2" fmla="*/ 0 h 2628442"/>
              <a:gd name="connsiteX3" fmla="*/ 4440116 w 10656278"/>
              <a:gd name="connsiteY3" fmla="*/ 0 h 2628442"/>
              <a:gd name="connsiteX4" fmla="*/ 10656278 w 10656278"/>
              <a:gd name="connsiteY4" fmla="*/ 0 h 2628442"/>
              <a:gd name="connsiteX5" fmla="*/ 10656278 w 10656278"/>
              <a:gd name="connsiteY5" fmla="*/ 1148862 h 2628442"/>
              <a:gd name="connsiteX6" fmla="*/ 10656278 w 10656278"/>
              <a:gd name="connsiteY6" fmla="*/ 1148862 h 2628442"/>
              <a:gd name="connsiteX7" fmla="*/ 10656278 w 10656278"/>
              <a:gd name="connsiteY7" fmla="*/ 1641231 h 2628442"/>
              <a:gd name="connsiteX8" fmla="*/ 10656278 w 10656278"/>
              <a:gd name="connsiteY8" fmla="*/ 1969477 h 2628442"/>
              <a:gd name="connsiteX9" fmla="*/ 2778031 w 10656278"/>
              <a:gd name="connsiteY9" fmla="*/ 1981596 h 2628442"/>
              <a:gd name="connsiteX10" fmla="*/ 3159079 w 10656278"/>
              <a:gd name="connsiteY10" fmla="*/ 2628442 h 2628442"/>
              <a:gd name="connsiteX11" fmla="*/ 1778619 w 10656278"/>
              <a:gd name="connsiteY11" fmla="*/ 1969477 h 2628442"/>
              <a:gd name="connsiteX12" fmla="*/ 0 w 10656278"/>
              <a:gd name="connsiteY12" fmla="*/ 1969477 h 2628442"/>
              <a:gd name="connsiteX13" fmla="*/ 0 w 10656278"/>
              <a:gd name="connsiteY13" fmla="*/ 1641231 h 2628442"/>
              <a:gd name="connsiteX14" fmla="*/ 0 w 10656278"/>
              <a:gd name="connsiteY14" fmla="*/ 1148862 h 2628442"/>
              <a:gd name="connsiteX15" fmla="*/ 0 w 10656278"/>
              <a:gd name="connsiteY15" fmla="*/ 1148862 h 2628442"/>
              <a:gd name="connsiteX16" fmla="*/ 0 w 10656278"/>
              <a:gd name="connsiteY16" fmla="*/ 0 h 2628442"/>
              <a:gd name="connsiteX0" fmla="*/ 0 w 10656278"/>
              <a:gd name="connsiteY0" fmla="*/ 0 h 2731242"/>
              <a:gd name="connsiteX1" fmla="*/ 1776046 w 10656278"/>
              <a:gd name="connsiteY1" fmla="*/ 0 h 2731242"/>
              <a:gd name="connsiteX2" fmla="*/ 1776046 w 10656278"/>
              <a:gd name="connsiteY2" fmla="*/ 0 h 2731242"/>
              <a:gd name="connsiteX3" fmla="*/ 4440116 w 10656278"/>
              <a:gd name="connsiteY3" fmla="*/ 0 h 2731242"/>
              <a:gd name="connsiteX4" fmla="*/ 10656278 w 10656278"/>
              <a:gd name="connsiteY4" fmla="*/ 0 h 2731242"/>
              <a:gd name="connsiteX5" fmla="*/ 10656278 w 10656278"/>
              <a:gd name="connsiteY5" fmla="*/ 1148862 h 2731242"/>
              <a:gd name="connsiteX6" fmla="*/ 10656278 w 10656278"/>
              <a:gd name="connsiteY6" fmla="*/ 1148862 h 2731242"/>
              <a:gd name="connsiteX7" fmla="*/ 10656278 w 10656278"/>
              <a:gd name="connsiteY7" fmla="*/ 1641231 h 2731242"/>
              <a:gd name="connsiteX8" fmla="*/ 10656278 w 10656278"/>
              <a:gd name="connsiteY8" fmla="*/ 1969477 h 2731242"/>
              <a:gd name="connsiteX9" fmla="*/ 2778031 w 10656278"/>
              <a:gd name="connsiteY9" fmla="*/ 1981596 h 2731242"/>
              <a:gd name="connsiteX10" fmla="*/ 2309476 w 10656278"/>
              <a:gd name="connsiteY10" fmla="*/ 2731242 h 2731242"/>
              <a:gd name="connsiteX11" fmla="*/ 1778619 w 10656278"/>
              <a:gd name="connsiteY11" fmla="*/ 1969477 h 2731242"/>
              <a:gd name="connsiteX12" fmla="*/ 0 w 10656278"/>
              <a:gd name="connsiteY12" fmla="*/ 1969477 h 2731242"/>
              <a:gd name="connsiteX13" fmla="*/ 0 w 10656278"/>
              <a:gd name="connsiteY13" fmla="*/ 1641231 h 2731242"/>
              <a:gd name="connsiteX14" fmla="*/ 0 w 10656278"/>
              <a:gd name="connsiteY14" fmla="*/ 1148862 h 2731242"/>
              <a:gd name="connsiteX15" fmla="*/ 0 w 10656278"/>
              <a:gd name="connsiteY15" fmla="*/ 1148862 h 2731242"/>
              <a:gd name="connsiteX16" fmla="*/ 0 w 10656278"/>
              <a:gd name="connsiteY16" fmla="*/ 0 h 2731242"/>
              <a:gd name="connsiteX0" fmla="*/ 0 w 10656278"/>
              <a:gd name="connsiteY0" fmla="*/ 0 h 2731242"/>
              <a:gd name="connsiteX1" fmla="*/ 1776046 w 10656278"/>
              <a:gd name="connsiteY1" fmla="*/ 0 h 2731242"/>
              <a:gd name="connsiteX2" fmla="*/ 1776046 w 10656278"/>
              <a:gd name="connsiteY2" fmla="*/ 0 h 2731242"/>
              <a:gd name="connsiteX3" fmla="*/ 4440116 w 10656278"/>
              <a:gd name="connsiteY3" fmla="*/ 0 h 2731242"/>
              <a:gd name="connsiteX4" fmla="*/ 10656278 w 10656278"/>
              <a:gd name="connsiteY4" fmla="*/ 0 h 2731242"/>
              <a:gd name="connsiteX5" fmla="*/ 10656278 w 10656278"/>
              <a:gd name="connsiteY5" fmla="*/ 1148862 h 2731242"/>
              <a:gd name="connsiteX6" fmla="*/ 10656278 w 10656278"/>
              <a:gd name="connsiteY6" fmla="*/ 1148862 h 2731242"/>
              <a:gd name="connsiteX7" fmla="*/ 10656278 w 10656278"/>
              <a:gd name="connsiteY7" fmla="*/ 1641231 h 2731242"/>
              <a:gd name="connsiteX8" fmla="*/ 10656278 w 10656278"/>
              <a:gd name="connsiteY8" fmla="*/ 1969477 h 2731242"/>
              <a:gd name="connsiteX9" fmla="*/ 2778031 w 10656278"/>
              <a:gd name="connsiteY9" fmla="*/ 1981596 h 2731242"/>
              <a:gd name="connsiteX10" fmla="*/ 2271716 w 10656278"/>
              <a:gd name="connsiteY10" fmla="*/ 2731242 h 2731242"/>
              <a:gd name="connsiteX11" fmla="*/ 1778619 w 10656278"/>
              <a:gd name="connsiteY11" fmla="*/ 1969477 h 2731242"/>
              <a:gd name="connsiteX12" fmla="*/ 0 w 10656278"/>
              <a:gd name="connsiteY12" fmla="*/ 1969477 h 2731242"/>
              <a:gd name="connsiteX13" fmla="*/ 0 w 10656278"/>
              <a:gd name="connsiteY13" fmla="*/ 1641231 h 2731242"/>
              <a:gd name="connsiteX14" fmla="*/ 0 w 10656278"/>
              <a:gd name="connsiteY14" fmla="*/ 1148862 h 2731242"/>
              <a:gd name="connsiteX15" fmla="*/ 0 w 10656278"/>
              <a:gd name="connsiteY15" fmla="*/ 1148862 h 2731242"/>
              <a:gd name="connsiteX16" fmla="*/ 0 w 10656278"/>
              <a:gd name="connsiteY16" fmla="*/ 0 h 2731242"/>
              <a:gd name="connsiteX0" fmla="*/ 0 w 10656278"/>
              <a:gd name="connsiteY0" fmla="*/ 0 h 1981596"/>
              <a:gd name="connsiteX1" fmla="*/ 1776046 w 10656278"/>
              <a:gd name="connsiteY1" fmla="*/ 0 h 1981596"/>
              <a:gd name="connsiteX2" fmla="*/ 1776046 w 10656278"/>
              <a:gd name="connsiteY2" fmla="*/ 0 h 1981596"/>
              <a:gd name="connsiteX3" fmla="*/ 4440116 w 10656278"/>
              <a:gd name="connsiteY3" fmla="*/ 0 h 1981596"/>
              <a:gd name="connsiteX4" fmla="*/ 10656278 w 10656278"/>
              <a:gd name="connsiteY4" fmla="*/ 0 h 1981596"/>
              <a:gd name="connsiteX5" fmla="*/ 10656278 w 10656278"/>
              <a:gd name="connsiteY5" fmla="*/ 1148862 h 1981596"/>
              <a:gd name="connsiteX6" fmla="*/ 10656278 w 10656278"/>
              <a:gd name="connsiteY6" fmla="*/ 1148862 h 1981596"/>
              <a:gd name="connsiteX7" fmla="*/ 10656278 w 10656278"/>
              <a:gd name="connsiteY7" fmla="*/ 1641231 h 1981596"/>
              <a:gd name="connsiteX8" fmla="*/ 10656278 w 10656278"/>
              <a:gd name="connsiteY8" fmla="*/ 1969477 h 1981596"/>
              <a:gd name="connsiteX9" fmla="*/ 2778031 w 10656278"/>
              <a:gd name="connsiteY9" fmla="*/ 1981596 h 1981596"/>
              <a:gd name="connsiteX10" fmla="*/ 1778619 w 10656278"/>
              <a:gd name="connsiteY10" fmla="*/ 1969477 h 1981596"/>
              <a:gd name="connsiteX11" fmla="*/ 0 w 10656278"/>
              <a:gd name="connsiteY11" fmla="*/ 1969477 h 1981596"/>
              <a:gd name="connsiteX12" fmla="*/ 0 w 10656278"/>
              <a:gd name="connsiteY12" fmla="*/ 1641231 h 1981596"/>
              <a:gd name="connsiteX13" fmla="*/ 0 w 10656278"/>
              <a:gd name="connsiteY13" fmla="*/ 1148862 h 1981596"/>
              <a:gd name="connsiteX14" fmla="*/ 0 w 10656278"/>
              <a:gd name="connsiteY14" fmla="*/ 1148862 h 1981596"/>
              <a:gd name="connsiteX15" fmla="*/ 0 w 10656278"/>
              <a:gd name="connsiteY15" fmla="*/ 0 h 1981596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1778619 w 10656278"/>
              <a:gd name="connsiteY9" fmla="*/ 1969477 h 1969477"/>
              <a:gd name="connsiteX10" fmla="*/ 0 w 10656278"/>
              <a:gd name="connsiteY10" fmla="*/ 1969477 h 1969477"/>
              <a:gd name="connsiteX11" fmla="*/ 0 w 10656278"/>
              <a:gd name="connsiteY11" fmla="*/ 1641231 h 1969477"/>
              <a:gd name="connsiteX12" fmla="*/ 0 w 10656278"/>
              <a:gd name="connsiteY12" fmla="*/ 1148862 h 1969477"/>
              <a:gd name="connsiteX13" fmla="*/ 0 w 10656278"/>
              <a:gd name="connsiteY13" fmla="*/ 1148862 h 1969477"/>
              <a:gd name="connsiteX14" fmla="*/ 0 w 10656278"/>
              <a:gd name="connsiteY14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641231 h 1969477"/>
              <a:gd name="connsiteX8" fmla="*/ 10656278 w 10656278"/>
              <a:gd name="connsiteY8" fmla="*/ 1969477 h 1969477"/>
              <a:gd name="connsiteX9" fmla="*/ 0 w 10656278"/>
              <a:gd name="connsiteY9" fmla="*/ 1969477 h 1969477"/>
              <a:gd name="connsiteX10" fmla="*/ 0 w 10656278"/>
              <a:gd name="connsiteY10" fmla="*/ 1641231 h 1969477"/>
              <a:gd name="connsiteX11" fmla="*/ 0 w 10656278"/>
              <a:gd name="connsiteY11" fmla="*/ 1148862 h 1969477"/>
              <a:gd name="connsiteX12" fmla="*/ 0 w 10656278"/>
              <a:gd name="connsiteY12" fmla="*/ 1148862 h 1969477"/>
              <a:gd name="connsiteX13" fmla="*/ 0 w 10656278"/>
              <a:gd name="connsiteY13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148862 h 1969477"/>
              <a:gd name="connsiteX7" fmla="*/ 10656278 w 10656278"/>
              <a:gd name="connsiteY7" fmla="*/ 1969477 h 1969477"/>
              <a:gd name="connsiteX8" fmla="*/ 0 w 10656278"/>
              <a:gd name="connsiteY8" fmla="*/ 1969477 h 1969477"/>
              <a:gd name="connsiteX9" fmla="*/ 0 w 10656278"/>
              <a:gd name="connsiteY9" fmla="*/ 1641231 h 1969477"/>
              <a:gd name="connsiteX10" fmla="*/ 0 w 10656278"/>
              <a:gd name="connsiteY10" fmla="*/ 1148862 h 1969477"/>
              <a:gd name="connsiteX11" fmla="*/ 0 w 10656278"/>
              <a:gd name="connsiteY11" fmla="*/ 1148862 h 1969477"/>
              <a:gd name="connsiteX12" fmla="*/ 0 w 10656278"/>
              <a:gd name="connsiteY12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1641231 h 1969477"/>
              <a:gd name="connsiteX9" fmla="*/ 0 w 10656278"/>
              <a:gd name="connsiteY9" fmla="*/ 1148862 h 1969477"/>
              <a:gd name="connsiteX10" fmla="*/ 0 w 10656278"/>
              <a:gd name="connsiteY10" fmla="*/ 1148862 h 1969477"/>
              <a:gd name="connsiteX11" fmla="*/ 0 w 10656278"/>
              <a:gd name="connsiteY11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1641231 h 1969477"/>
              <a:gd name="connsiteX9" fmla="*/ 0 w 10656278"/>
              <a:gd name="connsiteY9" fmla="*/ 1148862 h 1969477"/>
              <a:gd name="connsiteX10" fmla="*/ 0 w 10656278"/>
              <a:gd name="connsiteY10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1148862 h 1969477"/>
              <a:gd name="connsiteX9" fmla="*/ 0 w 10656278"/>
              <a:gd name="connsiteY9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776046 w 10656278"/>
              <a:gd name="connsiteY2" fmla="*/ 0 h 1969477"/>
              <a:gd name="connsiteX3" fmla="*/ 4440116 w 10656278"/>
              <a:gd name="connsiteY3" fmla="*/ 0 h 1969477"/>
              <a:gd name="connsiteX4" fmla="*/ 10656278 w 10656278"/>
              <a:gd name="connsiteY4" fmla="*/ 0 h 1969477"/>
              <a:gd name="connsiteX5" fmla="*/ 10656278 w 10656278"/>
              <a:gd name="connsiteY5" fmla="*/ 1148862 h 1969477"/>
              <a:gd name="connsiteX6" fmla="*/ 10656278 w 10656278"/>
              <a:gd name="connsiteY6" fmla="*/ 1969477 h 1969477"/>
              <a:gd name="connsiteX7" fmla="*/ 0 w 10656278"/>
              <a:gd name="connsiteY7" fmla="*/ 1969477 h 1969477"/>
              <a:gd name="connsiteX8" fmla="*/ 0 w 10656278"/>
              <a:gd name="connsiteY8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4440116 w 10656278"/>
              <a:gd name="connsiteY2" fmla="*/ 0 h 1969477"/>
              <a:gd name="connsiteX3" fmla="*/ 10656278 w 10656278"/>
              <a:gd name="connsiteY3" fmla="*/ 0 h 1969477"/>
              <a:gd name="connsiteX4" fmla="*/ 10656278 w 10656278"/>
              <a:gd name="connsiteY4" fmla="*/ 1148862 h 1969477"/>
              <a:gd name="connsiteX5" fmla="*/ 10656278 w 10656278"/>
              <a:gd name="connsiteY5" fmla="*/ 1969477 h 1969477"/>
              <a:gd name="connsiteX6" fmla="*/ 0 w 10656278"/>
              <a:gd name="connsiteY6" fmla="*/ 1969477 h 1969477"/>
              <a:gd name="connsiteX7" fmla="*/ 0 w 10656278"/>
              <a:gd name="connsiteY7" fmla="*/ 0 h 1969477"/>
              <a:gd name="connsiteX0" fmla="*/ 0 w 10656278"/>
              <a:gd name="connsiteY0" fmla="*/ 0 h 1969477"/>
              <a:gd name="connsiteX1" fmla="*/ 1776046 w 10656278"/>
              <a:gd name="connsiteY1" fmla="*/ 0 h 1969477"/>
              <a:gd name="connsiteX2" fmla="*/ 10656278 w 10656278"/>
              <a:gd name="connsiteY2" fmla="*/ 0 h 1969477"/>
              <a:gd name="connsiteX3" fmla="*/ 10656278 w 10656278"/>
              <a:gd name="connsiteY3" fmla="*/ 1148862 h 1969477"/>
              <a:gd name="connsiteX4" fmla="*/ 10656278 w 10656278"/>
              <a:gd name="connsiteY4" fmla="*/ 1969477 h 1969477"/>
              <a:gd name="connsiteX5" fmla="*/ 0 w 10656278"/>
              <a:gd name="connsiteY5" fmla="*/ 1969477 h 1969477"/>
              <a:gd name="connsiteX6" fmla="*/ 0 w 10656278"/>
              <a:gd name="connsiteY6" fmla="*/ 0 h 1969477"/>
              <a:gd name="connsiteX0" fmla="*/ 0 w 10656278"/>
              <a:gd name="connsiteY0" fmla="*/ 0 h 1969477"/>
              <a:gd name="connsiteX1" fmla="*/ 10656278 w 10656278"/>
              <a:gd name="connsiteY1" fmla="*/ 0 h 1969477"/>
              <a:gd name="connsiteX2" fmla="*/ 10656278 w 10656278"/>
              <a:gd name="connsiteY2" fmla="*/ 1148862 h 1969477"/>
              <a:gd name="connsiteX3" fmla="*/ 10656278 w 10656278"/>
              <a:gd name="connsiteY3" fmla="*/ 1969477 h 1969477"/>
              <a:gd name="connsiteX4" fmla="*/ 0 w 10656278"/>
              <a:gd name="connsiteY4" fmla="*/ 1969477 h 1969477"/>
              <a:gd name="connsiteX5" fmla="*/ 0 w 10656278"/>
              <a:gd name="connsiteY5" fmla="*/ 0 h 1969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56278" h="1969477">
                <a:moveTo>
                  <a:pt x="0" y="0"/>
                </a:moveTo>
                <a:lnTo>
                  <a:pt x="10656278" y="0"/>
                </a:lnTo>
                <a:lnTo>
                  <a:pt x="10656278" y="1148862"/>
                </a:lnTo>
                <a:lnTo>
                  <a:pt x="10656278" y="1969477"/>
                </a:lnTo>
                <a:lnTo>
                  <a:pt x="0" y="19694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5" name="Callout Text" hidden="1">
            <a:extLst>
              <a:ext uri="{FF2B5EF4-FFF2-40B4-BE49-F238E27FC236}">
                <a16:creationId xmlns:a16="http://schemas.microsoft.com/office/drawing/2014/main" id="{7FDEFFF5-FBCF-298D-D7DE-9010A662C606}"/>
              </a:ext>
            </a:extLst>
          </p:cNvPr>
          <p:cNvSpPr/>
          <p:nvPr/>
        </p:nvSpPr>
        <p:spPr>
          <a:xfrm>
            <a:off x="277091" y="241059"/>
            <a:ext cx="6135052" cy="3291849"/>
          </a:xfrm>
          <a:prstGeom prst="wedgeRectCallout">
            <a:avLst>
              <a:gd name="adj1" fmla="val 62167"/>
              <a:gd name="adj2" fmla="val 84967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13716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13716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NOTE: 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may look strange and cluttered, but it plays and looks differently in slideshow mode, (hit F5 to play)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 change the text and what you need…then push play to see the results.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F9D62004-AB25-AFC2-2058-04DF27883BC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51113" y="528638"/>
            <a:ext cx="12530137" cy="936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69" name="Freeform 7">
            <a:extLst>
              <a:ext uri="{FF2B5EF4-FFF2-40B4-BE49-F238E27FC236}">
                <a16:creationId xmlns:a16="http://schemas.microsoft.com/office/drawing/2014/main" id="{42B301D2-F54F-1667-E4E1-AA8249D869AC}"/>
              </a:ext>
            </a:extLst>
          </p:cNvPr>
          <p:cNvSpPr>
            <a:spLocks/>
          </p:cNvSpPr>
          <p:nvPr/>
        </p:nvSpPr>
        <p:spPr bwMode="auto">
          <a:xfrm>
            <a:off x="6162146" y="6425600"/>
            <a:ext cx="10804755" cy="0"/>
          </a:xfrm>
          <a:custGeom>
            <a:avLst/>
            <a:gdLst>
              <a:gd name="T0" fmla="*/ 0 w 3556"/>
              <a:gd name="T1" fmla="*/ 3556 w 3556"/>
              <a:gd name="T2" fmla="*/ 0 w 355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3556">
                <a:moveTo>
                  <a:pt x="0" y="0"/>
                </a:moveTo>
                <a:lnTo>
                  <a:pt x="35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70" name="Freeform 5">
            <a:extLst>
              <a:ext uri="{FF2B5EF4-FFF2-40B4-BE49-F238E27FC236}">
                <a16:creationId xmlns:a16="http://schemas.microsoft.com/office/drawing/2014/main" id="{9584E162-2D73-F836-6113-C4189A7765FA}"/>
              </a:ext>
            </a:extLst>
          </p:cNvPr>
          <p:cNvSpPr>
            <a:spLocks/>
          </p:cNvSpPr>
          <p:nvPr/>
        </p:nvSpPr>
        <p:spPr bwMode="auto">
          <a:xfrm>
            <a:off x="6168528" y="4293114"/>
            <a:ext cx="8819136" cy="0"/>
          </a:xfrm>
          <a:custGeom>
            <a:avLst/>
            <a:gdLst>
              <a:gd name="T0" fmla="*/ 0 w 3556"/>
              <a:gd name="T1" fmla="*/ 3556 w 3556"/>
              <a:gd name="T2" fmla="*/ 0 w 3556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3556">
                <a:moveTo>
                  <a:pt x="0" y="0"/>
                </a:moveTo>
                <a:lnTo>
                  <a:pt x="35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9200B55-B37C-0DB6-E864-639D7914B416}"/>
              </a:ext>
            </a:extLst>
          </p:cNvPr>
          <p:cNvSpPr txBox="1"/>
          <p:nvPr/>
        </p:nvSpPr>
        <p:spPr>
          <a:xfrm rot="21584867">
            <a:off x="3784990" y="1139655"/>
            <a:ext cx="10712797" cy="15029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10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PROPERTY, SPECIFIED DIGITAL PRODUCTS, AND SERVICES</a:t>
            </a:r>
            <a:endParaRPr kumimoji="0" lang="en-US" sz="6000" b="1" i="0" u="none" strike="noStrike" kern="1200" cap="none" spc="100" normalizeH="0" baseline="0" noProof="0" dirty="0">
              <a:ln w="44450">
                <a:noFill/>
                <a:round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6AF3B23-1D05-1462-CE84-3B4F597248FF}"/>
              </a:ext>
            </a:extLst>
          </p:cNvPr>
          <p:cNvSpPr txBox="1"/>
          <p:nvPr/>
        </p:nvSpPr>
        <p:spPr>
          <a:xfrm rot="21584867">
            <a:off x="200727" y="7240357"/>
            <a:ext cx="9409684" cy="7432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Property &amp; Specified Digital Products</a:t>
            </a:r>
            <a:endParaRPr kumimoji="0" lang="en-US" sz="4200" b="0" i="0" u="none" strike="noStrike" kern="1200" cap="none" spc="0" normalizeH="0" baseline="0" noProof="0" dirty="0">
              <a:ln w="44450">
                <a:noFill/>
                <a:round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FECE91C-E33F-3C04-0383-9712596ED9D7}"/>
              </a:ext>
            </a:extLst>
          </p:cNvPr>
          <p:cNvSpPr txBox="1"/>
          <p:nvPr/>
        </p:nvSpPr>
        <p:spPr>
          <a:xfrm>
            <a:off x="10770767" y="8076197"/>
            <a:ext cx="64770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Services are assumed to be not taxable unless the service is</a:t>
            </a:r>
            <a:r>
              <a:rPr kumimoji="0" lang="en-US" sz="2800" i="0" strike="noStrike" kern="1200" cap="none" spc="0" normalizeH="0" noProof="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specifically taxed in the law.</a:t>
            </a:r>
            <a:endParaRPr kumimoji="0" lang="en-US" sz="2400" i="0" strike="noStrike" kern="1200" cap="none" spc="0" normalizeH="0" baseline="0" noProof="0" dirty="0">
              <a:ln w="19050">
                <a:noFill/>
                <a:round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D61044C-719A-47CB-44CB-1F4CA494065F}"/>
              </a:ext>
            </a:extLst>
          </p:cNvPr>
          <p:cNvSpPr txBox="1"/>
          <p:nvPr/>
        </p:nvSpPr>
        <p:spPr>
          <a:xfrm>
            <a:off x="1723149" y="8037772"/>
            <a:ext cx="60579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These</a:t>
            </a:r>
            <a:r>
              <a:rPr kumimoji="0" lang="en-US" sz="3200" i="0" strike="noStrike" kern="1200" cap="none" spc="0" normalizeH="0" noProof="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 items are assumed to be taxable unless an exemption applies</a:t>
            </a:r>
            <a:r>
              <a:rPr kumimoji="0" lang="en-US" sz="3200" i="0" strike="noStrike" kern="1200" cap="none" spc="0" normalizeH="0" baseline="0" noProof="0" dirty="0">
                <a:ln w="190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.</a:t>
            </a:r>
            <a:endParaRPr kumimoji="0" lang="en-US" sz="2800" i="0" strike="noStrike" kern="1200" cap="none" spc="0" normalizeH="0" baseline="0" noProof="0" dirty="0">
              <a:ln w="19050">
                <a:noFill/>
                <a:round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233" name="Callout Text" hidden="1">
            <a:extLst>
              <a:ext uri="{FF2B5EF4-FFF2-40B4-BE49-F238E27FC236}">
                <a16:creationId xmlns:a16="http://schemas.microsoft.com/office/drawing/2014/main" id="{BB3BE814-2213-7347-693A-4D44B6F6B918}"/>
              </a:ext>
            </a:extLst>
          </p:cNvPr>
          <p:cNvSpPr/>
          <p:nvPr/>
        </p:nvSpPr>
        <p:spPr>
          <a:xfrm>
            <a:off x="6815668" y="2840566"/>
            <a:ext cx="5122332" cy="2209800"/>
          </a:xfrm>
          <a:prstGeom prst="wedgeRectCallout">
            <a:avLst>
              <a:gd name="adj1" fmla="val -63933"/>
              <a:gd name="adj2" fmla="val 90605"/>
            </a:avLst>
          </a:prstGeom>
          <a:solidFill>
            <a:srgbClr val="2B2C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NOTE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: To change this picture with your own.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35C2D6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1- Right Click on top of the faded image.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2- Choose “Change Picture”</a:t>
            </a:r>
            <a:b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3- Choose option “From File”</a:t>
            </a:r>
            <a:b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</a:b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35C2D6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4- Locate file and Open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5C2D6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C69EB5-254E-F798-933B-8468FA7908CA}"/>
              </a:ext>
            </a:extLst>
          </p:cNvPr>
          <p:cNvSpPr txBox="1"/>
          <p:nvPr/>
        </p:nvSpPr>
        <p:spPr>
          <a:xfrm rot="21584867">
            <a:off x="11093587" y="7232482"/>
            <a:ext cx="5831361" cy="7432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Services</a:t>
            </a:r>
            <a:endParaRPr kumimoji="0" lang="en-US" sz="4200" b="0" i="0" u="none" strike="noStrike" kern="1200" cap="none" spc="0" normalizeH="0" baseline="0" noProof="0" dirty="0">
              <a:ln w="44450">
                <a:noFill/>
                <a:round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D83AE-9651-6605-FF7A-F22A573BB9E1}"/>
              </a:ext>
            </a:extLst>
          </p:cNvPr>
          <p:cNvSpPr txBox="1"/>
          <p:nvPr/>
        </p:nvSpPr>
        <p:spPr>
          <a:xfrm rot="21584867">
            <a:off x="8249421" y="5476051"/>
            <a:ext cx="2519299" cy="9353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0" b="0" i="0" u="none" strike="noStrike" kern="1200" cap="none" spc="0" normalizeH="0" baseline="0" noProof="0" dirty="0">
                <a:ln w="44450">
                  <a:noFill/>
                  <a:round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</a:rPr>
              <a:t>VS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93EF12E9-FD2F-E994-1325-5C90D9C6622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6" b="10956"/>
          <a:stretch/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F2FB4C2D-CF45-FCA2-853B-BD67058F04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" b="1138"/>
          <a:stretch/>
        </p:blipFill>
        <p:spPr>
          <a:xfrm>
            <a:off x="11457306" y="4010273"/>
            <a:ext cx="5103922" cy="3162202"/>
          </a:xfrm>
        </p:spPr>
      </p:pic>
    </p:spTree>
    <p:extLst>
      <p:ext uri="{BB962C8B-B14F-4D97-AF65-F5344CB8AC3E}">
        <p14:creationId xmlns:p14="http://schemas.microsoft.com/office/powerpoint/2010/main" val="3825116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  <p:bldP spid="86" grpId="0"/>
      <p:bldP spid="2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Steel_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B4355"/>
      </a:accent1>
      <a:accent2>
        <a:srgbClr val="20A1DB"/>
      </a:accent2>
      <a:accent3>
        <a:srgbClr val="2B93C0"/>
      </a:accent3>
      <a:accent4>
        <a:srgbClr val="62BEBD"/>
      </a:accent4>
      <a:accent5>
        <a:srgbClr val="5B9BD5"/>
      </a:accent5>
      <a:accent6>
        <a:srgbClr val="35485D"/>
      </a:accent6>
      <a:hlink>
        <a:srgbClr val="0563C1"/>
      </a:hlink>
      <a:folHlink>
        <a:srgbClr val="954F72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1_SavonVTI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3D7D"/>
      </a:accent1>
      <a:accent2>
        <a:srgbClr val="35C2D6"/>
      </a:accent2>
      <a:accent3>
        <a:srgbClr val="2B93C0"/>
      </a:accent3>
      <a:accent4>
        <a:srgbClr val="62BEBD"/>
      </a:accent4>
      <a:accent5>
        <a:srgbClr val="5B9BD5"/>
      </a:accent5>
      <a:accent6>
        <a:srgbClr val="35485D"/>
      </a:accent6>
      <a:hlink>
        <a:srgbClr val="0563C1"/>
      </a:hlink>
      <a:folHlink>
        <a:srgbClr val="954F72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3.xml><?xml version="1.0" encoding="utf-8"?>
<a:theme xmlns:a="http://schemas.openxmlformats.org/drawingml/2006/main" name="Custom Design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DB8C8"/>
      </a:accent1>
      <a:accent2>
        <a:srgbClr val="97BD58"/>
      </a:accent2>
      <a:accent3>
        <a:srgbClr val="3DD8C8"/>
      </a:accent3>
      <a:accent4>
        <a:srgbClr val="97BD58"/>
      </a:accent4>
      <a:accent5>
        <a:srgbClr val="5B9BD5"/>
      </a:accent5>
      <a:accent6>
        <a:srgbClr val="F3F3F3"/>
      </a:accent6>
      <a:hlink>
        <a:srgbClr val="9EA7AC"/>
      </a:hlink>
      <a:folHlink>
        <a:srgbClr val="97BD5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54660</TotalTime>
  <Words>2234</Words>
  <Application>Microsoft Office PowerPoint</Application>
  <PresentationFormat>Custom</PresentationFormat>
  <Paragraphs>261</Paragraphs>
  <Slides>30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  <vt:variant>
        <vt:lpstr>Custom Shows</vt:lpstr>
      </vt:variant>
      <vt:variant>
        <vt:i4>1</vt:i4>
      </vt:variant>
    </vt:vector>
  </HeadingPairs>
  <TitlesOfParts>
    <vt:vector size="47" baseType="lpstr">
      <vt:lpstr>Arial</vt:lpstr>
      <vt:lpstr>Calibri</vt:lpstr>
      <vt:lpstr>Century Schoolbook</vt:lpstr>
      <vt:lpstr>Ebrima</vt:lpstr>
      <vt:lpstr>Franklin Gothic Book</vt:lpstr>
      <vt:lpstr>Garamond</vt:lpstr>
      <vt:lpstr>Roboto</vt:lpstr>
      <vt:lpstr>Roboto Light</vt:lpstr>
      <vt:lpstr>Segoe UI</vt:lpstr>
      <vt:lpstr>Segoe UI Historic</vt:lpstr>
      <vt:lpstr>Segoe UI Semibold</vt:lpstr>
      <vt:lpstr>Tw Cen MT</vt:lpstr>
      <vt:lpstr>Tw Cen MT Condensed</vt:lpstr>
      <vt:lpstr>SavonVTI</vt:lpstr>
      <vt:lpstr>1_SavonVTI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Activate Your Template</dc:title>
  <dc:creator>PresenterMedia ©2020</dc:creator>
  <cp:lastModifiedBy>Patti Gilliland</cp:lastModifiedBy>
  <cp:revision>485</cp:revision>
  <cp:lastPrinted>2020-06-10T16:09:12Z</cp:lastPrinted>
  <dcterms:created xsi:type="dcterms:W3CDTF">2020-05-18T19:01:21Z</dcterms:created>
  <dcterms:modified xsi:type="dcterms:W3CDTF">2026-07-29T13:25:19Z</dcterms:modified>
</cp:coreProperties>
</file>