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1"/>
  </p:notesMasterIdLst>
  <p:sldIdLst>
    <p:sldId id="256" r:id="rId5"/>
    <p:sldId id="322" r:id="rId6"/>
    <p:sldId id="313" r:id="rId7"/>
    <p:sldId id="312" r:id="rId8"/>
    <p:sldId id="316" r:id="rId9"/>
    <p:sldId id="327" r:id="rId10"/>
    <p:sldId id="326" r:id="rId11"/>
    <p:sldId id="315" r:id="rId12"/>
    <p:sldId id="317" r:id="rId13"/>
    <p:sldId id="318" r:id="rId14"/>
    <p:sldId id="319" r:id="rId15"/>
    <p:sldId id="320" r:id="rId16"/>
    <p:sldId id="328" r:id="rId17"/>
    <p:sldId id="324" r:id="rId18"/>
    <p:sldId id="325" r:id="rId19"/>
    <p:sldId id="323" r:id="rId20"/>
  </p:sldIdLst>
  <p:sldSz cx="10058400" cy="77724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74C"/>
    <a:srgbClr val="000000"/>
    <a:srgbClr val="E3F0FB"/>
    <a:srgbClr val="5F5263"/>
    <a:srgbClr val="008CC8"/>
    <a:srgbClr val="D17E00"/>
    <a:srgbClr val="DAA900"/>
    <a:srgbClr val="EEED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8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BC51660-3EBD-41E9-9E8B-F7C5D4486AE2}" type="datetimeFigureOut">
              <a:rPr lang="en-US"/>
              <a:t>7/29/2026</a:t>
            </a:fld>
            <a:endParaRPr lang="en-US" dirty="0"/>
          </a:p>
        </p:txBody>
      </p:sp>
      <p:sp>
        <p:nvSpPr>
          <p:cNvPr id="4" name="Slide Image Placeholder 3"/>
          <p:cNvSpPr>
            <a:spLocks noGrp="1" noRot="1" noChangeAspect="1"/>
          </p:cNvSpPr>
          <p:nvPr>
            <p:ph type="sldImg" idx="2"/>
          </p:nvPr>
        </p:nvSpPr>
        <p:spPr>
          <a:xfrm>
            <a:off x="1474788" y="1162050"/>
            <a:ext cx="406082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99A4D62-88ED-4830-AC20-C4CD3C0308DB}" type="slidenum">
              <a:rPr lang="en-US"/>
              <a:t>‹#›</a:t>
            </a:fld>
            <a:endParaRPr lang="en-US" dirty="0"/>
          </a:p>
        </p:txBody>
      </p:sp>
    </p:spTree>
    <p:extLst>
      <p:ext uri="{BB962C8B-B14F-4D97-AF65-F5344CB8AC3E}">
        <p14:creationId xmlns:p14="http://schemas.microsoft.com/office/powerpoint/2010/main" val="59138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sp>
        <p:nvSpPr>
          <p:cNvPr id="10"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7" name="Picture Placeholder 6"/>
          <p:cNvSpPr>
            <a:spLocks noGrp="1"/>
          </p:cNvSpPr>
          <p:nvPr>
            <p:ph type="pic" sz="quarter" idx="20"/>
          </p:nvPr>
        </p:nvSpPr>
        <p:spPr>
          <a:xfrm>
            <a:off x="0" y="925694"/>
            <a:ext cx="10058400" cy="2953512"/>
          </a:xfrm>
          <a:solidFill>
            <a:schemeClr val="accent6">
              <a:lumMod val="20000"/>
              <a:lumOff val="80000"/>
            </a:schemeClr>
          </a:solidFill>
        </p:spPr>
        <p:txBody>
          <a:bodyPr/>
          <a:lstStyle/>
          <a:p>
            <a:r>
              <a:rPr lang="en-US" dirty="0"/>
              <a:t>Click icon to add picture</a:t>
            </a:r>
          </a:p>
        </p:txBody>
      </p:sp>
      <p:sp>
        <p:nvSpPr>
          <p:cNvPr id="16"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0"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6"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sp>
        <p:nvSpPr>
          <p:cNvPr id="27"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861298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 Higher Educa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pic>
        <p:nvPicPr>
          <p:cNvPr id="1036" name="Picture 12" descr="Where is Duke University located?"/>
          <p:cNvPicPr>
            <a:picLocks noChangeAspect="1" noChangeArrowheads="1"/>
          </p:cNvPicPr>
          <p:nvPr/>
        </p:nvPicPr>
        <p:blipFill rotWithShape="1">
          <a:blip r:embed="rId3">
            <a:extLst>
              <a:ext uri="{28A0092B-C50C-407E-A947-70E740481C1C}">
                <a14:useLocalDpi xmlns:a14="http://schemas.microsoft.com/office/drawing/2010/main" val="0"/>
              </a:ext>
            </a:extLst>
          </a:blip>
          <a:srcRect t="38661" b="18003"/>
          <a:stretch/>
        </p:blipFill>
        <p:spPr bwMode="auto">
          <a:xfrm>
            <a:off x="1" y="920352"/>
            <a:ext cx="10058400" cy="2910504"/>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20"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sp>
        <p:nvSpPr>
          <p:cNvPr id="21"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22"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24"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5"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26"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7"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sp>
        <p:nvSpPr>
          <p:cNvPr id="28"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2938249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Higher Education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pic>
        <p:nvPicPr>
          <p:cNvPr id="1034" name="Picture 10" descr="Where is Duke University located?"/>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sharpenSoften amount="5000"/>
                    </a14:imgEffect>
                    <a14:imgEffect>
                      <a14:colorTemperature colorTemp="4787"/>
                    </a14:imgEffect>
                    <a14:imgEffect>
                      <a14:saturation sat="0"/>
                    </a14:imgEffect>
                    <a14:imgEffect>
                      <a14:brightnessContrast bright="52000" contrast="33000"/>
                    </a14:imgEffect>
                  </a14:imgLayer>
                </a14:imgProps>
              </a:ext>
              <a:ext uri="{28A0092B-C50C-407E-A947-70E740481C1C}">
                <a14:useLocalDpi xmlns:a14="http://schemas.microsoft.com/office/drawing/2010/main" val="0"/>
              </a:ext>
            </a:extLst>
          </a:blip>
          <a:srcRect t="39156" r="794" b="17820"/>
          <a:stretch/>
        </p:blipFill>
        <p:spPr bwMode="auto">
          <a:xfrm>
            <a:off x="0" y="920351"/>
            <a:ext cx="10048775" cy="2906830"/>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20"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sp>
        <p:nvSpPr>
          <p:cNvPr id="21"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22"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24"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5"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26"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7"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sp>
        <p:nvSpPr>
          <p:cNvPr id="28"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231604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505010" y="890120"/>
            <a:ext cx="9058090" cy="511175"/>
          </a:xfrm>
        </p:spPr>
        <p:txBody>
          <a:bodyPr/>
          <a:lstStyle>
            <a:lvl1pPr>
              <a:defRPr/>
            </a:lvl1pPr>
          </a:lstStyle>
          <a:p>
            <a:r>
              <a:rPr lang="en-US" dirty="0"/>
              <a:t>Table of Contents</a:t>
            </a:r>
          </a:p>
        </p:txBody>
      </p:sp>
    </p:spTree>
    <p:extLst>
      <p:ext uri="{BB962C8B-B14F-4D97-AF65-F5344CB8AC3E}">
        <p14:creationId xmlns:p14="http://schemas.microsoft.com/office/powerpoint/2010/main" val="1408115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3"/>
          <p:cNvSpPr>
            <a:spLocks noGrp="1"/>
          </p:cNvSpPr>
          <p:nvPr>
            <p:ph type="title"/>
          </p:nvPr>
        </p:nvSpPr>
        <p:spPr>
          <a:xfrm>
            <a:off x="505010" y="890120"/>
            <a:ext cx="9058090" cy="511175"/>
          </a:xfrm>
        </p:spPr>
        <p:txBody>
          <a:bodyPr/>
          <a:lstStyle/>
          <a:p>
            <a:r>
              <a:rPr lang="en-US"/>
              <a:t>Click to edit Master title style</a:t>
            </a:r>
            <a:endParaRPr lang="en-US" dirty="0"/>
          </a:p>
        </p:txBody>
      </p:sp>
      <p:sp>
        <p:nvSpPr>
          <p:cNvPr id="2" name="Footer Placeholder 1"/>
          <p:cNvSpPr>
            <a:spLocks noGrp="1"/>
          </p:cNvSpPr>
          <p:nvPr>
            <p:ph type="ftr" sz="quarter" idx="12"/>
          </p:nvPr>
        </p:nvSpPr>
        <p:spPr/>
        <p:txBody>
          <a:bodyPr/>
          <a:lstStyle/>
          <a:p>
            <a:endParaRPr lang="en-US" dirty="0"/>
          </a:p>
        </p:txBody>
      </p:sp>
      <p:sp>
        <p:nvSpPr>
          <p:cNvPr id="9" name="Slide Number Placeholder 8"/>
          <p:cNvSpPr>
            <a:spLocks noGrp="1"/>
          </p:cNvSpPr>
          <p:nvPr>
            <p:ph type="sldNum" sz="quarter" idx="13"/>
          </p:nvPr>
        </p:nvSpPr>
        <p:spPr>
          <a:xfrm>
            <a:off x="7416413" y="7242575"/>
            <a:ext cx="2262187" cy="414338"/>
          </a:xfrm>
        </p:spPr>
        <p:txBody>
          <a:bodyPr/>
          <a:lstStyle>
            <a:lvl1pPr>
              <a:defRPr sz="750"/>
            </a:lvl1pPr>
          </a:lstStyle>
          <a:p>
            <a:fld id="{52688FC0-9304-4961-A10B-85D7080BAD85}" type="slidenum">
              <a:rPr lang="en-US" smtClean="0"/>
              <a:pPr/>
              <a:t>‹#›</a:t>
            </a:fld>
            <a:endParaRPr lang="en-US" sz="750" dirty="0"/>
          </a:p>
        </p:txBody>
      </p:sp>
    </p:spTree>
    <p:extLst>
      <p:ext uri="{BB962C8B-B14F-4D97-AF65-F5344CB8AC3E}">
        <p14:creationId xmlns:p14="http://schemas.microsoft.com/office/powerpoint/2010/main" val="311385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9618" y="1978058"/>
            <a:ext cx="2318358" cy="1095648"/>
          </a:xfrm>
          <a:prstGeom prst="rect">
            <a:avLst/>
          </a:prstGeom>
        </p:spPr>
        <p:txBody>
          <a:bodyPr>
            <a:noAutofit/>
          </a:bodyPr>
          <a:lstStyle>
            <a:lvl1pPr marL="0" indent="0">
              <a:lnSpc>
                <a:spcPct val="100000"/>
              </a:lnSpc>
              <a:spcBef>
                <a:spcPts val="0"/>
              </a:spcBef>
              <a:buNone/>
              <a:defRPr sz="900"/>
            </a:lvl1pPr>
            <a:lvl2pPr marL="0" indent="0">
              <a:lnSpc>
                <a:spcPct val="100000"/>
              </a:lnSpc>
              <a:spcBef>
                <a:spcPts val="0"/>
              </a:spcBef>
              <a:buNone/>
              <a:defRPr sz="900">
                <a:latin typeface="Century Gothic" panose="020B0502020202020204" pitchFamily="34" charset="0"/>
              </a:defRPr>
            </a:lvl2pPr>
            <a:lvl3pPr marL="6164" indent="0">
              <a:lnSpc>
                <a:spcPct val="100000"/>
              </a:lnSpc>
              <a:spcBef>
                <a:spcPts val="0"/>
              </a:spcBef>
              <a:buNone/>
              <a:tabLst/>
              <a:defRPr sz="900" b="1">
                <a:solidFill>
                  <a:schemeClr val="accent2"/>
                </a:solidFill>
                <a:latin typeface="Century Gothic" panose="020B0502020202020204" pitchFamily="34" charset="0"/>
              </a:defRPr>
            </a:lvl3pPr>
            <a:lvl4pPr marL="560846" indent="0">
              <a:spcBef>
                <a:spcPts val="0"/>
              </a:spcBef>
              <a:buNone/>
              <a:defRPr sz="1165">
                <a:latin typeface="Century Gothic" panose="020B0502020202020204" pitchFamily="34" charset="0"/>
              </a:defRPr>
            </a:lvl4pPr>
            <a:lvl5pPr marL="842297" indent="0">
              <a:spcBef>
                <a:spcPts val="0"/>
              </a:spcBef>
              <a:buNone/>
              <a:defRPr sz="1165">
                <a:latin typeface="Century Gothic" panose="020B0502020202020204" pitchFamily="34" charset="0"/>
              </a:defRPr>
            </a:lvl5pPr>
          </a:lstStyle>
          <a:p>
            <a:pPr lvl="0"/>
            <a:r>
              <a:rPr lang="en-US" dirty="0"/>
              <a:t>Edit Master text styles</a:t>
            </a:r>
          </a:p>
          <a:p>
            <a:pPr lvl="1"/>
            <a:r>
              <a:rPr lang="en-US" dirty="0"/>
              <a:t>Second level</a:t>
            </a:r>
          </a:p>
          <a:p>
            <a:pPr lvl="2"/>
            <a:r>
              <a:rPr lang="en-US" dirty="0"/>
              <a:t>Email level</a:t>
            </a:r>
          </a:p>
        </p:txBody>
      </p:sp>
      <p:sp>
        <p:nvSpPr>
          <p:cNvPr id="10" name="Picture Placeholder 9">
            <a:extLst>
              <a:ext uri="{FF2B5EF4-FFF2-40B4-BE49-F238E27FC236}">
                <a16:creationId xmlns:a16="http://schemas.microsoft.com/office/drawing/2014/main" id="{33345BCE-539C-0F4D-A64A-343C0A144169}"/>
              </a:ext>
            </a:extLst>
          </p:cNvPr>
          <p:cNvSpPr>
            <a:spLocks noGrp="1"/>
          </p:cNvSpPr>
          <p:nvPr>
            <p:ph type="pic" sz="quarter" idx="13"/>
          </p:nvPr>
        </p:nvSpPr>
        <p:spPr>
          <a:xfrm>
            <a:off x="579439" y="1994583"/>
            <a:ext cx="1095126" cy="1079123"/>
          </a:xfrm>
          <a:prstGeom prst="rect">
            <a:avLst/>
          </a:prstGeom>
        </p:spPr>
        <p:txBody>
          <a:bodyPr/>
          <a:lstStyle/>
          <a:p>
            <a:endParaRPr lang="en-US" dirty="0"/>
          </a:p>
        </p:txBody>
      </p:sp>
      <p:sp>
        <p:nvSpPr>
          <p:cNvPr id="20" name="Text Placeholder 19">
            <a:extLst>
              <a:ext uri="{FF2B5EF4-FFF2-40B4-BE49-F238E27FC236}">
                <a16:creationId xmlns:a16="http://schemas.microsoft.com/office/drawing/2014/main" id="{16A7E779-39C0-DA40-BD28-F51553A86471}"/>
              </a:ext>
            </a:extLst>
          </p:cNvPr>
          <p:cNvSpPr>
            <a:spLocks noGrp="1"/>
          </p:cNvSpPr>
          <p:nvPr>
            <p:ph type="body" sz="quarter" idx="22"/>
          </p:nvPr>
        </p:nvSpPr>
        <p:spPr>
          <a:xfrm>
            <a:off x="7466013" y="1594884"/>
            <a:ext cx="2006600" cy="5380073"/>
          </a:xfrm>
          <a:prstGeom prst="rect">
            <a:avLst/>
          </a:prstGeom>
          <a:solidFill>
            <a:schemeClr val="bg2"/>
          </a:solidFill>
        </p:spPr>
        <p:txBody>
          <a:bodyPr lIns="228600" tIns="228600" rIns="228600"/>
          <a:lstStyle>
            <a:lvl1pPr marL="0" indent="0">
              <a:spcBef>
                <a:spcPts val="0"/>
              </a:spcBef>
              <a:spcAft>
                <a:spcPts val="1553"/>
              </a:spcAft>
              <a:buNone/>
              <a:defRPr sz="1500" b="0">
                <a:solidFill>
                  <a:schemeClr val="tx2"/>
                </a:solidFill>
              </a:defRPr>
            </a:lvl1pPr>
            <a:lvl2pPr>
              <a:defRPr sz="1100" b="1">
                <a:solidFill>
                  <a:schemeClr val="tx2"/>
                </a:solidFill>
                <a:latin typeface="Century Gothic" panose="020B0502020202020204" pitchFamily="34" charset="0"/>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8">
            <a:extLst>
              <a:ext uri="{FF2B5EF4-FFF2-40B4-BE49-F238E27FC236}">
                <a16:creationId xmlns:a16="http://schemas.microsoft.com/office/drawing/2014/main" id="{4CE7A830-79BD-0D44-B906-637082C4EF99}"/>
              </a:ext>
            </a:extLst>
          </p:cNvPr>
          <p:cNvSpPr>
            <a:spLocks noGrp="1"/>
          </p:cNvSpPr>
          <p:nvPr>
            <p:ph type="body" sz="quarter" idx="23"/>
          </p:nvPr>
        </p:nvSpPr>
        <p:spPr>
          <a:xfrm>
            <a:off x="602157" y="1575239"/>
            <a:ext cx="6118225" cy="303361"/>
          </a:xfrm>
        </p:spPr>
        <p:txBody>
          <a:bodyPr/>
          <a:lstStyle>
            <a:lvl1pPr marL="0" indent="0">
              <a:buNone/>
              <a:defRPr/>
            </a:lvl1pPr>
          </a:lstStyle>
          <a:p>
            <a:pPr lvl="0"/>
            <a:r>
              <a:rPr lang="en-US" dirty="0"/>
              <a:t>Edit Master text styles</a:t>
            </a:r>
          </a:p>
        </p:txBody>
      </p:sp>
      <p:sp>
        <p:nvSpPr>
          <p:cNvPr id="21" name="Content Placeholder 2">
            <a:extLst>
              <a:ext uri="{FF2B5EF4-FFF2-40B4-BE49-F238E27FC236}">
                <a16:creationId xmlns:a16="http://schemas.microsoft.com/office/drawing/2014/main" id="{88B05C65-51BD-DE48-B440-25552408B0FA}"/>
              </a:ext>
            </a:extLst>
          </p:cNvPr>
          <p:cNvSpPr>
            <a:spLocks noGrp="1"/>
          </p:cNvSpPr>
          <p:nvPr>
            <p:ph idx="24"/>
          </p:nvPr>
        </p:nvSpPr>
        <p:spPr>
          <a:xfrm>
            <a:off x="5341541" y="1978058"/>
            <a:ext cx="2318358" cy="1095648"/>
          </a:xfrm>
          <a:prstGeom prst="rect">
            <a:avLst/>
          </a:prstGeom>
        </p:spPr>
        <p:txBody>
          <a:bodyPr>
            <a:noAutofit/>
          </a:bodyPr>
          <a:lstStyle>
            <a:lvl1pPr marL="0" indent="0">
              <a:lnSpc>
                <a:spcPct val="100000"/>
              </a:lnSpc>
              <a:spcBef>
                <a:spcPts val="0"/>
              </a:spcBef>
              <a:buNone/>
              <a:defRPr sz="900"/>
            </a:lvl1pPr>
            <a:lvl2pPr marL="0" indent="0">
              <a:lnSpc>
                <a:spcPct val="100000"/>
              </a:lnSpc>
              <a:spcBef>
                <a:spcPts val="0"/>
              </a:spcBef>
              <a:buNone/>
              <a:defRPr sz="900">
                <a:latin typeface="Century Gothic" panose="020B0502020202020204" pitchFamily="34" charset="0"/>
              </a:defRPr>
            </a:lvl2pPr>
            <a:lvl3pPr marL="6164" indent="0">
              <a:lnSpc>
                <a:spcPct val="100000"/>
              </a:lnSpc>
              <a:spcBef>
                <a:spcPts val="0"/>
              </a:spcBef>
              <a:buNone/>
              <a:tabLst/>
              <a:defRPr sz="900" b="1">
                <a:solidFill>
                  <a:schemeClr val="accent2"/>
                </a:solidFill>
                <a:latin typeface="Century Gothic" panose="020B0502020202020204" pitchFamily="34" charset="0"/>
              </a:defRPr>
            </a:lvl3pPr>
            <a:lvl4pPr marL="560846" indent="0">
              <a:spcBef>
                <a:spcPts val="0"/>
              </a:spcBef>
              <a:buNone/>
              <a:defRPr sz="1165">
                <a:latin typeface="Century Gothic" panose="020B0502020202020204" pitchFamily="34" charset="0"/>
              </a:defRPr>
            </a:lvl4pPr>
            <a:lvl5pPr marL="842297" indent="0">
              <a:spcBef>
                <a:spcPts val="0"/>
              </a:spcBef>
              <a:buNone/>
              <a:defRPr sz="1165">
                <a:latin typeface="Century Gothic" panose="020B0502020202020204" pitchFamily="34" charset="0"/>
              </a:defRPr>
            </a:lvl5pPr>
          </a:lstStyle>
          <a:p>
            <a:pPr lvl="0"/>
            <a:r>
              <a:rPr lang="en-US" dirty="0"/>
              <a:t>Edit Master text styles</a:t>
            </a:r>
          </a:p>
          <a:p>
            <a:pPr lvl="1"/>
            <a:r>
              <a:rPr lang="en-US" dirty="0"/>
              <a:t>Second level</a:t>
            </a:r>
          </a:p>
          <a:p>
            <a:pPr lvl="2"/>
            <a:r>
              <a:rPr lang="en-US" dirty="0"/>
              <a:t>Email level</a:t>
            </a:r>
          </a:p>
        </p:txBody>
      </p:sp>
      <p:sp>
        <p:nvSpPr>
          <p:cNvPr id="22" name="Picture Placeholder 9">
            <a:extLst>
              <a:ext uri="{FF2B5EF4-FFF2-40B4-BE49-F238E27FC236}">
                <a16:creationId xmlns:a16="http://schemas.microsoft.com/office/drawing/2014/main" id="{F07DB7D7-56AD-BB45-94E4-6F4E82194960}"/>
              </a:ext>
            </a:extLst>
          </p:cNvPr>
          <p:cNvSpPr>
            <a:spLocks noGrp="1"/>
          </p:cNvSpPr>
          <p:nvPr>
            <p:ph type="pic" sz="quarter" idx="25"/>
          </p:nvPr>
        </p:nvSpPr>
        <p:spPr>
          <a:xfrm>
            <a:off x="4121362" y="1994583"/>
            <a:ext cx="1095126" cy="1079123"/>
          </a:xfrm>
          <a:prstGeom prst="rect">
            <a:avLst/>
          </a:prstGeom>
        </p:spPr>
        <p:txBody>
          <a:bodyPr/>
          <a:lstStyle/>
          <a:p>
            <a:endParaRPr lang="en-US" dirty="0"/>
          </a:p>
        </p:txBody>
      </p:sp>
      <p:sp>
        <p:nvSpPr>
          <p:cNvPr id="23" name="Content Placeholder 2">
            <a:extLst>
              <a:ext uri="{FF2B5EF4-FFF2-40B4-BE49-F238E27FC236}">
                <a16:creationId xmlns:a16="http://schemas.microsoft.com/office/drawing/2014/main" id="{ADD4B595-4A7A-4F4D-8664-24C468D610AA}"/>
              </a:ext>
            </a:extLst>
          </p:cNvPr>
          <p:cNvSpPr>
            <a:spLocks noGrp="1"/>
          </p:cNvSpPr>
          <p:nvPr>
            <p:ph idx="26"/>
          </p:nvPr>
        </p:nvSpPr>
        <p:spPr>
          <a:xfrm>
            <a:off x="1799618" y="3327624"/>
            <a:ext cx="2318358" cy="1095648"/>
          </a:xfrm>
          <a:prstGeom prst="rect">
            <a:avLst/>
          </a:prstGeom>
        </p:spPr>
        <p:txBody>
          <a:bodyPr>
            <a:noAutofit/>
          </a:bodyPr>
          <a:lstStyle>
            <a:lvl1pPr marL="0" indent="0">
              <a:lnSpc>
                <a:spcPct val="100000"/>
              </a:lnSpc>
              <a:spcBef>
                <a:spcPts val="0"/>
              </a:spcBef>
              <a:buNone/>
              <a:defRPr sz="900"/>
            </a:lvl1pPr>
            <a:lvl2pPr marL="0" indent="0">
              <a:lnSpc>
                <a:spcPct val="100000"/>
              </a:lnSpc>
              <a:spcBef>
                <a:spcPts val="0"/>
              </a:spcBef>
              <a:buNone/>
              <a:defRPr sz="900">
                <a:latin typeface="Century Gothic" panose="020B0502020202020204" pitchFamily="34" charset="0"/>
              </a:defRPr>
            </a:lvl2pPr>
            <a:lvl3pPr marL="6164" indent="0">
              <a:lnSpc>
                <a:spcPct val="100000"/>
              </a:lnSpc>
              <a:spcBef>
                <a:spcPts val="0"/>
              </a:spcBef>
              <a:buNone/>
              <a:tabLst/>
              <a:defRPr sz="900" b="1">
                <a:solidFill>
                  <a:schemeClr val="accent2"/>
                </a:solidFill>
                <a:latin typeface="Century Gothic" panose="020B0502020202020204" pitchFamily="34" charset="0"/>
              </a:defRPr>
            </a:lvl3pPr>
            <a:lvl4pPr marL="560846" indent="0">
              <a:spcBef>
                <a:spcPts val="0"/>
              </a:spcBef>
              <a:buNone/>
              <a:defRPr sz="1165">
                <a:latin typeface="Century Gothic" panose="020B0502020202020204" pitchFamily="34" charset="0"/>
              </a:defRPr>
            </a:lvl4pPr>
            <a:lvl5pPr marL="842297" indent="0">
              <a:spcBef>
                <a:spcPts val="0"/>
              </a:spcBef>
              <a:buNone/>
              <a:defRPr sz="1165">
                <a:latin typeface="Century Gothic" panose="020B0502020202020204" pitchFamily="34" charset="0"/>
              </a:defRPr>
            </a:lvl5pPr>
          </a:lstStyle>
          <a:p>
            <a:pPr lvl="0"/>
            <a:r>
              <a:rPr lang="en-US" dirty="0"/>
              <a:t>Edit Master text styles</a:t>
            </a:r>
          </a:p>
          <a:p>
            <a:pPr lvl="1"/>
            <a:r>
              <a:rPr lang="en-US" dirty="0"/>
              <a:t>Second level</a:t>
            </a:r>
          </a:p>
          <a:p>
            <a:pPr lvl="2"/>
            <a:r>
              <a:rPr lang="en-US" dirty="0"/>
              <a:t>Email level</a:t>
            </a:r>
          </a:p>
        </p:txBody>
      </p:sp>
      <p:sp>
        <p:nvSpPr>
          <p:cNvPr id="24" name="Picture Placeholder 9">
            <a:extLst>
              <a:ext uri="{FF2B5EF4-FFF2-40B4-BE49-F238E27FC236}">
                <a16:creationId xmlns:a16="http://schemas.microsoft.com/office/drawing/2014/main" id="{63BB5E2A-2175-5343-8C0C-2C9A11996479}"/>
              </a:ext>
            </a:extLst>
          </p:cNvPr>
          <p:cNvSpPr>
            <a:spLocks noGrp="1"/>
          </p:cNvSpPr>
          <p:nvPr>
            <p:ph type="pic" sz="quarter" idx="27"/>
          </p:nvPr>
        </p:nvSpPr>
        <p:spPr>
          <a:xfrm>
            <a:off x="579439" y="3344149"/>
            <a:ext cx="1095126" cy="1079123"/>
          </a:xfrm>
          <a:prstGeom prst="rect">
            <a:avLst/>
          </a:prstGeom>
        </p:spPr>
        <p:txBody>
          <a:bodyPr/>
          <a:lstStyle/>
          <a:p>
            <a:endParaRPr lang="en-US" dirty="0"/>
          </a:p>
        </p:txBody>
      </p:sp>
      <p:sp>
        <p:nvSpPr>
          <p:cNvPr id="25" name="Content Placeholder 2">
            <a:extLst>
              <a:ext uri="{FF2B5EF4-FFF2-40B4-BE49-F238E27FC236}">
                <a16:creationId xmlns:a16="http://schemas.microsoft.com/office/drawing/2014/main" id="{478281A0-704B-8244-B5EB-21A924545F1C}"/>
              </a:ext>
            </a:extLst>
          </p:cNvPr>
          <p:cNvSpPr>
            <a:spLocks noGrp="1"/>
          </p:cNvSpPr>
          <p:nvPr>
            <p:ph idx="28"/>
          </p:nvPr>
        </p:nvSpPr>
        <p:spPr>
          <a:xfrm>
            <a:off x="5341541" y="3327624"/>
            <a:ext cx="2318358" cy="1095648"/>
          </a:xfrm>
          <a:prstGeom prst="rect">
            <a:avLst/>
          </a:prstGeom>
        </p:spPr>
        <p:txBody>
          <a:bodyPr>
            <a:noAutofit/>
          </a:bodyPr>
          <a:lstStyle>
            <a:lvl1pPr marL="0" indent="0">
              <a:lnSpc>
                <a:spcPct val="100000"/>
              </a:lnSpc>
              <a:spcBef>
                <a:spcPts val="0"/>
              </a:spcBef>
              <a:buNone/>
              <a:defRPr sz="900"/>
            </a:lvl1pPr>
            <a:lvl2pPr marL="0" indent="0">
              <a:lnSpc>
                <a:spcPct val="100000"/>
              </a:lnSpc>
              <a:spcBef>
                <a:spcPts val="0"/>
              </a:spcBef>
              <a:buNone/>
              <a:defRPr sz="900">
                <a:latin typeface="Century Gothic" panose="020B0502020202020204" pitchFamily="34" charset="0"/>
              </a:defRPr>
            </a:lvl2pPr>
            <a:lvl3pPr marL="6164" indent="0">
              <a:lnSpc>
                <a:spcPct val="100000"/>
              </a:lnSpc>
              <a:spcBef>
                <a:spcPts val="0"/>
              </a:spcBef>
              <a:buNone/>
              <a:tabLst/>
              <a:defRPr sz="900" b="1">
                <a:solidFill>
                  <a:schemeClr val="accent2"/>
                </a:solidFill>
                <a:latin typeface="Century Gothic" panose="020B0502020202020204" pitchFamily="34" charset="0"/>
              </a:defRPr>
            </a:lvl3pPr>
            <a:lvl4pPr marL="560846" indent="0">
              <a:spcBef>
                <a:spcPts val="0"/>
              </a:spcBef>
              <a:buNone/>
              <a:defRPr sz="1165">
                <a:latin typeface="Century Gothic" panose="020B0502020202020204" pitchFamily="34" charset="0"/>
              </a:defRPr>
            </a:lvl4pPr>
            <a:lvl5pPr marL="842297" indent="0">
              <a:spcBef>
                <a:spcPts val="0"/>
              </a:spcBef>
              <a:buNone/>
              <a:defRPr sz="1165">
                <a:latin typeface="Century Gothic" panose="020B0502020202020204" pitchFamily="34" charset="0"/>
              </a:defRPr>
            </a:lvl5pPr>
          </a:lstStyle>
          <a:p>
            <a:pPr lvl="0"/>
            <a:r>
              <a:rPr lang="en-US" dirty="0"/>
              <a:t>Edit Master text styles</a:t>
            </a:r>
          </a:p>
          <a:p>
            <a:pPr lvl="1"/>
            <a:r>
              <a:rPr lang="en-US" dirty="0"/>
              <a:t>Second level</a:t>
            </a:r>
          </a:p>
          <a:p>
            <a:pPr lvl="2"/>
            <a:r>
              <a:rPr lang="en-US" dirty="0"/>
              <a:t>Email level</a:t>
            </a:r>
          </a:p>
        </p:txBody>
      </p:sp>
      <p:sp>
        <p:nvSpPr>
          <p:cNvPr id="26" name="Picture Placeholder 9">
            <a:extLst>
              <a:ext uri="{FF2B5EF4-FFF2-40B4-BE49-F238E27FC236}">
                <a16:creationId xmlns:a16="http://schemas.microsoft.com/office/drawing/2014/main" id="{340BC120-4301-7A43-BCD7-9C19291C17DA}"/>
              </a:ext>
            </a:extLst>
          </p:cNvPr>
          <p:cNvSpPr>
            <a:spLocks noGrp="1"/>
          </p:cNvSpPr>
          <p:nvPr>
            <p:ph type="pic" sz="quarter" idx="29"/>
          </p:nvPr>
        </p:nvSpPr>
        <p:spPr>
          <a:xfrm>
            <a:off x="4121362" y="3344149"/>
            <a:ext cx="1095126" cy="1079123"/>
          </a:xfrm>
          <a:prstGeom prst="rect">
            <a:avLst/>
          </a:prstGeom>
        </p:spPr>
        <p:txBody>
          <a:bodyPr/>
          <a:lstStyle/>
          <a:p>
            <a:endParaRPr lang="en-US" dirty="0"/>
          </a:p>
        </p:txBody>
      </p:sp>
      <p:sp>
        <p:nvSpPr>
          <p:cNvPr id="27" name="Content Placeholder 2">
            <a:extLst>
              <a:ext uri="{FF2B5EF4-FFF2-40B4-BE49-F238E27FC236}">
                <a16:creationId xmlns:a16="http://schemas.microsoft.com/office/drawing/2014/main" id="{FF04123B-A4D8-064A-B03C-813BE0064995}"/>
              </a:ext>
            </a:extLst>
          </p:cNvPr>
          <p:cNvSpPr>
            <a:spLocks noGrp="1"/>
          </p:cNvSpPr>
          <p:nvPr>
            <p:ph idx="30"/>
          </p:nvPr>
        </p:nvSpPr>
        <p:spPr>
          <a:xfrm>
            <a:off x="1799618" y="4644140"/>
            <a:ext cx="2318358" cy="1095648"/>
          </a:xfrm>
          <a:prstGeom prst="rect">
            <a:avLst/>
          </a:prstGeom>
        </p:spPr>
        <p:txBody>
          <a:bodyPr>
            <a:noAutofit/>
          </a:bodyPr>
          <a:lstStyle>
            <a:lvl1pPr marL="0" indent="0">
              <a:lnSpc>
                <a:spcPct val="100000"/>
              </a:lnSpc>
              <a:spcBef>
                <a:spcPts val="0"/>
              </a:spcBef>
              <a:buNone/>
              <a:defRPr sz="900"/>
            </a:lvl1pPr>
            <a:lvl2pPr marL="0" indent="0">
              <a:lnSpc>
                <a:spcPct val="100000"/>
              </a:lnSpc>
              <a:spcBef>
                <a:spcPts val="0"/>
              </a:spcBef>
              <a:buNone/>
              <a:defRPr sz="900">
                <a:latin typeface="Century Gothic" panose="020B0502020202020204" pitchFamily="34" charset="0"/>
              </a:defRPr>
            </a:lvl2pPr>
            <a:lvl3pPr marL="6164" indent="0">
              <a:lnSpc>
                <a:spcPct val="100000"/>
              </a:lnSpc>
              <a:spcBef>
                <a:spcPts val="0"/>
              </a:spcBef>
              <a:buNone/>
              <a:tabLst/>
              <a:defRPr sz="900" b="1">
                <a:solidFill>
                  <a:schemeClr val="accent2"/>
                </a:solidFill>
                <a:latin typeface="Century Gothic" panose="020B0502020202020204" pitchFamily="34" charset="0"/>
              </a:defRPr>
            </a:lvl3pPr>
            <a:lvl4pPr marL="560846" indent="0">
              <a:spcBef>
                <a:spcPts val="0"/>
              </a:spcBef>
              <a:buNone/>
              <a:defRPr sz="1165">
                <a:latin typeface="Century Gothic" panose="020B0502020202020204" pitchFamily="34" charset="0"/>
              </a:defRPr>
            </a:lvl4pPr>
            <a:lvl5pPr marL="842297" indent="0">
              <a:spcBef>
                <a:spcPts val="0"/>
              </a:spcBef>
              <a:buNone/>
              <a:defRPr sz="1165">
                <a:latin typeface="Century Gothic" panose="020B0502020202020204" pitchFamily="34" charset="0"/>
              </a:defRPr>
            </a:lvl5pPr>
          </a:lstStyle>
          <a:p>
            <a:pPr lvl="0"/>
            <a:r>
              <a:rPr lang="en-US" dirty="0"/>
              <a:t>Edit Master text styles</a:t>
            </a:r>
          </a:p>
          <a:p>
            <a:pPr lvl="1"/>
            <a:r>
              <a:rPr lang="en-US" dirty="0"/>
              <a:t>Second level</a:t>
            </a:r>
          </a:p>
          <a:p>
            <a:pPr lvl="2"/>
            <a:r>
              <a:rPr lang="en-US" dirty="0"/>
              <a:t>Email level</a:t>
            </a:r>
          </a:p>
        </p:txBody>
      </p:sp>
      <p:sp>
        <p:nvSpPr>
          <p:cNvPr id="28" name="Picture Placeholder 9">
            <a:extLst>
              <a:ext uri="{FF2B5EF4-FFF2-40B4-BE49-F238E27FC236}">
                <a16:creationId xmlns:a16="http://schemas.microsoft.com/office/drawing/2014/main" id="{AFC381F7-C3E2-EE45-B6D6-855A5DC6184B}"/>
              </a:ext>
            </a:extLst>
          </p:cNvPr>
          <p:cNvSpPr>
            <a:spLocks noGrp="1"/>
          </p:cNvSpPr>
          <p:nvPr>
            <p:ph type="pic" sz="quarter" idx="31"/>
          </p:nvPr>
        </p:nvSpPr>
        <p:spPr>
          <a:xfrm>
            <a:off x="579439" y="4660665"/>
            <a:ext cx="1095126" cy="1079123"/>
          </a:xfrm>
          <a:prstGeom prst="rect">
            <a:avLst/>
          </a:prstGeom>
        </p:spPr>
        <p:txBody>
          <a:bodyPr/>
          <a:lstStyle/>
          <a:p>
            <a:endParaRPr lang="en-US" dirty="0"/>
          </a:p>
        </p:txBody>
      </p:sp>
      <p:sp>
        <p:nvSpPr>
          <p:cNvPr id="29" name="Content Placeholder 2">
            <a:extLst>
              <a:ext uri="{FF2B5EF4-FFF2-40B4-BE49-F238E27FC236}">
                <a16:creationId xmlns:a16="http://schemas.microsoft.com/office/drawing/2014/main" id="{64D5070B-5CCD-8D44-A0EB-4BEC3E0A1DC3}"/>
              </a:ext>
            </a:extLst>
          </p:cNvPr>
          <p:cNvSpPr>
            <a:spLocks noGrp="1"/>
          </p:cNvSpPr>
          <p:nvPr>
            <p:ph idx="32"/>
          </p:nvPr>
        </p:nvSpPr>
        <p:spPr>
          <a:xfrm>
            <a:off x="5341541" y="4644140"/>
            <a:ext cx="2318358" cy="1095648"/>
          </a:xfrm>
          <a:prstGeom prst="rect">
            <a:avLst/>
          </a:prstGeom>
        </p:spPr>
        <p:txBody>
          <a:bodyPr>
            <a:noAutofit/>
          </a:bodyPr>
          <a:lstStyle>
            <a:lvl1pPr marL="0" indent="0">
              <a:lnSpc>
                <a:spcPct val="100000"/>
              </a:lnSpc>
              <a:spcBef>
                <a:spcPts val="0"/>
              </a:spcBef>
              <a:buNone/>
              <a:defRPr sz="900"/>
            </a:lvl1pPr>
            <a:lvl2pPr marL="0" indent="0">
              <a:lnSpc>
                <a:spcPct val="100000"/>
              </a:lnSpc>
              <a:spcBef>
                <a:spcPts val="0"/>
              </a:spcBef>
              <a:buNone/>
              <a:defRPr sz="900">
                <a:latin typeface="Century Gothic" panose="020B0502020202020204" pitchFamily="34" charset="0"/>
              </a:defRPr>
            </a:lvl2pPr>
            <a:lvl3pPr marL="6164" indent="0">
              <a:lnSpc>
                <a:spcPct val="100000"/>
              </a:lnSpc>
              <a:spcBef>
                <a:spcPts val="0"/>
              </a:spcBef>
              <a:buNone/>
              <a:tabLst/>
              <a:defRPr sz="900" b="1">
                <a:solidFill>
                  <a:schemeClr val="accent2"/>
                </a:solidFill>
                <a:latin typeface="Century Gothic" panose="020B0502020202020204" pitchFamily="34" charset="0"/>
              </a:defRPr>
            </a:lvl3pPr>
            <a:lvl4pPr marL="560846" indent="0">
              <a:spcBef>
                <a:spcPts val="0"/>
              </a:spcBef>
              <a:buNone/>
              <a:defRPr sz="1165">
                <a:latin typeface="Century Gothic" panose="020B0502020202020204" pitchFamily="34" charset="0"/>
              </a:defRPr>
            </a:lvl4pPr>
            <a:lvl5pPr marL="842297" indent="0">
              <a:spcBef>
                <a:spcPts val="0"/>
              </a:spcBef>
              <a:buNone/>
              <a:defRPr sz="1165">
                <a:latin typeface="Century Gothic" panose="020B0502020202020204" pitchFamily="34" charset="0"/>
              </a:defRPr>
            </a:lvl5pPr>
          </a:lstStyle>
          <a:p>
            <a:pPr lvl="0"/>
            <a:r>
              <a:rPr lang="en-US" dirty="0"/>
              <a:t>Edit Master text styles</a:t>
            </a:r>
          </a:p>
          <a:p>
            <a:pPr lvl="1"/>
            <a:r>
              <a:rPr lang="en-US" dirty="0"/>
              <a:t>Second level</a:t>
            </a:r>
          </a:p>
          <a:p>
            <a:pPr lvl="2"/>
            <a:r>
              <a:rPr lang="en-US" dirty="0"/>
              <a:t>Email level</a:t>
            </a:r>
          </a:p>
        </p:txBody>
      </p:sp>
      <p:sp>
        <p:nvSpPr>
          <p:cNvPr id="30" name="Picture Placeholder 9">
            <a:extLst>
              <a:ext uri="{FF2B5EF4-FFF2-40B4-BE49-F238E27FC236}">
                <a16:creationId xmlns:a16="http://schemas.microsoft.com/office/drawing/2014/main" id="{B831EB25-22B1-C848-9E9D-1A0CE2233170}"/>
              </a:ext>
            </a:extLst>
          </p:cNvPr>
          <p:cNvSpPr>
            <a:spLocks noGrp="1"/>
          </p:cNvSpPr>
          <p:nvPr>
            <p:ph type="pic" sz="quarter" idx="33"/>
          </p:nvPr>
        </p:nvSpPr>
        <p:spPr>
          <a:xfrm>
            <a:off x="4121362" y="4660665"/>
            <a:ext cx="1095126" cy="1079123"/>
          </a:xfrm>
          <a:prstGeom prst="rect">
            <a:avLst/>
          </a:prstGeom>
        </p:spPr>
        <p:txBody>
          <a:bodyPr/>
          <a:lstStyle/>
          <a:p>
            <a:endParaRPr lang="en-US" dirty="0"/>
          </a:p>
        </p:txBody>
      </p:sp>
      <p:sp>
        <p:nvSpPr>
          <p:cNvPr id="18" name="Footer Placeholder 1"/>
          <p:cNvSpPr>
            <a:spLocks noGrp="1"/>
          </p:cNvSpPr>
          <p:nvPr>
            <p:ph type="ftr" sz="quarter" idx="12"/>
          </p:nvPr>
        </p:nvSpPr>
        <p:spPr>
          <a:xfrm>
            <a:off x="245135" y="7204075"/>
            <a:ext cx="3516033" cy="414338"/>
          </a:xfrm>
        </p:spPr>
        <p:txBody>
          <a:bodyPr/>
          <a:lstStyle/>
          <a:p>
            <a:endParaRPr lang="en-US" dirty="0"/>
          </a:p>
        </p:txBody>
      </p:sp>
      <p:sp>
        <p:nvSpPr>
          <p:cNvPr id="32" name="Slide Number Placeholder 8"/>
          <p:cNvSpPr>
            <a:spLocks noGrp="1"/>
          </p:cNvSpPr>
          <p:nvPr>
            <p:ph type="sldNum" sz="quarter" idx="34"/>
          </p:nvPr>
        </p:nvSpPr>
        <p:spPr>
          <a:xfrm>
            <a:off x="7416413" y="7242575"/>
            <a:ext cx="2262187" cy="414338"/>
          </a:xfrm>
        </p:spPr>
        <p:txBody>
          <a:bodyPr/>
          <a:lstStyle>
            <a:lvl1pPr>
              <a:defRPr sz="750"/>
            </a:lvl1pPr>
          </a:lstStyle>
          <a:p>
            <a:fld id="{52688FC0-9304-4961-A10B-85D7080BAD85}" type="slidenum">
              <a:rPr lang="en-US" smtClean="0"/>
              <a:pPr/>
              <a:t>‹#›</a:t>
            </a:fld>
            <a:endParaRPr lang="en-US" sz="750" dirty="0"/>
          </a:p>
        </p:txBody>
      </p:sp>
      <p:sp>
        <p:nvSpPr>
          <p:cNvPr id="33" name="Title 3"/>
          <p:cNvSpPr>
            <a:spLocks noGrp="1"/>
          </p:cNvSpPr>
          <p:nvPr>
            <p:ph type="title"/>
          </p:nvPr>
        </p:nvSpPr>
        <p:spPr>
          <a:xfrm>
            <a:off x="505010" y="890120"/>
            <a:ext cx="9058090" cy="511175"/>
          </a:xfrm>
        </p:spPr>
        <p:txBody>
          <a:bodyPr/>
          <a:lstStyle/>
          <a:p>
            <a:r>
              <a:rPr lang="en-US"/>
              <a:t>Click to edit Master title style</a:t>
            </a:r>
            <a:endParaRPr lang="en-US" dirty="0"/>
          </a:p>
        </p:txBody>
      </p:sp>
    </p:spTree>
    <p:extLst>
      <p:ext uri="{BB962C8B-B14F-4D97-AF65-F5344CB8AC3E}">
        <p14:creationId xmlns:p14="http://schemas.microsoft.com/office/powerpoint/2010/main" val="2784611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62EEF3A-1503-D145-9F10-55C557B96F0B}"/>
              </a:ext>
            </a:extLst>
          </p:cNvPr>
          <p:cNvSpPr>
            <a:spLocks noGrp="1"/>
          </p:cNvSpPr>
          <p:nvPr>
            <p:ph sz="quarter" idx="13"/>
          </p:nvPr>
        </p:nvSpPr>
        <p:spPr>
          <a:xfrm>
            <a:off x="579439" y="1649413"/>
            <a:ext cx="4305300" cy="509551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267F5FC5-B179-6D45-9F66-D9F3D94A96C9}"/>
              </a:ext>
            </a:extLst>
          </p:cNvPr>
          <p:cNvSpPr>
            <a:spLocks noGrp="1"/>
          </p:cNvSpPr>
          <p:nvPr>
            <p:ph sz="quarter" idx="14"/>
          </p:nvPr>
        </p:nvSpPr>
        <p:spPr>
          <a:xfrm>
            <a:off x="5167313" y="1649413"/>
            <a:ext cx="4305300" cy="50955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1"/>
          <p:cNvSpPr>
            <a:spLocks noGrp="1"/>
          </p:cNvSpPr>
          <p:nvPr>
            <p:ph type="ftr" sz="quarter" idx="12"/>
          </p:nvPr>
        </p:nvSpPr>
        <p:spPr>
          <a:xfrm>
            <a:off x="245135" y="7204075"/>
            <a:ext cx="3516033" cy="414338"/>
          </a:xfrm>
        </p:spPr>
        <p:txBody>
          <a:bodyPr/>
          <a:lstStyle/>
          <a:p>
            <a:endParaRPr lang="en-US" dirty="0"/>
          </a:p>
        </p:txBody>
      </p:sp>
      <p:sp>
        <p:nvSpPr>
          <p:cNvPr id="9" name="Slide Number Placeholder 8"/>
          <p:cNvSpPr>
            <a:spLocks noGrp="1"/>
          </p:cNvSpPr>
          <p:nvPr>
            <p:ph type="sldNum" sz="quarter" idx="15"/>
          </p:nvPr>
        </p:nvSpPr>
        <p:spPr>
          <a:xfrm>
            <a:off x="7416413" y="7242575"/>
            <a:ext cx="2262187" cy="414338"/>
          </a:xfrm>
        </p:spPr>
        <p:txBody>
          <a:bodyPr/>
          <a:lstStyle>
            <a:lvl1pPr>
              <a:defRPr sz="750"/>
            </a:lvl1pPr>
          </a:lstStyle>
          <a:p>
            <a:fld id="{52688FC0-9304-4961-A10B-85D7080BAD85}" type="slidenum">
              <a:rPr lang="en-US" smtClean="0"/>
              <a:pPr/>
              <a:t>‹#›</a:t>
            </a:fld>
            <a:endParaRPr lang="en-US" sz="750" dirty="0"/>
          </a:p>
        </p:txBody>
      </p:sp>
      <p:sp>
        <p:nvSpPr>
          <p:cNvPr id="10" name="Title 3"/>
          <p:cNvSpPr>
            <a:spLocks noGrp="1"/>
          </p:cNvSpPr>
          <p:nvPr>
            <p:ph type="title"/>
          </p:nvPr>
        </p:nvSpPr>
        <p:spPr>
          <a:xfrm>
            <a:off x="505010" y="890120"/>
            <a:ext cx="9058090" cy="511175"/>
          </a:xfrm>
        </p:spPr>
        <p:txBody>
          <a:bodyPr/>
          <a:lstStyle/>
          <a:p>
            <a:r>
              <a:rPr lang="en-US"/>
              <a:t>Click to edit Master title style</a:t>
            </a:r>
            <a:endParaRPr lang="en-US" dirty="0"/>
          </a:p>
        </p:txBody>
      </p:sp>
    </p:spTree>
    <p:extLst>
      <p:ext uri="{BB962C8B-B14F-4D97-AF65-F5344CB8AC3E}">
        <p14:creationId xmlns:p14="http://schemas.microsoft.com/office/powerpoint/2010/main" val="3140962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
        <p:nvSpPr>
          <p:cNvPr id="11" name="Picture Placeholder 10"/>
          <p:cNvSpPr>
            <a:spLocks noGrp="1"/>
          </p:cNvSpPr>
          <p:nvPr>
            <p:ph type="pic" sz="quarter" idx="15" hasCustomPrompt="1"/>
          </p:nvPr>
        </p:nvSpPr>
        <p:spPr>
          <a:xfrm>
            <a:off x="8474851" y="6998111"/>
            <a:ext cx="740229" cy="639398"/>
          </a:xfrm>
        </p:spPr>
        <p:txBody>
          <a:bodyPr/>
          <a:lstStyle>
            <a:lvl1pPr marL="0" indent="0" algn="ctr">
              <a:buNone/>
              <a:defRPr/>
            </a:lvl1pPr>
          </a:lstStyle>
          <a:p>
            <a:r>
              <a:rPr lang="en-US" dirty="0"/>
              <a:t>Logo</a:t>
            </a:r>
          </a:p>
        </p:txBody>
      </p:sp>
      <p:sp>
        <p:nvSpPr>
          <p:cNvPr id="10" name="Title 1">
            <a:extLst>
              <a:ext uri="{FF2B5EF4-FFF2-40B4-BE49-F238E27FC236}">
                <a16:creationId xmlns:a16="http://schemas.microsoft.com/office/drawing/2014/main" id="{643F1D0E-047C-9A43-9578-BC63A2656BB3}"/>
              </a:ext>
            </a:extLst>
          </p:cNvPr>
          <p:cNvSpPr>
            <a:spLocks noGrp="1"/>
          </p:cNvSpPr>
          <p:nvPr>
            <p:ph type="title"/>
          </p:nvPr>
        </p:nvSpPr>
        <p:spPr>
          <a:xfrm>
            <a:off x="579439" y="1649413"/>
            <a:ext cx="2774950" cy="3165778"/>
          </a:xfrm>
        </p:spPr>
        <p:txBody>
          <a:bodyPr anchor="t"/>
          <a:lstStyle/>
          <a:p>
            <a:r>
              <a:rPr lang="en-US" dirty="0"/>
              <a:t>Click to edit Master title style</a:t>
            </a:r>
          </a:p>
        </p:txBody>
      </p:sp>
      <p:sp>
        <p:nvSpPr>
          <p:cNvPr id="12" name="Content Placeholder 6">
            <a:extLst>
              <a:ext uri="{FF2B5EF4-FFF2-40B4-BE49-F238E27FC236}">
                <a16:creationId xmlns:a16="http://schemas.microsoft.com/office/drawing/2014/main" id="{458F4C10-1E14-3A47-935C-FCC2AE045E81}"/>
              </a:ext>
            </a:extLst>
          </p:cNvPr>
          <p:cNvSpPr>
            <a:spLocks noGrp="1"/>
          </p:cNvSpPr>
          <p:nvPr>
            <p:ph sz="quarter" idx="13"/>
          </p:nvPr>
        </p:nvSpPr>
        <p:spPr>
          <a:xfrm>
            <a:off x="3636962" y="1649413"/>
            <a:ext cx="5835650" cy="5239322"/>
          </a:xfrm>
        </p:spPr>
        <p:txBody>
          <a:bodyPr/>
          <a:lstStyle>
            <a:lvl1pPr marL="514350" indent="-514350">
              <a:buFont typeface="+mj-lt"/>
              <a:buAutoNum type="arabicPeriod"/>
              <a:tabLst>
                <a:tab pos="5826125" algn="r"/>
              </a:tabLst>
              <a:defRPr sz="2000" b="0">
                <a:solidFill>
                  <a:schemeClr val="tx1"/>
                </a:solidFill>
              </a:defRPr>
            </a:lvl1pPr>
            <a:lvl2pPr marL="750888" indent="-228600">
              <a:buFont typeface="+mj-lt"/>
              <a:buAutoNum type="alphaLcPeriod"/>
              <a:tabLst>
                <a:tab pos="5826125" algn="r"/>
              </a:tabLst>
              <a:defRPr/>
            </a:lvl2pPr>
          </a:lstStyle>
          <a:p>
            <a:pPr lvl="0"/>
            <a:r>
              <a:rPr lang="en-US" dirty="0"/>
              <a:t>Edit Master text styles</a:t>
            </a:r>
          </a:p>
          <a:p>
            <a:pPr lvl="1"/>
            <a:r>
              <a:rPr lang="en-US" dirty="0"/>
              <a:t>Second level</a:t>
            </a:r>
          </a:p>
        </p:txBody>
      </p:sp>
      <p:sp>
        <p:nvSpPr>
          <p:cNvPr id="6" name="Slide Number Placeholder 4">
            <a:extLst>
              <a:ext uri="{FF2B5EF4-FFF2-40B4-BE49-F238E27FC236}">
                <a16:creationId xmlns:a16="http://schemas.microsoft.com/office/drawing/2014/main" id="{0722B509-EB3A-CD47-A005-38C2E026618B}"/>
              </a:ext>
            </a:extLst>
          </p:cNvPr>
          <p:cNvSpPr>
            <a:spLocks noGrp="1"/>
          </p:cNvSpPr>
          <p:nvPr>
            <p:ph type="sldNum" sz="quarter" idx="12"/>
          </p:nvPr>
        </p:nvSpPr>
        <p:spPr>
          <a:xfrm>
            <a:off x="9336458" y="7170827"/>
            <a:ext cx="371556" cy="246165"/>
          </a:xfrm>
          <a:prstGeom prst="rect">
            <a:avLst/>
          </a:prstGeom>
        </p:spPr>
        <p:txBody>
          <a:bodyPr/>
          <a:lstStyle>
            <a:lvl1pPr>
              <a:defRPr sz="750"/>
            </a:lvl1pPr>
          </a:lstStyle>
          <a:p>
            <a:fld id="{092B9A0E-A7C1-7242-BB66-E26963B76CD3}" type="slidenum">
              <a:rPr lang="en-US"/>
              <a:pPr/>
              <a:t>‹#›</a:t>
            </a:fld>
            <a:endParaRPr lang="en-US" dirty="0"/>
          </a:p>
        </p:txBody>
      </p:sp>
    </p:spTree>
    <p:extLst>
      <p:ext uri="{BB962C8B-B14F-4D97-AF65-F5344CB8AC3E}">
        <p14:creationId xmlns:p14="http://schemas.microsoft.com/office/powerpoint/2010/main" val="3579514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Generic">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sp>
        <p:nvSpPr>
          <p:cNvPr id="10"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0"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6"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pic>
        <p:nvPicPr>
          <p:cNvPr id="18" name="Picture Placeholder 5">
            <a:extLst>
              <a:ext uri="{FF2B5EF4-FFF2-40B4-BE49-F238E27FC236}">
                <a16:creationId xmlns:a16="http://schemas.microsoft.com/office/drawing/2014/main" id="{DD97B619-0465-DC4F-B2CE-DAE0CEA81B25}"/>
              </a:ext>
            </a:extLst>
          </p:cNvPr>
          <p:cNvPicPr>
            <a:picLocks noChangeAspect="1"/>
          </p:cNvPicPr>
          <p:nvPr/>
        </p:nvPicPr>
        <p:blipFill>
          <a:blip r:embed="rId3" cstate="print">
            <a:extLst>
              <a:ext uri="{28A0092B-C50C-407E-A947-70E740481C1C}">
                <a14:useLocalDpi xmlns:a14="http://schemas.microsoft.com/office/drawing/2010/main"/>
              </a:ext>
            </a:extLst>
          </a:blip>
          <a:srcRect l="284" r="284"/>
          <a:stretch>
            <a:fillRect/>
          </a:stretch>
        </p:blipFill>
        <p:spPr>
          <a:xfrm>
            <a:off x="0" y="934635"/>
            <a:ext cx="10058400" cy="2923931"/>
          </a:xfrm>
          <a:prstGeom prst="rect">
            <a:avLst/>
          </a:prstGeom>
        </p:spPr>
      </p:pic>
      <p:sp>
        <p:nvSpPr>
          <p:cNvPr id="19"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3348550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Slide-Stephens Bld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sp>
        <p:nvSpPr>
          <p:cNvPr id="10"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0"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6"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pic>
        <p:nvPicPr>
          <p:cNvPr id="17" name="Picture Placeholder 4" descr="A tall building with a glass wall&#10;&#10;Description automatically generated">
            <a:extLst>
              <a:ext uri="{FF2B5EF4-FFF2-40B4-BE49-F238E27FC236}">
                <a16:creationId xmlns:a16="http://schemas.microsoft.com/office/drawing/2014/main" id="{00DDB262-27F7-14F6-6E40-C87D6911D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326" b="15326"/>
          <a:stretch/>
        </p:blipFill>
        <p:spPr>
          <a:xfrm>
            <a:off x="0" y="925513"/>
            <a:ext cx="10058403" cy="2957513"/>
          </a:xfrm>
          <a:prstGeom prst="rect">
            <a:avLst/>
          </a:prstGeom>
        </p:spPr>
      </p:pic>
      <p:sp>
        <p:nvSpPr>
          <p:cNvPr id="18"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2842311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Utilit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sp>
        <p:nvSpPr>
          <p:cNvPr id="10"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0"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6"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pic>
        <p:nvPicPr>
          <p:cNvPr id="17" name="Picture 4" descr="Modern urban wastewater treatment plant. Modern urban wastewater treatment plant. water treatment stock pictures, royalty-free photos &amp;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20350"/>
            <a:ext cx="10045033" cy="2949005"/>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3043723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Utility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sp>
        <p:nvSpPr>
          <p:cNvPr id="10"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0"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6"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t="7296" b="4460"/>
          <a:stretch/>
        </p:blipFill>
        <p:spPr>
          <a:xfrm>
            <a:off x="0" y="920351"/>
            <a:ext cx="10058400" cy="2958630"/>
          </a:xfrm>
          <a:prstGeom prst="rect">
            <a:avLst/>
          </a:prstGeom>
        </p:spPr>
      </p:pic>
      <p:sp>
        <p:nvSpPr>
          <p:cNvPr id="18"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12568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Slide-Utility 3">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sp>
        <p:nvSpPr>
          <p:cNvPr id="10"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0"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6"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pic>
        <p:nvPicPr>
          <p:cNvPr id="17" name="Picture 2" descr="https://cdn-assets-us.frontify.com/s3/frontify-enterprise-files-us/eyJwYXRoIjoic3RlcGhlbnNcL2ZpbGVcL2d2ZGJTTUhoZ1hmbmk5b2pKYlNCLmpwZyJ9:stephens:PVWnDFuCJsSiCSdTQ5PmCv5TPe-tddIgpseSj6x12Sg?width=2400"/>
          <p:cNvPicPr>
            <a:picLocks noChangeAspect="1" noChangeArrowheads="1"/>
          </p:cNvPicPr>
          <p:nvPr/>
        </p:nvPicPr>
        <p:blipFill rotWithShape="1">
          <a:blip r:embed="rId3">
            <a:extLst>
              <a:ext uri="{28A0092B-C50C-407E-A947-70E740481C1C}">
                <a14:useLocalDpi xmlns:a14="http://schemas.microsoft.com/office/drawing/2010/main" val="0"/>
              </a:ext>
            </a:extLst>
          </a:blip>
          <a:srcRect t="5564" b="5905"/>
          <a:stretch/>
        </p:blipFill>
        <p:spPr bwMode="auto">
          <a:xfrm>
            <a:off x="-1" y="920351"/>
            <a:ext cx="10058401" cy="2968255"/>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965515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 Transportation">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5725109-AF28-C745-AAE6-4F776AF16CD6}"/>
              </a:ext>
            </a:extLst>
          </p:cNvPr>
          <p:cNvSpPr txBox="1"/>
          <p:nvPr/>
        </p:nvSpPr>
        <p:spPr>
          <a:xfrm>
            <a:off x="579438" y="4053895"/>
            <a:ext cx="8556214" cy="182985"/>
          </a:xfrm>
          <a:prstGeom prst="rect">
            <a:avLst/>
          </a:prstGeom>
          <a:noFill/>
        </p:spPr>
        <p:txBody>
          <a:bodyPr wrap="none" lIns="0" tIns="0" rIns="0" bIns="0" rtlCol="0">
            <a:noAutofit/>
          </a:bodyPr>
          <a:lstStyle/>
          <a:p>
            <a:endParaRPr lang="en-US" sz="1300" cap="all" spc="65" baseline="0" dirty="0">
              <a:solidFill>
                <a:schemeClr val="tx1"/>
              </a:solidFill>
            </a:endParaRP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pic>
        <p:nvPicPr>
          <p:cNvPr id="4098" name="Picture 2" descr="https://cdn-assets-us.frontify.com/s3/frontify-enterprise-files-us/eyJwYXRoIjoic3RlcGhlbnNcL2ZpbGVcL2dwTXNNZWNDY0ZiVWpxcXZrdlplLmpwZyJ9:stephens:YB7fIsEOC38cTMDENnmmctrMFU8bFCY6ZDR3-mGFbQg?width=2400"/>
          <p:cNvPicPr>
            <a:picLocks noChangeAspect="1" noChangeArrowheads="1"/>
          </p:cNvPicPr>
          <p:nvPr/>
        </p:nvPicPr>
        <p:blipFill rotWithShape="1">
          <a:blip r:embed="rId3">
            <a:extLst>
              <a:ext uri="{28A0092B-C50C-407E-A947-70E740481C1C}">
                <a14:useLocalDpi xmlns:a14="http://schemas.microsoft.com/office/drawing/2010/main" val="0"/>
              </a:ext>
            </a:extLst>
          </a:blip>
          <a:srcRect t="2406" b="10034"/>
          <a:stretch/>
        </p:blipFill>
        <p:spPr bwMode="auto">
          <a:xfrm>
            <a:off x="1" y="924027"/>
            <a:ext cx="10058399" cy="2935706"/>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20"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sp>
        <p:nvSpPr>
          <p:cNvPr id="21"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22"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24"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5"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26"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7"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sp>
        <p:nvSpPr>
          <p:cNvPr id="28"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3693451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 Healthcar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pic>
        <p:nvPicPr>
          <p:cNvPr id="19" name="Picture 16" descr="How Healthcare Industry Helps in Contributing to the Economy - Blog |  Trivitron Healthcare Solutions | Medical Device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20352"/>
            <a:ext cx="10072804" cy="2958630"/>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21"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sp>
        <p:nvSpPr>
          <p:cNvPr id="22"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23"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25"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6"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27"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8"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sp>
        <p:nvSpPr>
          <p:cNvPr id="29"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539719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 K-12 Educa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432"/>
            <a:ext cx="10058400" cy="921783"/>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932238" y="245378"/>
            <a:ext cx="2863483" cy="450012"/>
          </a:xfrm>
          <a:prstGeom prst="rect">
            <a:avLst/>
          </a:prstGeom>
          <a:noFill/>
        </p:spPr>
        <p:txBody>
          <a:bodyPr wrap="square" lIns="0" tIns="0" rIns="0" bIns="0" rtlCol="0" anchor="ctr">
            <a:noAutofit/>
          </a:bodyPr>
          <a:lstStyle/>
          <a:p>
            <a:pPr algn="l"/>
            <a:r>
              <a:rPr lang="en-US" sz="1150" dirty="0">
                <a:solidFill>
                  <a:schemeClr val="tx2"/>
                </a:solidFill>
              </a:rPr>
              <a:t>PUBLIC FINANCE</a:t>
            </a:r>
          </a:p>
        </p:txBody>
      </p:sp>
      <p:pic>
        <p:nvPicPr>
          <p:cNvPr id="20" name="Picture 19" descr="https://www.stephens.com/uploads/shared/articles/Copy-of-Untitled-Design-21.png"/>
          <p:cNvPicPr/>
          <p:nvPr/>
        </p:nvPicPr>
        <p:blipFill rotWithShape="1">
          <a:blip r:embed="rId3">
            <a:extLst>
              <a:ext uri="{28A0092B-C50C-407E-A947-70E740481C1C}">
                <a14:useLocalDpi xmlns:a14="http://schemas.microsoft.com/office/drawing/2010/main" val="0"/>
              </a:ext>
            </a:extLst>
          </a:blip>
          <a:srcRect t="6737" b="10436"/>
          <a:stretch/>
        </p:blipFill>
        <p:spPr bwMode="auto">
          <a:xfrm>
            <a:off x="0" y="920351"/>
            <a:ext cx="10058400" cy="2935706"/>
          </a:xfrm>
          <a:prstGeom prst="rect">
            <a:avLst/>
          </a:prstGeom>
          <a:noFill/>
        </p:spPr>
      </p:pic>
      <p:sp>
        <p:nvSpPr>
          <p:cNvPr id="19" name="Title 1"/>
          <p:cNvSpPr>
            <a:spLocks noGrp="1"/>
          </p:cNvSpPr>
          <p:nvPr>
            <p:ph type="ctrTitle" hasCustomPrompt="1"/>
          </p:nvPr>
        </p:nvSpPr>
        <p:spPr>
          <a:xfrm>
            <a:off x="266076" y="5033764"/>
            <a:ext cx="6646788" cy="263493"/>
          </a:xfrm>
        </p:spPr>
        <p:txBody>
          <a:bodyPr anchor="t">
            <a:noAutofit/>
          </a:bodyPr>
          <a:lstStyle>
            <a:lvl1pPr algn="l">
              <a:spcBef>
                <a:spcPts val="600"/>
              </a:spcBef>
              <a:defRPr sz="2800" b="1">
                <a:solidFill>
                  <a:schemeClr val="tx2"/>
                </a:solidFill>
                <a:latin typeface="Century Gothic" panose="020B0502020202020204" pitchFamily="34" charset="0"/>
              </a:defRPr>
            </a:lvl1pPr>
          </a:lstStyle>
          <a:p>
            <a:r>
              <a:rPr lang="en-US" dirty="0"/>
              <a:t>Issuer Name</a:t>
            </a:r>
          </a:p>
        </p:txBody>
      </p:sp>
      <p:sp>
        <p:nvSpPr>
          <p:cNvPr id="21" name="Subtitle 2"/>
          <p:cNvSpPr>
            <a:spLocks noGrp="1"/>
          </p:cNvSpPr>
          <p:nvPr>
            <p:ph type="subTitle" idx="1" hasCustomPrompt="1"/>
          </p:nvPr>
        </p:nvSpPr>
        <p:spPr>
          <a:xfrm>
            <a:off x="266076" y="4550853"/>
            <a:ext cx="6651798" cy="330948"/>
          </a:xfrm>
          <a:prstGeom prst="rect">
            <a:avLst/>
          </a:prstGeom>
        </p:spPr>
        <p:txBody>
          <a:bodyPr>
            <a:normAutofit/>
          </a:bodyPr>
          <a:lstStyle>
            <a:lvl1pPr marL="0" indent="0" algn="l">
              <a:buNone/>
              <a:defRPr sz="1600" b="0" baseline="0">
                <a:latin typeface="Century Gothic" panose="020B0502020202020204" pitchFamily="34" charset="0"/>
              </a:defRPr>
            </a:lvl1pPr>
            <a:lvl2pPr marL="502913" indent="0" algn="ctr">
              <a:buNone/>
              <a:defRPr sz="2200"/>
            </a:lvl2pPr>
            <a:lvl3pPr marL="1005826" indent="0" algn="ctr">
              <a:buNone/>
              <a:defRPr sz="1980"/>
            </a:lvl3pPr>
            <a:lvl4pPr marL="1508739" indent="0" algn="ctr">
              <a:buNone/>
              <a:defRPr sz="1760"/>
            </a:lvl4pPr>
            <a:lvl5pPr marL="2011653" indent="0" algn="ctr">
              <a:buNone/>
              <a:defRPr sz="1760"/>
            </a:lvl5pPr>
            <a:lvl6pPr marL="2514566" indent="0" algn="ctr">
              <a:buNone/>
              <a:defRPr sz="1760"/>
            </a:lvl6pPr>
            <a:lvl7pPr marL="3017479" indent="0" algn="ctr">
              <a:buNone/>
              <a:defRPr sz="1760"/>
            </a:lvl7pPr>
            <a:lvl8pPr marL="3520392" indent="0" algn="ctr">
              <a:buNone/>
              <a:defRPr sz="1760"/>
            </a:lvl8pPr>
            <a:lvl9pPr marL="4023305" indent="0" algn="ctr">
              <a:buNone/>
              <a:defRPr sz="1760"/>
            </a:lvl9pPr>
          </a:lstStyle>
          <a:p>
            <a:r>
              <a:rPr lang="en-US" dirty="0"/>
              <a:t>[Name of document] Provided to:</a:t>
            </a:r>
          </a:p>
        </p:txBody>
      </p:sp>
      <p:sp>
        <p:nvSpPr>
          <p:cNvPr id="22" name="Text Placeholder 19"/>
          <p:cNvSpPr>
            <a:spLocks noGrp="1"/>
          </p:cNvSpPr>
          <p:nvPr>
            <p:ph type="body" sz="quarter" idx="14"/>
          </p:nvPr>
        </p:nvSpPr>
        <p:spPr>
          <a:xfrm>
            <a:off x="266067" y="6496480"/>
            <a:ext cx="1993483" cy="154372"/>
          </a:xfrm>
        </p:spPr>
        <p:txBody>
          <a:bodyPr/>
          <a:lstStyle>
            <a:lvl1pPr marL="0" indent="0">
              <a:lnSpc>
                <a:spcPct val="100000"/>
              </a:lnSpc>
              <a:spcBef>
                <a:spcPts val="0"/>
              </a:spcBef>
              <a:buNone/>
              <a:defRPr sz="1200" b="1" cap="all" baseline="0">
                <a:solidFill>
                  <a:srgbClr val="00274C"/>
                </a:solidFill>
              </a:defRPr>
            </a:lvl1pPr>
            <a:lvl2pPr>
              <a:defRPr sz="1000" b="1">
                <a:solidFill>
                  <a:srgbClr val="008CC8"/>
                </a:solidFill>
              </a:defRPr>
            </a:lvl2pPr>
            <a:lvl3pPr>
              <a:defRPr sz="1000" b="1">
                <a:solidFill>
                  <a:srgbClr val="008CC8"/>
                </a:solidFill>
              </a:defRPr>
            </a:lvl3pPr>
            <a:lvl4pPr>
              <a:defRPr sz="1000" b="1">
                <a:solidFill>
                  <a:srgbClr val="008CC8"/>
                </a:solidFill>
              </a:defRPr>
            </a:lvl4pPr>
            <a:lvl5pPr>
              <a:defRPr sz="1000" b="1">
                <a:solidFill>
                  <a:srgbClr val="008CC8"/>
                </a:solidFill>
              </a:defRPr>
            </a:lvl5pPr>
          </a:lstStyle>
          <a:p>
            <a:pPr lvl="0"/>
            <a:r>
              <a:rPr lang="en-US"/>
              <a:t>Edit Master text styles</a:t>
            </a:r>
          </a:p>
        </p:txBody>
      </p:sp>
      <p:sp>
        <p:nvSpPr>
          <p:cNvPr id="23" name="Text Placeholder 22"/>
          <p:cNvSpPr>
            <a:spLocks noGrp="1"/>
          </p:cNvSpPr>
          <p:nvPr>
            <p:ph type="body" sz="quarter" idx="16"/>
          </p:nvPr>
        </p:nvSpPr>
        <p:spPr>
          <a:xfrm>
            <a:off x="266067" y="6692000"/>
            <a:ext cx="1993483" cy="731837"/>
          </a:xfrm>
        </p:spPr>
        <p:txBody>
          <a:bodyPr/>
          <a:lstStyle>
            <a:lvl1pPr marL="0" indent="0">
              <a:lnSpc>
                <a:spcPct val="100000"/>
              </a:lnSpc>
              <a:spcBef>
                <a:spcPts val="0"/>
              </a:spcBef>
              <a:buNone/>
              <a:defRPr sz="1000" b="0">
                <a:solidFill>
                  <a:srgbClr val="585859"/>
                </a:solidFill>
              </a:defRPr>
            </a:lvl1pPr>
          </a:lstStyle>
          <a:p>
            <a:pPr lvl="0"/>
            <a:r>
              <a:rPr lang="en-US"/>
              <a:t>Edit Master text styles</a:t>
            </a:r>
          </a:p>
        </p:txBody>
      </p:sp>
      <p:sp>
        <p:nvSpPr>
          <p:cNvPr id="25" name="Text Placeholder 10"/>
          <p:cNvSpPr>
            <a:spLocks noGrp="1"/>
          </p:cNvSpPr>
          <p:nvPr>
            <p:ph type="body" sz="quarter" idx="21" hasCustomPrompt="1"/>
          </p:nvPr>
        </p:nvSpPr>
        <p:spPr>
          <a:xfrm>
            <a:off x="7294179" y="5118100"/>
            <a:ext cx="2607059" cy="1965325"/>
          </a:xfrm>
        </p:spPr>
        <p:txBody>
          <a:bodyPr/>
          <a:lstStyle>
            <a:lvl1pPr algn="ctr">
              <a:defRPr baseline="0"/>
            </a:lvl1pPr>
          </a:lstStyle>
          <a:p>
            <a:pPr lvl="0"/>
            <a:r>
              <a:rPr lang="en-US" dirty="0"/>
              <a:t>Delete Box &amp; Add Issuer Logo Here</a:t>
            </a:r>
          </a:p>
        </p:txBody>
      </p:sp>
      <p:sp>
        <p:nvSpPr>
          <p:cNvPr id="26" name="Text Box 16"/>
          <p:cNvSpPr txBox="1"/>
          <p:nvPr/>
        </p:nvSpPr>
        <p:spPr>
          <a:xfrm>
            <a:off x="279831" y="7481809"/>
            <a:ext cx="2125345" cy="266700"/>
          </a:xfrm>
          <a:prstGeom prst="rect">
            <a:avLst/>
          </a:prstGeom>
          <a:solidFill>
            <a:schemeClr val="lt1"/>
          </a:solidFill>
          <a:ln w="6350">
            <a:noFill/>
          </a:ln>
        </p:spPr>
        <p:txBody>
          <a:bodyPr rot="0" spcFirstLastPara="0" vert="horz" wrap="square" lIns="0" tIns="45720" rIns="91440" bIns="0" numCol="1" spcCol="0" rtlCol="0" fromWordArt="0" anchor="t" anchorCtr="0" forceAA="0" compatLnSpc="1">
            <a:prstTxWarp prst="textNoShape">
              <a:avLst/>
            </a:prstTxWarp>
            <a:noAutofit/>
          </a:bodyPr>
          <a:lstStyle/>
          <a:p>
            <a:pPr marL="0" marR="0">
              <a:spcBef>
                <a:spcPts val="0"/>
              </a:spcBef>
              <a:spcAft>
                <a:spcPts val="0"/>
              </a:spcAft>
            </a:pPr>
            <a:r>
              <a:rPr lang="en-US" sz="850" dirty="0">
                <a:effectLst/>
                <a:latin typeface="Century Gothic" panose="020B0502020202020204" pitchFamily="34" charset="0"/>
                <a:ea typeface="Times New Roman" panose="02020603050405020304" pitchFamily="18" charset="0"/>
              </a:rPr>
              <a:t>Stephens Inc. Member NYSE | SIPC</a:t>
            </a:r>
            <a:endParaRPr lang="en-US" sz="1200" dirty="0">
              <a:effectLst/>
              <a:latin typeface="Times New Roman" panose="02020603050405020304" pitchFamily="18" charset="0"/>
              <a:ea typeface="Times New Roman" panose="02020603050405020304" pitchFamily="18" charset="0"/>
            </a:endParaRPr>
          </a:p>
        </p:txBody>
      </p:sp>
      <p:sp>
        <p:nvSpPr>
          <p:cNvPr id="27" name="Text Placeholder 10"/>
          <p:cNvSpPr>
            <a:spLocks noGrp="1"/>
          </p:cNvSpPr>
          <p:nvPr>
            <p:ph type="body" sz="quarter" idx="22" hasCustomPrompt="1"/>
          </p:nvPr>
        </p:nvSpPr>
        <p:spPr>
          <a:xfrm>
            <a:off x="266067" y="5477368"/>
            <a:ext cx="6646863" cy="404812"/>
          </a:xfrm>
        </p:spPr>
        <p:txBody>
          <a:bodyPr/>
          <a:lstStyle>
            <a:lvl1pPr>
              <a:defRPr sz="1600" b="0"/>
            </a:lvl1pPr>
          </a:lstStyle>
          <a:p>
            <a:pPr lvl="0"/>
            <a:r>
              <a:rPr lang="en-US" dirty="0"/>
              <a:t>Amount &amp; Issue Description</a:t>
            </a:r>
          </a:p>
        </p:txBody>
      </p:sp>
      <p:sp>
        <p:nvSpPr>
          <p:cNvPr id="28" name="Text Placeholder 25"/>
          <p:cNvSpPr>
            <a:spLocks noGrp="1"/>
          </p:cNvSpPr>
          <p:nvPr>
            <p:ph type="body" sz="quarter" idx="23" hasCustomPrompt="1"/>
          </p:nvPr>
        </p:nvSpPr>
        <p:spPr>
          <a:xfrm>
            <a:off x="7440613" y="7578647"/>
            <a:ext cx="2460625" cy="169862"/>
          </a:xfrm>
        </p:spPr>
        <p:txBody>
          <a:bodyPr/>
          <a:lstStyle>
            <a:lvl1pPr algn="r">
              <a:defRPr sz="1000" b="0">
                <a:solidFill>
                  <a:srgbClr val="585859"/>
                </a:solidFill>
              </a:defRPr>
            </a:lvl1pPr>
          </a:lstStyle>
          <a:p>
            <a:pPr lvl="0"/>
            <a:r>
              <a:rPr lang="en-US" dirty="0"/>
              <a:t>Date</a:t>
            </a:r>
          </a:p>
        </p:txBody>
      </p:sp>
      <p:sp>
        <p:nvSpPr>
          <p:cNvPr id="29" name="Text Placeholder 5"/>
          <p:cNvSpPr txBox="1">
            <a:spLocks/>
          </p:cNvSpPr>
          <p:nvPr/>
        </p:nvSpPr>
        <p:spPr>
          <a:xfrm>
            <a:off x="181561" y="3958225"/>
            <a:ext cx="8731250" cy="252262"/>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Information Prepared by Stephens Public Finance</a:t>
            </a:r>
          </a:p>
        </p:txBody>
      </p:sp>
    </p:spTree>
    <p:extLst>
      <p:ext uri="{BB962C8B-B14F-4D97-AF65-F5344CB8AC3E}">
        <p14:creationId xmlns:p14="http://schemas.microsoft.com/office/powerpoint/2010/main" val="853398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5010" y="990600"/>
            <a:ext cx="9058090" cy="511175"/>
          </a:xfrm>
          <a:prstGeom prst="rect">
            <a:avLst/>
          </a:prstGeom>
        </p:spPr>
        <p:txBody>
          <a:bodyPr vert="horz" lIns="0" tIns="0" rIns="0" bIns="0" rtlCol="0" anchor="ctr">
            <a:noAutofit/>
          </a:bodyPr>
          <a:lstStyle/>
          <a:p>
            <a:r>
              <a:rPr lang="en-US"/>
              <a:t>Click to edit Master title style</a:t>
            </a:r>
            <a:endParaRPr lang="en-US" dirty="0"/>
          </a:p>
        </p:txBody>
      </p:sp>
      <p:pic>
        <p:nvPicPr>
          <p:cNvPr id="20" name="Picture 19">
            <a:extLst>
              <a:ext uri="{FF2B5EF4-FFF2-40B4-BE49-F238E27FC236}">
                <a16:creationId xmlns:a16="http://schemas.microsoft.com/office/drawing/2014/main" id="{5F78D8F3-BE04-B049-914D-2E968AA71193}"/>
              </a:ext>
            </a:extLst>
          </p:cNvPr>
          <p:cNvPicPr>
            <a:picLocks noChangeAspect="1"/>
          </p:cNvPicPr>
          <p:nvPr/>
        </p:nvPicPr>
        <p:blipFill>
          <a:blip r:embed="rId19"/>
          <a:stretch>
            <a:fillRect/>
          </a:stretch>
        </p:blipFill>
        <p:spPr>
          <a:xfrm>
            <a:off x="0" y="0"/>
            <a:ext cx="10058400" cy="762000"/>
          </a:xfrm>
          <a:prstGeom prst="rect">
            <a:avLst/>
          </a:prstGeom>
        </p:spPr>
      </p:pic>
      <p:sp>
        <p:nvSpPr>
          <p:cNvPr id="7" name="Text Placeholder 6">
            <a:extLst>
              <a:ext uri="{FF2B5EF4-FFF2-40B4-BE49-F238E27FC236}">
                <a16:creationId xmlns:a16="http://schemas.microsoft.com/office/drawing/2014/main" id="{F6B3CCDA-DDCE-9A47-BF51-629D7E12238A}"/>
              </a:ext>
            </a:extLst>
          </p:cNvPr>
          <p:cNvSpPr>
            <a:spLocks noGrp="1"/>
          </p:cNvSpPr>
          <p:nvPr>
            <p:ph type="body" idx="1"/>
          </p:nvPr>
        </p:nvSpPr>
        <p:spPr>
          <a:xfrm>
            <a:off x="505010" y="1669418"/>
            <a:ext cx="9058090" cy="5331457"/>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C85B129A-7140-1B40-872D-AB457F812ABF}"/>
              </a:ext>
            </a:extLst>
          </p:cNvPr>
          <p:cNvSpPr txBox="1"/>
          <p:nvPr/>
        </p:nvSpPr>
        <p:spPr>
          <a:xfrm>
            <a:off x="1656130" y="272357"/>
            <a:ext cx="2180493" cy="450012"/>
          </a:xfrm>
          <a:prstGeom prst="rect">
            <a:avLst/>
          </a:prstGeom>
          <a:noFill/>
        </p:spPr>
        <p:txBody>
          <a:bodyPr wrap="square" lIns="0" tIns="0" rIns="0" bIns="0" rtlCol="0" anchor="ctr">
            <a:noAutofit/>
          </a:bodyPr>
          <a:lstStyle/>
          <a:p>
            <a:pPr algn="l"/>
            <a:r>
              <a:rPr lang="en-US" sz="800" dirty="0">
                <a:solidFill>
                  <a:schemeClr val="tx2"/>
                </a:solidFill>
              </a:rPr>
              <a:t>PUBLIC FINANCE</a:t>
            </a:r>
          </a:p>
        </p:txBody>
      </p:sp>
      <p:sp>
        <p:nvSpPr>
          <p:cNvPr id="3" name="empower - DO NOT DELETE!!!" hidden="1"/>
          <p:cNvSpPr/>
          <p:nvPr>
            <p:custDataLst>
              <p:tags r:id="rId18"/>
            </p:custDataLst>
          </p:nvPr>
        </p:nvSpPr>
        <p:spPr>
          <a:xfrm>
            <a:off x="0" y="0"/>
            <a:ext cx="0" cy="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4" name="Footer Placeholder 3"/>
          <p:cNvSpPr>
            <a:spLocks noGrp="1"/>
          </p:cNvSpPr>
          <p:nvPr>
            <p:ph type="ftr" sz="quarter" idx="3"/>
          </p:nvPr>
        </p:nvSpPr>
        <p:spPr>
          <a:xfrm>
            <a:off x="245135" y="7204075"/>
            <a:ext cx="3516033" cy="414338"/>
          </a:xfrm>
          <a:prstGeom prst="rect">
            <a:avLst/>
          </a:prstGeom>
        </p:spPr>
        <p:txBody>
          <a:bodyPr vert="horz" lIns="91440" tIns="45720" rIns="91440" bIns="45720" rtlCol="0" anchor="ctr"/>
          <a:lstStyle>
            <a:lvl1pPr algn="l">
              <a:defRPr sz="750">
                <a:solidFill>
                  <a:srgbClr val="656569"/>
                </a:solidFill>
                <a:latin typeface="+mn-lt"/>
              </a:defRPr>
            </a:lvl1pPr>
          </a:lstStyle>
          <a:p>
            <a:endParaRPr lang="en-US" dirty="0"/>
          </a:p>
        </p:txBody>
      </p:sp>
      <p:sp>
        <p:nvSpPr>
          <p:cNvPr id="11" name="Rectangle 10">
            <a:extLst>
              <a:ext uri="{FF2B5EF4-FFF2-40B4-BE49-F238E27FC236}">
                <a16:creationId xmlns:a16="http://schemas.microsoft.com/office/drawing/2014/main" id="{0AF860AA-A44E-AB34-323B-E51789BA4C5D}"/>
              </a:ext>
            </a:extLst>
          </p:cNvPr>
          <p:cNvSpPr/>
          <p:nvPr/>
        </p:nvSpPr>
        <p:spPr>
          <a:xfrm>
            <a:off x="-1329073" y="714157"/>
            <a:ext cx="946297"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2" name="Graphic 39">
            <a:extLst>
              <a:ext uri="{FF2B5EF4-FFF2-40B4-BE49-F238E27FC236}">
                <a16:creationId xmlns:a16="http://schemas.microsoft.com/office/drawing/2014/main" id="{B727679F-D3FA-E547-EC29-C0F425E543EF}"/>
              </a:ext>
            </a:extLst>
          </p:cNvPr>
          <p:cNvSpPr/>
          <p:nvPr/>
        </p:nvSpPr>
        <p:spPr>
          <a:xfrm>
            <a:off x="-636188" y="3246828"/>
            <a:ext cx="165660" cy="713162"/>
          </a:xfrm>
          <a:custGeom>
            <a:avLst/>
            <a:gdLst>
              <a:gd name="connsiteX0" fmla="*/ 0 w 390525"/>
              <a:gd name="connsiteY0" fmla="*/ 0 h 390524"/>
              <a:gd name="connsiteX1" fmla="*/ 390525 w 390525"/>
              <a:gd name="connsiteY1" fmla="*/ 0 h 390524"/>
              <a:gd name="connsiteX2" fmla="*/ 390525 w 390525"/>
              <a:gd name="connsiteY2" fmla="*/ 390525 h 390524"/>
              <a:gd name="connsiteX3" fmla="*/ 0 w 390525"/>
              <a:gd name="connsiteY3" fmla="*/ 390525 h 390524"/>
            </a:gdLst>
            <a:ahLst/>
            <a:cxnLst>
              <a:cxn ang="0">
                <a:pos x="connsiteX0" y="connsiteY0"/>
              </a:cxn>
              <a:cxn ang="0">
                <a:pos x="connsiteX1" y="connsiteY1"/>
              </a:cxn>
              <a:cxn ang="0">
                <a:pos x="connsiteX2" y="connsiteY2"/>
              </a:cxn>
              <a:cxn ang="0">
                <a:pos x="connsiteX3" y="connsiteY3"/>
              </a:cxn>
            </a:cxnLst>
            <a:rect l="l" t="t" r="r" b="b"/>
            <a:pathLst>
              <a:path w="390525" h="390524">
                <a:moveTo>
                  <a:pt x="0" y="0"/>
                </a:moveTo>
                <a:lnTo>
                  <a:pt x="390525" y="0"/>
                </a:lnTo>
                <a:lnTo>
                  <a:pt x="390525" y="390525"/>
                </a:lnTo>
                <a:lnTo>
                  <a:pt x="0" y="390525"/>
                </a:lnTo>
                <a:close/>
              </a:path>
            </a:pathLst>
          </a:custGeom>
          <a:solidFill>
            <a:schemeClr val="accent3"/>
          </a:solidFill>
          <a:ln w="9525" cap="flat">
            <a:noFill/>
            <a:prstDash val="solid"/>
            <a:miter/>
          </a:ln>
        </p:spPr>
        <p:txBody>
          <a:bodyPr rIns="109728" rtlCol="0" anchor="ctr"/>
          <a:lstStyle/>
          <a:p>
            <a:pPr lvl="0" algn="r"/>
            <a:endParaRPr lang="en-US" sz="1400" dirty="0">
              <a:solidFill>
                <a:schemeClr val="bg1"/>
              </a:solidFill>
            </a:endParaRPr>
          </a:p>
        </p:txBody>
      </p:sp>
      <p:sp>
        <p:nvSpPr>
          <p:cNvPr id="13" name="Graphic 27">
            <a:extLst>
              <a:ext uri="{FF2B5EF4-FFF2-40B4-BE49-F238E27FC236}">
                <a16:creationId xmlns:a16="http://schemas.microsoft.com/office/drawing/2014/main" id="{75555DEA-1A80-6415-E836-9D9199B4B0F6}"/>
              </a:ext>
            </a:extLst>
          </p:cNvPr>
          <p:cNvSpPr/>
          <p:nvPr/>
        </p:nvSpPr>
        <p:spPr>
          <a:xfrm>
            <a:off x="-636188" y="1612902"/>
            <a:ext cx="165660"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1"/>
          </a:solidFill>
          <a:ln w="9525" cap="flat">
            <a:noFill/>
            <a:prstDash val="solid"/>
            <a:miter/>
          </a:ln>
        </p:spPr>
        <p:txBody>
          <a:bodyPr rIns="109728" rtlCol="0" anchor="ctr"/>
          <a:lstStyle/>
          <a:p>
            <a:pPr lvl="0" algn="r"/>
            <a:endParaRPr lang="en-US" sz="1400" dirty="0">
              <a:solidFill>
                <a:schemeClr val="bg1"/>
              </a:solidFill>
            </a:endParaRPr>
          </a:p>
        </p:txBody>
      </p:sp>
      <p:sp>
        <p:nvSpPr>
          <p:cNvPr id="14" name="Graphic 27">
            <a:extLst>
              <a:ext uri="{FF2B5EF4-FFF2-40B4-BE49-F238E27FC236}">
                <a16:creationId xmlns:a16="http://schemas.microsoft.com/office/drawing/2014/main" id="{9DC7BC9B-5521-7BA5-7944-19BA54A40C13}"/>
              </a:ext>
            </a:extLst>
          </p:cNvPr>
          <p:cNvSpPr/>
          <p:nvPr/>
        </p:nvSpPr>
        <p:spPr>
          <a:xfrm>
            <a:off x="-636188" y="2429865"/>
            <a:ext cx="165660"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2"/>
          </a:solidFill>
          <a:ln w="9525" cap="flat">
            <a:noFill/>
            <a:prstDash val="solid"/>
            <a:miter/>
          </a:ln>
        </p:spPr>
        <p:txBody>
          <a:bodyPr rIns="109728" rtlCol="0" anchor="ctr"/>
          <a:lstStyle/>
          <a:p>
            <a:pPr lvl="0" algn="r"/>
            <a:endParaRPr lang="en-US" sz="1400" dirty="0">
              <a:solidFill>
                <a:schemeClr val="bg1"/>
              </a:solidFill>
            </a:endParaRPr>
          </a:p>
        </p:txBody>
      </p:sp>
      <p:sp>
        <p:nvSpPr>
          <p:cNvPr id="15" name="Graphic 27">
            <a:extLst>
              <a:ext uri="{FF2B5EF4-FFF2-40B4-BE49-F238E27FC236}">
                <a16:creationId xmlns:a16="http://schemas.microsoft.com/office/drawing/2014/main" id="{5120641A-A816-16A9-79E1-0DE1A7ABA689}"/>
              </a:ext>
            </a:extLst>
          </p:cNvPr>
          <p:cNvSpPr/>
          <p:nvPr/>
        </p:nvSpPr>
        <p:spPr>
          <a:xfrm>
            <a:off x="-636188" y="4063789"/>
            <a:ext cx="165660"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4"/>
          </a:solidFill>
          <a:ln w="9525" cap="flat">
            <a:noFill/>
            <a:prstDash val="solid"/>
            <a:miter/>
          </a:ln>
        </p:spPr>
        <p:txBody>
          <a:bodyPr rIns="109728" rtlCol="0" anchor="ctr"/>
          <a:lstStyle/>
          <a:p>
            <a:pPr lvl="0" algn="r"/>
            <a:endParaRPr lang="en-US" sz="1400" dirty="0">
              <a:solidFill>
                <a:schemeClr val="bg2"/>
              </a:solidFill>
            </a:endParaRPr>
          </a:p>
        </p:txBody>
      </p:sp>
      <p:sp>
        <p:nvSpPr>
          <p:cNvPr id="16" name="Graphic 27">
            <a:extLst>
              <a:ext uri="{FF2B5EF4-FFF2-40B4-BE49-F238E27FC236}">
                <a16:creationId xmlns:a16="http://schemas.microsoft.com/office/drawing/2014/main" id="{C884167A-EB77-6E39-E8D7-DC93B5327625}"/>
              </a:ext>
            </a:extLst>
          </p:cNvPr>
          <p:cNvSpPr/>
          <p:nvPr/>
        </p:nvSpPr>
        <p:spPr>
          <a:xfrm>
            <a:off x="-636188" y="4880752"/>
            <a:ext cx="165660"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5"/>
          </a:solidFill>
          <a:ln w="9525" cap="flat">
            <a:noFill/>
            <a:prstDash val="solid"/>
            <a:miter/>
          </a:ln>
        </p:spPr>
        <p:txBody>
          <a:bodyPr rIns="109728" rtlCol="0" anchor="ctr"/>
          <a:lstStyle/>
          <a:p>
            <a:pPr lvl="0" algn="r"/>
            <a:endParaRPr lang="en-US" sz="1400" dirty="0">
              <a:solidFill>
                <a:schemeClr val="bg1"/>
              </a:solidFill>
            </a:endParaRPr>
          </a:p>
        </p:txBody>
      </p:sp>
      <p:sp>
        <p:nvSpPr>
          <p:cNvPr id="17" name="Graphic 27">
            <a:extLst>
              <a:ext uri="{FF2B5EF4-FFF2-40B4-BE49-F238E27FC236}">
                <a16:creationId xmlns:a16="http://schemas.microsoft.com/office/drawing/2014/main" id="{3A938931-25A9-05FB-8F56-25217FB370D2}"/>
              </a:ext>
            </a:extLst>
          </p:cNvPr>
          <p:cNvSpPr/>
          <p:nvPr/>
        </p:nvSpPr>
        <p:spPr>
          <a:xfrm>
            <a:off x="-636188" y="5697715"/>
            <a:ext cx="165660"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6"/>
          </a:solidFill>
          <a:ln w="9525" cap="flat">
            <a:noFill/>
            <a:prstDash val="solid"/>
            <a:miter/>
          </a:ln>
        </p:spPr>
        <p:txBody>
          <a:bodyPr rIns="109728" rtlCol="0" anchor="ctr"/>
          <a:lstStyle/>
          <a:p>
            <a:pPr lvl="0" algn="r"/>
            <a:endParaRPr lang="en-US" sz="1400" dirty="0">
              <a:solidFill>
                <a:schemeClr val="bg1"/>
              </a:solidFill>
            </a:endParaRPr>
          </a:p>
        </p:txBody>
      </p:sp>
      <p:sp>
        <p:nvSpPr>
          <p:cNvPr id="18" name="Graphic 27">
            <a:extLst>
              <a:ext uri="{FF2B5EF4-FFF2-40B4-BE49-F238E27FC236}">
                <a16:creationId xmlns:a16="http://schemas.microsoft.com/office/drawing/2014/main" id="{368BCA72-37DB-8230-6B77-07DCF2563446}"/>
              </a:ext>
            </a:extLst>
          </p:cNvPr>
          <p:cNvSpPr/>
          <p:nvPr/>
        </p:nvSpPr>
        <p:spPr>
          <a:xfrm>
            <a:off x="-636188" y="795939"/>
            <a:ext cx="165660"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tx2"/>
          </a:solidFill>
          <a:ln w="9525" cap="flat">
            <a:noFill/>
            <a:prstDash val="solid"/>
            <a:miter/>
          </a:ln>
        </p:spPr>
        <p:txBody>
          <a:bodyPr wrap="none" lIns="45720" tIns="0" rIns="0" bIns="0" rtlCol="0" anchor="ctr"/>
          <a:lstStyle/>
          <a:p>
            <a:pPr marL="0" lvl="0" algn="l" defTabSz="914400" rtl="0" eaLnBrk="1" latinLnBrk="0" hangingPunct="1">
              <a:tabLst>
                <a:tab pos="228600" algn="ctr"/>
                <a:tab pos="549275" algn="r"/>
              </a:tabLst>
            </a:pPr>
            <a:endParaRPr lang="en-US" sz="1400" kern="1200" dirty="0">
              <a:solidFill>
                <a:schemeClr val="bg1"/>
              </a:solidFill>
              <a:latin typeface="+mn-lt"/>
              <a:ea typeface="+mn-ea"/>
              <a:cs typeface="+mn-cs"/>
            </a:endParaRPr>
          </a:p>
        </p:txBody>
      </p:sp>
      <p:sp>
        <p:nvSpPr>
          <p:cNvPr id="19" name="Graphic 39">
            <a:extLst>
              <a:ext uri="{FF2B5EF4-FFF2-40B4-BE49-F238E27FC236}">
                <a16:creationId xmlns:a16="http://schemas.microsoft.com/office/drawing/2014/main" id="{5041CB2B-B344-BEB2-A895-A3DCC9287640}"/>
              </a:ext>
            </a:extLst>
          </p:cNvPr>
          <p:cNvSpPr/>
          <p:nvPr/>
        </p:nvSpPr>
        <p:spPr>
          <a:xfrm>
            <a:off x="-1241322" y="2426967"/>
            <a:ext cx="164592" cy="713162"/>
          </a:xfrm>
          <a:custGeom>
            <a:avLst/>
            <a:gdLst>
              <a:gd name="connsiteX0" fmla="*/ 0 w 390525"/>
              <a:gd name="connsiteY0" fmla="*/ 0 h 390524"/>
              <a:gd name="connsiteX1" fmla="*/ 390525 w 390525"/>
              <a:gd name="connsiteY1" fmla="*/ 0 h 390524"/>
              <a:gd name="connsiteX2" fmla="*/ 390525 w 390525"/>
              <a:gd name="connsiteY2" fmla="*/ 390525 h 390524"/>
              <a:gd name="connsiteX3" fmla="*/ 0 w 390525"/>
              <a:gd name="connsiteY3" fmla="*/ 390525 h 390524"/>
            </a:gdLst>
            <a:ahLst/>
            <a:cxnLst>
              <a:cxn ang="0">
                <a:pos x="connsiteX0" y="connsiteY0"/>
              </a:cxn>
              <a:cxn ang="0">
                <a:pos x="connsiteX1" y="connsiteY1"/>
              </a:cxn>
              <a:cxn ang="0">
                <a:pos x="connsiteX2" y="connsiteY2"/>
              </a:cxn>
              <a:cxn ang="0">
                <a:pos x="connsiteX3" y="connsiteY3"/>
              </a:cxn>
            </a:cxnLst>
            <a:rect l="l" t="t" r="r" b="b"/>
            <a:pathLst>
              <a:path w="390525" h="390524">
                <a:moveTo>
                  <a:pt x="0" y="0"/>
                </a:moveTo>
                <a:lnTo>
                  <a:pt x="390525" y="0"/>
                </a:lnTo>
                <a:lnTo>
                  <a:pt x="390525" y="390525"/>
                </a:lnTo>
                <a:lnTo>
                  <a:pt x="0" y="390525"/>
                </a:lnTo>
                <a:close/>
              </a:path>
            </a:pathLst>
          </a:custGeom>
          <a:solidFill>
            <a:srgbClr val="DAA900"/>
          </a:solidFill>
          <a:ln w="9525" cap="flat">
            <a:noFill/>
            <a:prstDash val="solid"/>
            <a:miter/>
          </a:ln>
        </p:spPr>
        <p:txBody>
          <a:bodyPr rIns="109728" rtlCol="0" anchor="ctr"/>
          <a:lstStyle/>
          <a:p>
            <a:pPr lvl="0" algn="r"/>
            <a:endParaRPr lang="en-US" sz="1400" dirty="0">
              <a:solidFill>
                <a:schemeClr val="bg1"/>
              </a:solidFill>
            </a:endParaRPr>
          </a:p>
        </p:txBody>
      </p:sp>
      <p:sp>
        <p:nvSpPr>
          <p:cNvPr id="21" name="Graphic 27">
            <a:extLst>
              <a:ext uri="{FF2B5EF4-FFF2-40B4-BE49-F238E27FC236}">
                <a16:creationId xmlns:a16="http://schemas.microsoft.com/office/drawing/2014/main" id="{EAFCB1F7-53C7-7D88-0EA5-9C91A674CF21}"/>
              </a:ext>
            </a:extLst>
          </p:cNvPr>
          <p:cNvSpPr/>
          <p:nvPr/>
        </p:nvSpPr>
        <p:spPr>
          <a:xfrm>
            <a:off x="-1241322" y="795939"/>
            <a:ext cx="164592"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A7B739"/>
          </a:solidFill>
          <a:ln w="9525" cap="flat">
            <a:noFill/>
            <a:prstDash val="solid"/>
            <a:miter/>
          </a:ln>
        </p:spPr>
        <p:txBody>
          <a:bodyPr rIns="109728" rtlCol="0" anchor="ctr"/>
          <a:lstStyle/>
          <a:p>
            <a:pPr lvl="0" algn="r"/>
            <a:endParaRPr lang="en-US" sz="1400" dirty="0">
              <a:solidFill>
                <a:schemeClr val="bg1"/>
              </a:solidFill>
            </a:endParaRPr>
          </a:p>
        </p:txBody>
      </p:sp>
      <p:sp>
        <p:nvSpPr>
          <p:cNvPr id="22" name="Graphic 27">
            <a:extLst>
              <a:ext uri="{FF2B5EF4-FFF2-40B4-BE49-F238E27FC236}">
                <a16:creationId xmlns:a16="http://schemas.microsoft.com/office/drawing/2014/main" id="{3D898C38-45A7-9FEF-3672-1545FDD4D020}"/>
              </a:ext>
            </a:extLst>
          </p:cNvPr>
          <p:cNvSpPr/>
          <p:nvPr/>
        </p:nvSpPr>
        <p:spPr>
          <a:xfrm>
            <a:off x="-1241322" y="1611453"/>
            <a:ext cx="164592"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D17E00"/>
          </a:solidFill>
          <a:ln w="9525" cap="flat">
            <a:noFill/>
            <a:prstDash val="solid"/>
            <a:miter/>
          </a:ln>
        </p:spPr>
        <p:txBody>
          <a:bodyPr rIns="109728" rtlCol="0" anchor="ctr"/>
          <a:lstStyle/>
          <a:p>
            <a:pPr lvl="0" algn="r"/>
            <a:endParaRPr lang="en-US" sz="1400" dirty="0">
              <a:solidFill>
                <a:schemeClr val="bg1"/>
              </a:solidFill>
            </a:endParaRPr>
          </a:p>
        </p:txBody>
      </p:sp>
      <p:sp>
        <p:nvSpPr>
          <p:cNvPr id="23" name="Graphic 27">
            <a:extLst>
              <a:ext uri="{FF2B5EF4-FFF2-40B4-BE49-F238E27FC236}">
                <a16:creationId xmlns:a16="http://schemas.microsoft.com/office/drawing/2014/main" id="{554AC0B0-1A53-ECF4-4B3B-6C4F0E0C8DAF}"/>
              </a:ext>
            </a:extLst>
          </p:cNvPr>
          <p:cNvSpPr/>
          <p:nvPr/>
        </p:nvSpPr>
        <p:spPr>
          <a:xfrm>
            <a:off x="-1241322" y="3242479"/>
            <a:ext cx="164592"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A53538"/>
          </a:solidFill>
          <a:ln w="9525" cap="flat">
            <a:noFill/>
            <a:prstDash val="solid"/>
            <a:miter/>
          </a:ln>
        </p:spPr>
        <p:txBody>
          <a:bodyPr rIns="109728" rtlCol="0" anchor="ctr"/>
          <a:lstStyle/>
          <a:p>
            <a:pPr lvl="0" algn="r"/>
            <a:endParaRPr lang="en-US" sz="1400" dirty="0">
              <a:solidFill>
                <a:schemeClr val="bg2"/>
              </a:solidFill>
            </a:endParaRPr>
          </a:p>
        </p:txBody>
      </p:sp>
      <p:sp>
        <p:nvSpPr>
          <p:cNvPr id="24" name="Graphic 27">
            <a:extLst>
              <a:ext uri="{FF2B5EF4-FFF2-40B4-BE49-F238E27FC236}">
                <a16:creationId xmlns:a16="http://schemas.microsoft.com/office/drawing/2014/main" id="{6B1276CA-E9CB-CBFA-F952-5871B61AA268}"/>
              </a:ext>
            </a:extLst>
          </p:cNvPr>
          <p:cNvSpPr/>
          <p:nvPr/>
        </p:nvSpPr>
        <p:spPr>
          <a:xfrm>
            <a:off x="-1241322" y="4057993"/>
            <a:ext cx="164592"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7E9BBF"/>
          </a:solidFill>
          <a:ln w="9525" cap="flat">
            <a:noFill/>
            <a:prstDash val="solid"/>
            <a:miter/>
          </a:ln>
        </p:spPr>
        <p:txBody>
          <a:bodyPr rIns="109728" rtlCol="0" anchor="ctr"/>
          <a:lstStyle/>
          <a:p>
            <a:pPr lvl="0" algn="r"/>
            <a:endParaRPr lang="en-US" sz="1400" dirty="0">
              <a:solidFill>
                <a:schemeClr val="bg1"/>
              </a:solidFill>
            </a:endParaRPr>
          </a:p>
        </p:txBody>
      </p:sp>
      <p:sp>
        <p:nvSpPr>
          <p:cNvPr id="25" name="Graphic 27">
            <a:extLst>
              <a:ext uri="{FF2B5EF4-FFF2-40B4-BE49-F238E27FC236}">
                <a16:creationId xmlns:a16="http://schemas.microsoft.com/office/drawing/2014/main" id="{C12A4391-D2F9-9680-B67E-86F1CC891EB4}"/>
              </a:ext>
            </a:extLst>
          </p:cNvPr>
          <p:cNvSpPr/>
          <p:nvPr/>
        </p:nvSpPr>
        <p:spPr>
          <a:xfrm>
            <a:off x="-1241322" y="4873507"/>
            <a:ext cx="164592" cy="713164"/>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A0DC91"/>
          </a:solidFill>
          <a:ln w="9525" cap="flat">
            <a:noFill/>
            <a:prstDash val="solid"/>
            <a:miter/>
          </a:ln>
        </p:spPr>
        <p:txBody>
          <a:bodyPr rIns="109728" rtlCol="0" anchor="ctr"/>
          <a:lstStyle/>
          <a:p>
            <a:pPr lvl="0" algn="r"/>
            <a:endParaRPr lang="en-US" sz="1400" dirty="0">
              <a:solidFill>
                <a:schemeClr val="bg1"/>
              </a:solidFill>
            </a:endParaRPr>
          </a:p>
        </p:txBody>
      </p:sp>
      <p:sp>
        <p:nvSpPr>
          <p:cNvPr id="26" name="Graphic 27">
            <a:extLst>
              <a:ext uri="{FF2B5EF4-FFF2-40B4-BE49-F238E27FC236}">
                <a16:creationId xmlns:a16="http://schemas.microsoft.com/office/drawing/2014/main" id="{DEE518AE-230A-BAD4-D773-ADDE2B04640D}"/>
              </a:ext>
            </a:extLst>
          </p:cNvPr>
          <p:cNvSpPr/>
          <p:nvPr/>
        </p:nvSpPr>
        <p:spPr>
          <a:xfrm>
            <a:off x="-939289" y="802286"/>
            <a:ext cx="165660" cy="2769371"/>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5">
              <a:lumMod val="20000"/>
              <a:lumOff val="80000"/>
            </a:schemeClr>
          </a:solidFill>
          <a:ln w="9525" cap="flat">
            <a:noFill/>
            <a:prstDash val="solid"/>
            <a:miter/>
          </a:ln>
        </p:spPr>
        <p:txBody>
          <a:bodyPr rIns="109728" rtlCol="0" anchor="ctr"/>
          <a:lstStyle/>
          <a:p>
            <a:pPr lvl="0" algn="r"/>
            <a:endParaRPr lang="en-US" sz="1400" dirty="0">
              <a:solidFill>
                <a:schemeClr val="bg1"/>
              </a:solidFill>
            </a:endParaRPr>
          </a:p>
        </p:txBody>
      </p:sp>
      <p:sp>
        <p:nvSpPr>
          <p:cNvPr id="27" name="Graphic 27">
            <a:extLst>
              <a:ext uri="{FF2B5EF4-FFF2-40B4-BE49-F238E27FC236}">
                <a16:creationId xmlns:a16="http://schemas.microsoft.com/office/drawing/2014/main" id="{6F45EFB2-8049-1316-7ECD-94EB3D62C836}"/>
              </a:ext>
            </a:extLst>
          </p:cNvPr>
          <p:cNvSpPr/>
          <p:nvPr/>
        </p:nvSpPr>
        <p:spPr>
          <a:xfrm>
            <a:off x="-939289" y="3641508"/>
            <a:ext cx="165660" cy="2769371"/>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tx2">
              <a:lumMod val="10000"/>
              <a:lumOff val="90000"/>
            </a:schemeClr>
          </a:solidFill>
          <a:ln w="9525" cap="flat">
            <a:noFill/>
            <a:prstDash val="solid"/>
            <a:miter/>
          </a:ln>
        </p:spPr>
        <p:txBody>
          <a:bodyPr rIns="109728" rtlCol="0" anchor="ctr"/>
          <a:lstStyle/>
          <a:p>
            <a:pPr lvl="0" algn="r"/>
            <a:endParaRPr lang="en-US" sz="1400" dirty="0">
              <a:solidFill>
                <a:schemeClr val="bg1"/>
              </a:solidFill>
            </a:endParaRPr>
          </a:p>
        </p:txBody>
      </p:sp>
      <p:sp>
        <p:nvSpPr>
          <p:cNvPr id="8" name="Slide Number Placeholder 7"/>
          <p:cNvSpPr>
            <a:spLocks noGrp="1"/>
          </p:cNvSpPr>
          <p:nvPr>
            <p:ph type="sldNum" sz="quarter" idx="4"/>
          </p:nvPr>
        </p:nvSpPr>
        <p:spPr>
          <a:xfrm>
            <a:off x="7300913" y="7204075"/>
            <a:ext cx="2262187" cy="414338"/>
          </a:xfrm>
          <a:prstGeom prst="rect">
            <a:avLst/>
          </a:prstGeom>
        </p:spPr>
        <p:txBody>
          <a:bodyPr vert="horz" lIns="91440" tIns="45720" rIns="91440" bIns="45720" rtlCol="0" anchor="ctr"/>
          <a:lstStyle>
            <a:lvl1pPr algn="r">
              <a:defRPr sz="1000">
                <a:solidFill>
                  <a:schemeClr val="tx1">
                    <a:tint val="75000"/>
                  </a:schemeClr>
                </a:solidFill>
              </a:defRPr>
            </a:lvl1pPr>
          </a:lstStyle>
          <a:p>
            <a:fld id="{52688FC0-9304-4961-A10B-85D7080BAD85}" type="slidenum">
              <a:rPr lang="en-US"/>
              <a:t>‹#›</a:t>
            </a:fld>
            <a:endParaRPr lang="en-US" dirty="0"/>
          </a:p>
        </p:txBody>
      </p:sp>
    </p:spTree>
    <p:extLst>
      <p:ext uri="{BB962C8B-B14F-4D97-AF65-F5344CB8AC3E}">
        <p14:creationId xmlns:p14="http://schemas.microsoft.com/office/powerpoint/2010/main" val="16555334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dt="0"/>
  <p:txStyles>
    <p:titleStyle>
      <a:lvl1pPr algn="l" defTabSz="1005840" rtl="0" eaLnBrk="1" latinLnBrk="0" hangingPunct="1">
        <a:lnSpc>
          <a:spcPct val="90000"/>
        </a:lnSpc>
        <a:spcBef>
          <a:spcPct val="0"/>
        </a:spcBef>
        <a:buNone/>
        <a:defRPr sz="2200" b="1" kern="1200">
          <a:solidFill>
            <a:schemeClr val="tx2"/>
          </a:solidFill>
          <a:latin typeface="+mj-lt"/>
          <a:ea typeface="+mj-ea"/>
          <a:cs typeface="+mj-cs"/>
        </a:defRPr>
      </a:lvl1pPr>
    </p:titleStyle>
    <p:bodyStyle>
      <a:lvl1pPr marL="0" indent="0" algn="l" defTabSz="1005840" rtl="0" eaLnBrk="1" latinLnBrk="0" hangingPunct="1">
        <a:lnSpc>
          <a:spcPct val="90000"/>
        </a:lnSpc>
        <a:spcBef>
          <a:spcPts val="1200"/>
        </a:spcBef>
        <a:buFont typeface="Arial" panose="020B0604020202020204" pitchFamily="34" charset="0"/>
        <a:buNone/>
        <a:tabLst/>
        <a:defRPr lang="en-US" sz="1400" b="1" kern="1200" dirty="0">
          <a:solidFill>
            <a:schemeClr val="tx2"/>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168">
          <p15:clr>
            <a:srgbClr val="F26B43"/>
          </p15:clr>
        </p15:guide>
        <p15:guide id="4" pos="312">
          <p15:clr>
            <a:srgbClr val="F26B43"/>
          </p15:clr>
        </p15:guide>
        <p15:guide id="5" pos="6191">
          <p15:clr>
            <a:srgbClr val="F26B43"/>
          </p15:clr>
        </p15:guide>
        <p15:guide id="6" pos="6024">
          <p15:clr>
            <a:srgbClr val="F26B43"/>
          </p15:clr>
        </p15:guide>
        <p15:guide id="7" pos="144">
          <p15:clr>
            <a:srgbClr val="F26B43"/>
          </p15:clr>
        </p15:guide>
        <p15:guide id="17" pos="3077">
          <p15:clr>
            <a:srgbClr val="F26B43"/>
          </p15:clr>
        </p15:guide>
        <p15:guide id="18" pos="3255">
          <p15:clr>
            <a:srgbClr val="F26B43"/>
          </p15:clr>
        </p15:guide>
        <p15:guide id="29" orient="horz" pos="624">
          <p15:clr>
            <a:srgbClr val="F26B43"/>
          </p15:clr>
        </p15:guide>
        <p15:guide id="30" orient="horz" pos="1056">
          <p15:clr>
            <a:srgbClr val="F26B43"/>
          </p15:clr>
        </p15:guide>
        <p15:guide id="31" orient="horz" pos="946">
          <p15:clr>
            <a:srgbClr val="F26B43"/>
          </p15:clr>
        </p15:guide>
        <p15:guide id="32" orient="horz" pos="4673">
          <p15:clr>
            <a:srgbClr val="F26B43"/>
          </p15:clr>
        </p15:guide>
        <p15:guide id="33" orient="horz" pos="33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www.maumellebond.com/" TargetMode="External"/><Relationship Id="rId2" Type="http://schemas.openxmlformats.org/officeDocument/2006/relationships/hyperlink" Target="http://www.cabotbond.com/" TargetMode="External"/><Relationship Id="rId1" Type="http://schemas.openxmlformats.org/officeDocument/2006/relationships/slideLayout" Target="../slideLayouts/slideLayout13.xml"/><Relationship Id="rId6" Type="http://schemas.openxmlformats.org/officeDocument/2006/relationships/hyperlink" Target="http://www.bentonvillebond.com/" TargetMode="External"/><Relationship Id="rId5" Type="http://schemas.openxmlformats.org/officeDocument/2006/relationships/hyperlink" Target="http://www.springdalear.gov/page/bond-program" TargetMode="External"/><Relationship Id="rId4" Type="http://schemas.openxmlformats.org/officeDocument/2006/relationships/hyperlink" Target="http://www.fayetteville-ar.gov/4509/2026-Bond-Informatio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mailto:mayorsoffice@fayetteville-ar.gov" TargetMode="External"/><Relationship Id="rId7" Type="http://schemas.openxmlformats.org/officeDocument/2006/relationships/image" Target="../media/image14.png"/><Relationship Id="rId2" Type="http://schemas.openxmlformats.org/officeDocument/2006/relationships/hyperlink" Target="mailto:leighann.biernat@stephens.com" TargetMode="External"/><Relationship Id="rId1" Type="http://schemas.openxmlformats.org/officeDocument/2006/relationships/slideLayout" Target="../slideLayouts/slideLayout13.xml"/><Relationship Id="rId6" Type="http://schemas.openxmlformats.org/officeDocument/2006/relationships/hyperlink" Target="https://urldefense.com/v3/__http:/www.company-politics.com/__;!!OeoTPxQRzHw-lw!okB_tXEQYlvjuZjkvLKjBCbM7ohqLKd-PISVF5tfjL6Y-LWI76DwIM3erLIexAwTdlkCKn_ac9RCO5c8qcv3bCwrV5BH$" TargetMode="External"/><Relationship Id="rId5" Type="http://schemas.openxmlformats.org/officeDocument/2006/relationships/hyperlink" Target="mailto:george@company-politics.com" TargetMode="External"/><Relationship Id="rId4" Type="http://schemas.openxmlformats.org/officeDocument/2006/relationships/hyperlink" Target="mailto:joehurst@cityofvanburenar.gov"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23"/>
          </p:nvPr>
        </p:nvSpPr>
        <p:spPr/>
        <p:txBody>
          <a:bodyPr/>
          <a:lstStyle/>
          <a:p>
            <a:r>
              <a:rPr lang="en-US" dirty="0"/>
              <a:t>July 30, 2026</a:t>
            </a:r>
          </a:p>
        </p:txBody>
      </p:sp>
      <p:pic>
        <p:nvPicPr>
          <p:cNvPr id="9" name="Picture 8">
            <a:extLst>
              <a:ext uri="{FF2B5EF4-FFF2-40B4-BE49-F238E27FC236}">
                <a16:creationId xmlns:a16="http://schemas.microsoft.com/office/drawing/2014/main" id="{A8F2ABD4-EE0D-B244-E516-65D291024A46}"/>
              </a:ext>
            </a:extLst>
          </p:cNvPr>
          <p:cNvPicPr>
            <a:picLocks noChangeAspect="1"/>
          </p:cNvPicPr>
          <p:nvPr/>
        </p:nvPicPr>
        <p:blipFill>
          <a:blip r:embed="rId2"/>
          <a:stretch>
            <a:fillRect/>
          </a:stretch>
        </p:blipFill>
        <p:spPr>
          <a:xfrm>
            <a:off x="176270" y="1060833"/>
            <a:ext cx="9724967" cy="5458071"/>
          </a:xfrm>
          <a:prstGeom prst="rect">
            <a:avLst/>
          </a:prstGeom>
        </p:spPr>
      </p:pic>
      <p:sp>
        <p:nvSpPr>
          <p:cNvPr id="2" name="TextBox 1">
            <a:extLst>
              <a:ext uri="{FF2B5EF4-FFF2-40B4-BE49-F238E27FC236}">
                <a16:creationId xmlns:a16="http://schemas.microsoft.com/office/drawing/2014/main" id="{5FECBA49-0384-2870-A159-8678D793DF17}"/>
              </a:ext>
            </a:extLst>
          </p:cNvPr>
          <p:cNvSpPr txBox="1"/>
          <p:nvPr/>
        </p:nvSpPr>
        <p:spPr>
          <a:xfrm>
            <a:off x="241005" y="6641805"/>
            <a:ext cx="9660232" cy="553998"/>
          </a:xfrm>
          <a:prstGeom prst="rect">
            <a:avLst/>
          </a:prstGeom>
          <a:noFill/>
        </p:spPr>
        <p:txBody>
          <a:bodyPr vert="horz" wrap="square" lIns="0" tIns="0" rIns="0" bIns="0" rtlCol="0">
            <a:spAutoFit/>
          </a:bodyPr>
          <a:lstStyle/>
          <a:p>
            <a:pPr algn="ctr" rtl="0" eaLnBrk="1" fontAlgn="auto" hangingPunct="1">
              <a:lnSpc>
                <a:spcPct val="100000"/>
              </a:lnSpc>
              <a:spcBef>
                <a:spcPts val="0"/>
              </a:spcBef>
              <a:spcAft>
                <a:spcPts val="0"/>
              </a:spcAft>
            </a:pPr>
            <a:r>
              <a:rPr lang="en-US" sz="3600" b="1" u="none" baseline="0" dirty="0">
                <a:solidFill>
                  <a:srgbClr val="002060"/>
                </a:solidFill>
                <a:latin typeface="Amasis MT Pro Black" panose="02040A04050005020304" pitchFamily="18" charset="0"/>
              </a:rPr>
              <a:t>Passing a Sales Tax Bond – What Works?</a:t>
            </a:r>
          </a:p>
        </p:txBody>
      </p:sp>
    </p:spTree>
    <p:extLst>
      <p:ext uri="{BB962C8B-B14F-4D97-AF65-F5344CB8AC3E}">
        <p14:creationId xmlns:p14="http://schemas.microsoft.com/office/powerpoint/2010/main" val="91551499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67F2FA7-0D74-06D1-87C2-1B34DC7686A8}"/>
              </a:ext>
            </a:extLst>
          </p:cNvPr>
          <p:cNvSpPr>
            <a:spLocks noGrp="1"/>
          </p:cNvSpPr>
          <p:nvPr>
            <p:ph type="sldNum" sz="quarter" idx="13"/>
          </p:nvPr>
        </p:nvSpPr>
        <p:spPr/>
        <p:txBody>
          <a:bodyPr/>
          <a:lstStyle/>
          <a:p>
            <a:fld id="{52688FC0-9304-4961-A10B-85D7080BAD85}" type="slidenum">
              <a:rPr lang="en-US" smtClean="0"/>
              <a:pPr/>
              <a:t>10</a:t>
            </a:fld>
            <a:endParaRPr lang="en-US" sz="750" dirty="0"/>
          </a:p>
        </p:txBody>
      </p:sp>
      <p:pic>
        <p:nvPicPr>
          <p:cNvPr id="7" name="Picture 6">
            <a:extLst>
              <a:ext uri="{FF2B5EF4-FFF2-40B4-BE49-F238E27FC236}">
                <a16:creationId xmlns:a16="http://schemas.microsoft.com/office/drawing/2014/main" id="{EC33AC2B-4BE6-C1D5-61E5-D5AA0806C724}"/>
              </a:ext>
            </a:extLst>
          </p:cNvPr>
          <p:cNvPicPr>
            <a:picLocks noChangeAspect="1"/>
          </p:cNvPicPr>
          <p:nvPr/>
        </p:nvPicPr>
        <p:blipFill>
          <a:blip r:embed="rId2"/>
          <a:stretch>
            <a:fillRect/>
          </a:stretch>
        </p:blipFill>
        <p:spPr>
          <a:xfrm>
            <a:off x="0" y="1117296"/>
            <a:ext cx="10058400" cy="5185268"/>
          </a:xfrm>
          <a:prstGeom prst="rect">
            <a:avLst/>
          </a:prstGeom>
        </p:spPr>
      </p:pic>
      <p:sp>
        <p:nvSpPr>
          <p:cNvPr id="9" name="TextBox 8">
            <a:extLst>
              <a:ext uri="{FF2B5EF4-FFF2-40B4-BE49-F238E27FC236}">
                <a16:creationId xmlns:a16="http://schemas.microsoft.com/office/drawing/2014/main" id="{908B58E5-666D-8F35-4C51-2EA42883590C}"/>
              </a:ext>
            </a:extLst>
          </p:cNvPr>
          <p:cNvSpPr txBox="1"/>
          <p:nvPr/>
        </p:nvSpPr>
        <p:spPr>
          <a:xfrm>
            <a:off x="0" y="6119384"/>
            <a:ext cx="385590" cy="183180"/>
          </a:xfrm>
          <a:prstGeom prst="rect">
            <a:avLst/>
          </a:prstGeom>
          <a:solidFill>
            <a:schemeClr val="bg1"/>
          </a:solidFill>
        </p:spPr>
        <p:txBody>
          <a:bodyPr vert="horz" wrap="square" lIns="0" tIns="0" rIns="0" bIns="0" rtlCol="0">
            <a:spAutoFit/>
          </a:bodyPr>
          <a:lstStyle/>
          <a:p>
            <a:pPr algn="l" rtl="0" eaLnBrk="1" fontAlgn="auto" hangingPunct="1">
              <a:lnSpc>
                <a:spcPct val="100000"/>
              </a:lnSpc>
              <a:spcBef>
                <a:spcPts val="0"/>
              </a:spcBef>
              <a:spcAft>
                <a:spcPts val="0"/>
              </a:spcAft>
            </a:pPr>
            <a:endParaRPr lang="en-US" sz="1200" b="0" i="0" u="none" baseline="0" dirty="0">
              <a:solidFill>
                <a:srgbClr val="585859"/>
              </a:solidFill>
              <a:latin typeface="Century Gothic" panose="020B0502020202020204" pitchFamily="34" charset="0"/>
            </a:endParaRPr>
          </a:p>
        </p:txBody>
      </p:sp>
      <p:sp>
        <p:nvSpPr>
          <p:cNvPr id="10" name="Title 1">
            <a:extLst>
              <a:ext uri="{FF2B5EF4-FFF2-40B4-BE49-F238E27FC236}">
                <a16:creationId xmlns:a16="http://schemas.microsoft.com/office/drawing/2014/main" id="{7ADD1BBB-B612-625F-F81A-4ADD314E5F64}"/>
              </a:ext>
            </a:extLst>
          </p:cNvPr>
          <p:cNvSpPr>
            <a:spLocks noGrp="1"/>
          </p:cNvSpPr>
          <p:nvPr>
            <p:ph type="title"/>
          </p:nvPr>
        </p:nvSpPr>
        <p:spPr>
          <a:xfrm>
            <a:off x="5429550" y="240125"/>
            <a:ext cx="4430547" cy="511175"/>
          </a:xfrm>
        </p:spPr>
        <p:txBody>
          <a:bodyPr/>
          <a:lstStyle/>
          <a:p>
            <a:r>
              <a:rPr lang="en-US" dirty="0"/>
              <a:t>Bond Election Website Example</a:t>
            </a:r>
          </a:p>
        </p:txBody>
      </p:sp>
    </p:spTree>
    <p:extLst>
      <p:ext uri="{BB962C8B-B14F-4D97-AF65-F5344CB8AC3E}">
        <p14:creationId xmlns:p14="http://schemas.microsoft.com/office/powerpoint/2010/main" val="163065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2650168-96D4-6D44-C546-329517620037}"/>
              </a:ext>
            </a:extLst>
          </p:cNvPr>
          <p:cNvSpPr>
            <a:spLocks noGrp="1"/>
          </p:cNvSpPr>
          <p:nvPr>
            <p:ph type="sldNum" sz="quarter" idx="13"/>
          </p:nvPr>
        </p:nvSpPr>
        <p:spPr/>
        <p:txBody>
          <a:bodyPr/>
          <a:lstStyle/>
          <a:p>
            <a:fld id="{52688FC0-9304-4961-A10B-85D7080BAD85}" type="slidenum">
              <a:rPr lang="en-US" smtClean="0"/>
              <a:pPr/>
              <a:t>11</a:t>
            </a:fld>
            <a:endParaRPr lang="en-US" sz="750" dirty="0"/>
          </a:p>
        </p:txBody>
      </p:sp>
      <p:pic>
        <p:nvPicPr>
          <p:cNvPr id="7" name="Picture 6">
            <a:extLst>
              <a:ext uri="{FF2B5EF4-FFF2-40B4-BE49-F238E27FC236}">
                <a16:creationId xmlns:a16="http://schemas.microsoft.com/office/drawing/2014/main" id="{82FE61E2-27E7-465E-1956-9DFE5278FE69}"/>
              </a:ext>
            </a:extLst>
          </p:cNvPr>
          <p:cNvPicPr>
            <a:picLocks noChangeAspect="1"/>
          </p:cNvPicPr>
          <p:nvPr/>
        </p:nvPicPr>
        <p:blipFill>
          <a:blip r:embed="rId2"/>
          <a:stretch>
            <a:fillRect/>
          </a:stretch>
        </p:blipFill>
        <p:spPr>
          <a:xfrm>
            <a:off x="0" y="1068132"/>
            <a:ext cx="10058400" cy="4975123"/>
          </a:xfrm>
          <a:prstGeom prst="rect">
            <a:avLst/>
          </a:prstGeom>
        </p:spPr>
      </p:pic>
      <p:sp>
        <p:nvSpPr>
          <p:cNvPr id="8" name="Title 1">
            <a:extLst>
              <a:ext uri="{FF2B5EF4-FFF2-40B4-BE49-F238E27FC236}">
                <a16:creationId xmlns:a16="http://schemas.microsoft.com/office/drawing/2014/main" id="{1FAB1861-9A61-6B65-6D34-A9ED7DCF7CFD}"/>
              </a:ext>
            </a:extLst>
          </p:cNvPr>
          <p:cNvSpPr>
            <a:spLocks noGrp="1"/>
          </p:cNvSpPr>
          <p:nvPr>
            <p:ph type="title"/>
          </p:nvPr>
        </p:nvSpPr>
        <p:spPr>
          <a:xfrm>
            <a:off x="5429550" y="240125"/>
            <a:ext cx="4430547" cy="511175"/>
          </a:xfrm>
        </p:spPr>
        <p:txBody>
          <a:bodyPr/>
          <a:lstStyle/>
          <a:p>
            <a:r>
              <a:rPr lang="en-US" dirty="0"/>
              <a:t>Bond Election Website Example</a:t>
            </a:r>
          </a:p>
        </p:txBody>
      </p:sp>
    </p:spTree>
    <p:extLst>
      <p:ext uri="{BB962C8B-B14F-4D97-AF65-F5344CB8AC3E}">
        <p14:creationId xmlns:p14="http://schemas.microsoft.com/office/powerpoint/2010/main" val="2701535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916BD-8882-F5D1-88D8-26C06D24D08E}"/>
              </a:ext>
            </a:extLst>
          </p:cNvPr>
          <p:cNvSpPr>
            <a:spLocks noGrp="1"/>
          </p:cNvSpPr>
          <p:nvPr>
            <p:ph type="title"/>
          </p:nvPr>
        </p:nvSpPr>
        <p:spPr/>
        <p:txBody>
          <a:bodyPr/>
          <a:lstStyle/>
          <a:p>
            <a:r>
              <a:rPr lang="en-US" dirty="0"/>
              <a:t>City Bond Election Website Example Links:</a:t>
            </a:r>
          </a:p>
        </p:txBody>
      </p:sp>
      <p:sp>
        <p:nvSpPr>
          <p:cNvPr id="3" name="Slide Number Placeholder 2">
            <a:extLst>
              <a:ext uri="{FF2B5EF4-FFF2-40B4-BE49-F238E27FC236}">
                <a16:creationId xmlns:a16="http://schemas.microsoft.com/office/drawing/2014/main" id="{62747D11-DC91-0255-105F-06D00E19E538}"/>
              </a:ext>
            </a:extLst>
          </p:cNvPr>
          <p:cNvSpPr>
            <a:spLocks noGrp="1"/>
          </p:cNvSpPr>
          <p:nvPr>
            <p:ph type="sldNum" sz="quarter" idx="13"/>
          </p:nvPr>
        </p:nvSpPr>
        <p:spPr/>
        <p:txBody>
          <a:bodyPr/>
          <a:lstStyle/>
          <a:p>
            <a:fld id="{52688FC0-9304-4961-A10B-85D7080BAD85}" type="slidenum">
              <a:rPr lang="en-US" smtClean="0"/>
              <a:pPr/>
              <a:t>12</a:t>
            </a:fld>
            <a:endParaRPr lang="en-US" sz="750" dirty="0"/>
          </a:p>
        </p:txBody>
      </p:sp>
      <p:graphicFrame>
        <p:nvGraphicFramePr>
          <p:cNvPr id="4" name="Table 3">
            <a:extLst>
              <a:ext uri="{FF2B5EF4-FFF2-40B4-BE49-F238E27FC236}">
                <a16:creationId xmlns:a16="http://schemas.microsoft.com/office/drawing/2014/main" id="{29DF2B26-464F-77DB-BBFA-B9E7A6A148CB}"/>
              </a:ext>
            </a:extLst>
          </p:cNvPr>
          <p:cNvGraphicFramePr>
            <a:graphicFrameLocks noGrp="1"/>
          </p:cNvGraphicFramePr>
          <p:nvPr>
            <p:extLst>
              <p:ext uri="{D42A27DB-BD31-4B8C-83A1-F6EECF244321}">
                <p14:modId xmlns:p14="http://schemas.microsoft.com/office/powerpoint/2010/main" val="2703924637"/>
              </p:ext>
            </p:extLst>
          </p:nvPr>
        </p:nvGraphicFramePr>
        <p:xfrm>
          <a:off x="382695" y="1523681"/>
          <a:ext cx="9293010" cy="4555883"/>
        </p:xfrm>
        <a:graphic>
          <a:graphicData uri="http://schemas.openxmlformats.org/drawingml/2006/table">
            <a:tbl>
              <a:tblPr/>
              <a:tblGrid>
                <a:gridCol w="493435">
                  <a:extLst>
                    <a:ext uri="{9D8B030D-6E8A-4147-A177-3AD203B41FA5}">
                      <a16:colId xmlns:a16="http://schemas.microsoft.com/office/drawing/2014/main" val="767403095"/>
                    </a:ext>
                  </a:extLst>
                </a:gridCol>
                <a:gridCol w="8799575">
                  <a:extLst>
                    <a:ext uri="{9D8B030D-6E8A-4147-A177-3AD203B41FA5}">
                      <a16:colId xmlns:a16="http://schemas.microsoft.com/office/drawing/2014/main" val="2974691864"/>
                    </a:ext>
                  </a:extLst>
                </a:gridCol>
              </a:tblGrid>
              <a:tr h="621248">
                <a:tc>
                  <a:txBody>
                    <a:bodyPr/>
                    <a:lstStyle/>
                    <a:p>
                      <a:pPr marL="342900" indent="-342900">
                        <a:buFont typeface="Wingdings" panose="05000000000000000000" pitchFamily="2" charset="2"/>
                        <a:buChar char="ü"/>
                      </a:pPr>
                      <a:r>
                        <a:rPr lang="en-US" dirty="0">
                          <a:ln>
                            <a:solidFill>
                              <a:schemeClr val="bg1">
                                <a:lumMod val="50000"/>
                              </a:schemeClr>
                            </a:solidFill>
                          </a:ln>
                          <a:solidFill>
                            <a:srgbClr val="5F5263"/>
                          </a:solidFill>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000000"/>
                          </a:solidFill>
                        </a:rPr>
                        <a:t>City of Cabot</a:t>
                      </a:r>
                    </a:p>
                    <a:p>
                      <a:r>
                        <a:rPr lang="en-US" dirty="0">
                          <a:ln>
                            <a:solidFill>
                              <a:schemeClr val="bg1">
                                <a:lumMod val="50000"/>
                              </a:schemeClr>
                            </a:solidFill>
                          </a:ln>
                          <a:solidFill>
                            <a:srgbClr val="000000"/>
                          </a:solidFill>
                          <a:hlinkClick r:id="rId2">
                            <a:extLst>
                              <a:ext uri="{A12FA001-AC4F-418D-AE19-62706E023703}">
                                <ahyp:hlinkClr xmlns:ahyp="http://schemas.microsoft.com/office/drawing/2018/hyperlinkcolor" val="tx"/>
                              </a:ext>
                            </a:extLst>
                          </a:hlinkClick>
                        </a:rPr>
                        <a:t>www.cabotbond.com</a:t>
                      </a:r>
                      <a:endParaRPr lang="en-US" dirty="0">
                        <a:ln>
                          <a:solidFill>
                            <a:schemeClr val="bg1">
                              <a:lumMod val="50000"/>
                            </a:schemeClr>
                          </a:solidFill>
                        </a:ln>
                        <a:solidFill>
                          <a:srgbClr val="000000"/>
                        </a:solidFill>
                      </a:endParaRPr>
                    </a:p>
                    <a:p>
                      <a:endParaRPr lang="en-US" dirty="0">
                        <a:ln>
                          <a:solidFill>
                            <a:schemeClr val="bg1">
                              <a:lumMod val="50000"/>
                            </a:schemeClr>
                          </a:solidFill>
                        </a:ln>
                        <a:solidFill>
                          <a:srgbClr val="000000"/>
                        </a:solidFill>
                      </a:endParaRPr>
                    </a:p>
                  </a:txBody>
                  <a:tcPr>
                    <a:lnL w="12700" cmpd="sng">
                      <a:noFill/>
                      <a:prstDash val="soli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1433967"/>
                  </a:ext>
                </a:extLst>
              </a:tr>
              <a:tr h="870851">
                <a:tc>
                  <a:txBody>
                    <a:bodyPr/>
                    <a:lstStyle/>
                    <a:p>
                      <a:pPr marL="342900" indent="-342900">
                        <a:buFont typeface="Wingdings" panose="05000000000000000000" pitchFamily="2" charset="2"/>
                        <a:buChar char="ü"/>
                      </a:pPr>
                      <a:r>
                        <a:rPr lang="en-US" dirty="0">
                          <a:ln>
                            <a:solidFill>
                              <a:schemeClr val="bg1">
                                <a:lumMod val="50000"/>
                              </a:schemeClr>
                            </a:solidFill>
                          </a:ln>
                          <a:solidFill>
                            <a:srgbClr val="5F5263"/>
                          </a:solidFill>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000000"/>
                          </a:solidFill>
                        </a:rPr>
                        <a:t>City of Maumelle</a:t>
                      </a:r>
                    </a:p>
                    <a:p>
                      <a:r>
                        <a:rPr lang="en-US" dirty="0">
                          <a:ln>
                            <a:solidFill>
                              <a:schemeClr val="bg1">
                                <a:lumMod val="50000"/>
                              </a:schemeClr>
                            </a:solidFill>
                          </a:ln>
                          <a:solidFill>
                            <a:srgbClr val="000000"/>
                          </a:solidFill>
                          <a:hlinkClick r:id="rId3">
                            <a:extLst>
                              <a:ext uri="{A12FA001-AC4F-418D-AE19-62706E023703}">
                                <ahyp:hlinkClr xmlns:ahyp="http://schemas.microsoft.com/office/drawing/2018/hyperlinkcolor" val="tx"/>
                              </a:ext>
                            </a:extLst>
                          </a:hlinkClick>
                        </a:rPr>
                        <a:t>www.maumellebond.com</a:t>
                      </a:r>
                      <a:r>
                        <a:rPr lang="en-US" dirty="0">
                          <a:ln>
                            <a:solidFill>
                              <a:schemeClr val="bg1">
                                <a:lumMod val="50000"/>
                              </a:schemeClr>
                            </a:solidFill>
                          </a:ln>
                          <a:solidFill>
                            <a:srgbClr val="000000"/>
                          </a:solidFill>
                        </a:rPr>
                        <a:t> </a:t>
                      </a: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0310694"/>
                  </a:ext>
                </a:extLst>
              </a:tr>
              <a:tr h="621248">
                <a:tc>
                  <a:txBody>
                    <a:bodyPr/>
                    <a:lstStyle/>
                    <a:p>
                      <a:pPr marL="342900" marR="0" lvl="0" indent="-342900" algn="l" defTabSz="100584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80" b="0" i="0" u="none" strike="noStrike" kern="1200" cap="none" spc="0" normalizeH="0" baseline="0" noProof="0" dirty="0">
                          <a:ln>
                            <a:solidFill>
                              <a:schemeClr val="bg1">
                                <a:lumMod val="50000"/>
                              </a:schemeClr>
                            </a:solidFill>
                          </a:ln>
                          <a:solidFill>
                            <a:srgbClr val="5F5263"/>
                          </a:solidFill>
                          <a:effectLst/>
                          <a:uLnTx/>
                          <a:uFillTx/>
                          <a:latin typeface="Century Gothic" panose="020F0302020204030204"/>
                          <a:ea typeface="+mn-ea"/>
                          <a:cs typeface="+mn-cs"/>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000000"/>
                          </a:solidFill>
                        </a:rPr>
                        <a:t>City of Fayetteville</a:t>
                      </a:r>
                    </a:p>
                    <a:p>
                      <a:r>
                        <a:rPr lang="en-US" dirty="0">
                          <a:ln>
                            <a:solidFill>
                              <a:schemeClr val="bg1">
                                <a:lumMod val="50000"/>
                              </a:schemeClr>
                            </a:solidFill>
                          </a:ln>
                          <a:solidFill>
                            <a:srgbClr val="000000"/>
                          </a:solidFill>
                          <a:hlinkClick r:id="rId4">
                            <a:extLst>
                              <a:ext uri="{A12FA001-AC4F-418D-AE19-62706E023703}">
                                <ahyp:hlinkClr xmlns:ahyp="http://schemas.microsoft.com/office/drawing/2018/hyperlinkcolor" val="tx"/>
                              </a:ext>
                            </a:extLst>
                          </a:hlinkClick>
                        </a:rPr>
                        <a:t>www.fayetteville-ar.gov/4509/2026-Bond-Information</a:t>
                      </a:r>
                      <a:r>
                        <a:rPr lang="en-US" dirty="0">
                          <a:ln>
                            <a:solidFill>
                              <a:schemeClr val="bg1">
                                <a:lumMod val="50000"/>
                              </a:schemeClr>
                            </a:solidFill>
                          </a:ln>
                          <a:solidFill>
                            <a:srgbClr val="000000"/>
                          </a:solidFill>
                        </a:rPr>
                        <a:t> </a:t>
                      </a:r>
                    </a:p>
                    <a:p>
                      <a:endParaRPr lang="en-US" dirty="0">
                        <a:ln>
                          <a:solidFill>
                            <a:schemeClr val="bg1">
                              <a:lumMod val="50000"/>
                            </a:schemeClr>
                          </a:solidFill>
                        </a:ln>
                        <a:solidFill>
                          <a:srgbClr val="000000"/>
                        </a:solidFill>
                      </a:endParaRP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3359091"/>
                  </a:ext>
                </a:extLst>
              </a:tr>
              <a:tr h="621248">
                <a:tc>
                  <a:txBody>
                    <a:bodyPr/>
                    <a:lstStyle/>
                    <a:p>
                      <a:pPr marL="342900" marR="0" lvl="0" indent="-342900" algn="l" defTabSz="100584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80" b="0" i="0" u="none" strike="noStrike" kern="1200" cap="none" spc="0" normalizeH="0" baseline="0" noProof="0" dirty="0">
                          <a:ln>
                            <a:solidFill>
                              <a:schemeClr val="bg1">
                                <a:lumMod val="50000"/>
                              </a:schemeClr>
                            </a:solidFill>
                          </a:ln>
                          <a:solidFill>
                            <a:srgbClr val="5F5263"/>
                          </a:solidFill>
                          <a:effectLst/>
                          <a:uLnTx/>
                          <a:uFillTx/>
                          <a:latin typeface="Century Gothic" panose="020F0302020204030204"/>
                          <a:ea typeface="+mn-ea"/>
                          <a:cs typeface="+mn-cs"/>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000000"/>
                          </a:solidFill>
                        </a:rPr>
                        <a:t>City of Springdale</a:t>
                      </a:r>
                    </a:p>
                    <a:p>
                      <a:r>
                        <a:rPr lang="en-US" dirty="0">
                          <a:ln>
                            <a:solidFill>
                              <a:schemeClr val="bg1">
                                <a:lumMod val="50000"/>
                              </a:schemeClr>
                            </a:solidFill>
                          </a:ln>
                          <a:solidFill>
                            <a:srgbClr val="000000"/>
                          </a:solidFill>
                          <a:hlinkClick r:id="rId5">
                            <a:extLst>
                              <a:ext uri="{A12FA001-AC4F-418D-AE19-62706E023703}">
                                <ahyp:hlinkClr xmlns:ahyp="http://schemas.microsoft.com/office/drawing/2018/hyperlinkcolor" val="tx"/>
                              </a:ext>
                            </a:extLst>
                          </a:hlinkClick>
                        </a:rPr>
                        <a:t>www.springdalear.gov/page/bond-program</a:t>
                      </a:r>
                      <a:endParaRPr lang="en-US" dirty="0">
                        <a:ln>
                          <a:solidFill>
                            <a:schemeClr val="bg1">
                              <a:lumMod val="50000"/>
                            </a:schemeClr>
                          </a:solidFill>
                        </a:ln>
                        <a:solidFill>
                          <a:srgbClr val="000000"/>
                        </a:solidFill>
                      </a:endParaRPr>
                    </a:p>
                    <a:p>
                      <a:endParaRPr lang="en-US" dirty="0">
                        <a:ln>
                          <a:solidFill>
                            <a:schemeClr val="bg1">
                              <a:lumMod val="50000"/>
                            </a:schemeClr>
                          </a:solidFill>
                        </a:ln>
                        <a:solidFill>
                          <a:srgbClr val="000000"/>
                        </a:solidFill>
                      </a:endParaRP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1434010"/>
                  </a:ext>
                </a:extLst>
              </a:tr>
              <a:tr h="621248">
                <a:tc>
                  <a:txBody>
                    <a:bodyPr/>
                    <a:lstStyle/>
                    <a:p>
                      <a:pPr marL="342900" marR="0" lvl="0" indent="-342900" algn="l" defTabSz="100584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80" b="0" i="0" u="none" strike="noStrike" kern="1200" cap="none" spc="0" normalizeH="0" baseline="0" noProof="0" dirty="0">
                          <a:ln>
                            <a:solidFill>
                              <a:schemeClr val="bg1">
                                <a:lumMod val="50000"/>
                              </a:schemeClr>
                            </a:solidFill>
                          </a:ln>
                          <a:solidFill>
                            <a:srgbClr val="5F5263"/>
                          </a:solidFill>
                          <a:effectLst/>
                          <a:uLnTx/>
                          <a:uFillTx/>
                          <a:latin typeface="Century Gothic" panose="020F0302020204030204"/>
                          <a:ea typeface="+mn-ea"/>
                          <a:cs typeface="+mn-cs"/>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000000"/>
                          </a:solidFill>
                        </a:rPr>
                        <a:t>City of Bentonville</a:t>
                      </a:r>
                    </a:p>
                    <a:p>
                      <a:r>
                        <a:rPr lang="en-US" dirty="0">
                          <a:ln>
                            <a:solidFill>
                              <a:schemeClr val="bg1">
                                <a:lumMod val="50000"/>
                              </a:schemeClr>
                            </a:solidFill>
                          </a:ln>
                          <a:solidFill>
                            <a:srgbClr val="000000"/>
                          </a:solidFill>
                          <a:hlinkClick r:id="rId6">
                            <a:extLst>
                              <a:ext uri="{A12FA001-AC4F-418D-AE19-62706E023703}">
                                <ahyp:hlinkClr xmlns:ahyp="http://schemas.microsoft.com/office/drawing/2018/hyperlinkcolor" val="tx"/>
                              </a:ext>
                            </a:extLst>
                          </a:hlinkClick>
                        </a:rPr>
                        <a:t>www.bentonvillebond.com</a:t>
                      </a:r>
                      <a:r>
                        <a:rPr lang="en-US" dirty="0">
                          <a:ln>
                            <a:solidFill>
                              <a:schemeClr val="bg1">
                                <a:lumMod val="50000"/>
                              </a:schemeClr>
                            </a:solidFill>
                          </a:ln>
                          <a:solidFill>
                            <a:srgbClr val="000000"/>
                          </a:solidFill>
                        </a:rPr>
                        <a:t> </a:t>
                      </a: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943078"/>
                  </a:ext>
                </a:extLst>
              </a:tr>
            </a:tbl>
          </a:graphicData>
        </a:graphic>
      </p:graphicFrame>
    </p:spTree>
    <p:extLst>
      <p:ext uri="{BB962C8B-B14F-4D97-AF65-F5344CB8AC3E}">
        <p14:creationId xmlns:p14="http://schemas.microsoft.com/office/powerpoint/2010/main" val="1743150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31117-04D1-3E5A-BA1B-D81F575CEDD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133E47-B0B2-2905-6F24-740A0B0FF12B}"/>
              </a:ext>
            </a:extLst>
          </p:cNvPr>
          <p:cNvSpPr>
            <a:spLocks noGrp="1"/>
          </p:cNvSpPr>
          <p:nvPr>
            <p:ph type="sldNum" sz="quarter" idx="13"/>
          </p:nvPr>
        </p:nvSpPr>
        <p:spPr/>
        <p:txBody>
          <a:bodyPr/>
          <a:lstStyle/>
          <a:p>
            <a:fld id="{52688FC0-9304-4961-A10B-85D7080BAD85}" type="slidenum">
              <a:rPr lang="en-US" smtClean="0"/>
              <a:pPr/>
              <a:t>13</a:t>
            </a:fld>
            <a:endParaRPr lang="en-US" sz="750" dirty="0"/>
          </a:p>
        </p:txBody>
      </p:sp>
      <p:sp>
        <p:nvSpPr>
          <p:cNvPr id="8" name="Title 1">
            <a:extLst>
              <a:ext uri="{FF2B5EF4-FFF2-40B4-BE49-F238E27FC236}">
                <a16:creationId xmlns:a16="http://schemas.microsoft.com/office/drawing/2014/main" id="{9FDB6B73-8B1E-FBB0-1B0E-92439DDF8080}"/>
              </a:ext>
            </a:extLst>
          </p:cNvPr>
          <p:cNvSpPr>
            <a:spLocks noGrp="1"/>
          </p:cNvSpPr>
          <p:nvPr>
            <p:ph type="title"/>
          </p:nvPr>
        </p:nvSpPr>
        <p:spPr>
          <a:xfrm>
            <a:off x="5429550" y="240125"/>
            <a:ext cx="4430547" cy="511175"/>
          </a:xfrm>
        </p:spPr>
        <p:txBody>
          <a:bodyPr/>
          <a:lstStyle/>
          <a:p>
            <a:r>
              <a:rPr lang="en-US" dirty="0"/>
              <a:t>     </a:t>
            </a:r>
          </a:p>
        </p:txBody>
      </p:sp>
      <p:sp>
        <p:nvSpPr>
          <p:cNvPr id="2" name="TextBox 1">
            <a:extLst>
              <a:ext uri="{FF2B5EF4-FFF2-40B4-BE49-F238E27FC236}">
                <a16:creationId xmlns:a16="http://schemas.microsoft.com/office/drawing/2014/main" id="{2D52049C-6515-27C1-37D6-B1DF6DEC6454}"/>
              </a:ext>
            </a:extLst>
          </p:cNvPr>
          <p:cNvSpPr txBox="1"/>
          <p:nvPr/>
        </p:nvSpPr>
        <p:spPr>
          <a:xfrm>
            <a:off x="1967023" y="2955851"/>
            <a:ext cx="6124353" cy="492443"/>
          </a:xfrm>
          <a:prstGeom prst="rect">
            <a:avLst/>
          </a:prstGeom>
          <a:noFill/>
        </p:spPr>
        <p:txBody>
          <a:bodyPr vert="horz" wrap="square" lIns="0" tIns="0" rIns="0" bIns="0" rtlCol="0">
            <a:spAutoFit/>
          </a:bodyPr>
          <a:lstStyle/>
          <a:p>
            <a:pPr algn="l" rtl="0" eaLnBrk="1" fontAlgn="auto" hangingPunct="1">
              <a:lnSpc>
                <a:spcPct val="100000"/>
              </a:lnSpc>
              <a:spcBef>
                <a:spcPts val="0"/>
              </a:spcBef>
              <a:spcAft>
                <a:spcPts val="0"/>
              </a:spcAft>
            </a:pPr>
            <a:r>
              <a:rPr lang="en-US" sz="3200" b="1" i="0" u="none" baseline="0" dirty="0">
                <a:solidFill>
                  <a:srgbClr val="00274C"/>
                </a:solidFill>
                <a:latin typeface="Century Gothic" panose="020B0502020202020204" pitchFamily="34" charset="0"/>
              </a:rPr>
              <a:t>ELECTION REMINDERS FOR YOU</a:t>
            </a:r>
          </a:p>
        </p:txBody>
      </p:sp>
    </p:spTree>
    <p:extLst>
      <p:ext uri="{BB962C8B-B14F-4D97-AF65-F5344CB8AC3E}">
        <p14:creationId xmlns:p14="http://schemas.microsoft.com/office/powerpoint/2010/main" val="1438373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20388-8EA7-35CA-D133-B4880CDCF6A7}"/>
              </a:ext>
            </a:extLst>
          </p:cNvPr>
          <p:cNvSpPr>
            <a:spLocks noGrp="1"/>
          </p:cNvSpPr>
          <p:nvPr>
            <p:ph type="title"/>
          </p:nvPr>
        </p:nvSpPr>
        <p:spPr/>
        <p:txBody>
          <a:bodyPr/>
          <a:lstStyle/>
          <a:p>
            <a:r>
              <a:rPr lang="en-US" dirty="0"/>
              <a:t>Election Reminders – Ark. Code Ann. § 7-1-103 (Excerpts)</a:t>
            </a:r>
          </a:p>
        </p:txBody>
      </p:sp>
      <p:sp>
        <p:nvSpPr>
          <p:cNvPr id="3" name="Slide Number Placeholder 2">
            <a:extLst>
              <a:ext uri="{FF2B5EF4-FFF2-40B4-BE49-F238E27FC236}">
                <a16:creationId xmlns:a16="http://schemas.microsoft.com/office/drawing/2014/main" id="{41DB9B43-B405-2113-177B-E727666445C8}"/>
              </a:ext>
            </a:extLst>
          </p:cNvPr>
          <p:cNvSpPr>
            <a:spLocks noGrp="1"/>
          </p:cNvSpPr>
          <p:nvPr>
            <p:ph type="sldNum" sz="quarter" idx="13"/>
          </p:nvPr>
        </p:nvSpPr>
        <p:spPr/>
        <p:txBody>
          <a:bodyPr/>
          <a:lstStyle/>
          <a:p>
            <a:pPr defTabSz="887554"/>
            <a:fld id="{52688FC0-9304-4961-A10B-85D7080BAD85}" type="slidenum">
              <a:rPr lang="en-US">
                <a:solidFill>
                  <a:srgbClr val="585859">
                    <a:tint val="75000"/>
                  </a:srgbClr>
                </a:solidFill>
                <a:latin typeface="Century Gothic" panose="020F0302020204030204"/>
              </a:rPr>
              <a:pPr defTabSz="887554"/>
              <a:t>14</a:t>
            </a:fld>
            <a:endParaRPr lang="en-US" dirty="0">
              <a:solidFill>
                <a:srgbClr val="585859">
                  <a:tint val="75000"/>
                </a:srgbClr>
              </a:solidFill>
              <a:latin typeface="Century Gothic" panose="020F0302020204030204"/>
            </a:endParaRPr>
          </a:p>
        </p:txBody>
      </p:sp>
      <p:sp>
        <p:nvSpPr>
          <p:cNvPr id="5" name="TextBox 4">
            <a:extLst>
              <a:ext uri="{FF2B5EF4-FFF2-40B4-BE49-F238E27FC236}">
                <a16:creationId xmlns:a16="http://schemas.microsoft.com/office/drawing/2014/main" id="{BEC27974-F485-D143-AA26-E6D060AED325}"/>
              </a:ext>
            </a:extLst>
          </p:cNvPr>
          <p:cNvSpPr txBox="1"/>
          <p:nvPr/>
        </p:nvSpPr>
        <p:spPr>
          <a:xfrm>
            <a:off x="633363" y="1521654"/>
            <a:ext cx="8791675" cy="5412957"/>
          </a:xfrm>
          <a:prstGeom prst="rect">
            <a:avLst/>
          </a:prstGeom>
          <a:noFill/>
        </p:spPr>
        <p:txBody>
          <a:bodyPr vert="horz" wrap="square" lIns="0" tIns="0" rIns="0" bIns="0" rtlCol="0">
            <a:spAutoFit/>
          </a:bodyPr>
          <a:lstStyle/>
          <a:p>
            <a:pPr defTabSz="887554"/>
            <a:r>
              <a:rPr lang="en-US" sz="1213" dirty="0">
                <a:solidFill>
                  <a:srgbClr val="000000"/>
                </a:solidFill>
                <a:latin typeface="Century Gothic" panose="020F0302020204030204"/>
              </a:rPr>
              <a:t>The following are excerpts of Arkansas Code Annotated § 7-1-103 (Miscellaneous misdemeanor offenses — Penalties — Definitions). “Public servant” is defined in Ark. Code Ann. § 21-8-402.</a:t>
            </a:r>
          </a:p>
          <a:p>
            <a:pPr defTabSz="887554"/>
            <a:endParaRPr lang="en-US" sz="1213" dirty="0">
              <a:solidFill>
                <a:srgbClr val="000000"/>
              </a:solidFill>
              <a:latin typeface="Century Gothic" panose="020F0302020204030204"/>
            </a:endParaRPr>
          </a:p>
          <a:p>
            <a:pPr defTabSz="887554"/>
            <a:r>
              <a:rPr lang="en-US" sz="1213" b="1" dirty="0">
                <a:solidFill>
                  <a:srgbClr val="000000"/>
                </a:solidFill>
                <a:latin typeface="Century Gothic" panose="020F0302020204030204"/>
              </a:rPr>
              <a:t>Ark. Code Ann. § 7-1-103(a)(2)(A)(i):</a:t>
            </a:r>
          </a:p>
          <a:p>
            <a:pPr marL="221889" defTabSz="887554"/>
            <a:r>
              <a:rPr lang="en-US" sz="1213" dirty="0">
                <a:solidFill>
                  <a:srgbClr val="000000"/>
                </a:solidFill>
                <a:latin typeface="Century Gothic" panose="020F0302020204030204"/>
              </a:rPr>
              <a:t>“It shall be unlawful for any public servant, as defined in § 21-8-402, to devote any time or labor during usual office hours toward the campaign of any other candidate for office or for the nomination to any office.”</a:t>
            </a:r>
          </a:p>
          <a:p>
            <a:pPr defTabSz="887554"/>
            <a:r>
              <a:rPr lang="en-US" sz="1213" b="1" dirty="0">
                <a:solidFill>
                  <a:srgbClr val="000000"/>
                </a:solidFill>
                <a:latin typeface="Century Gothic" panose="020F0302020204030204"/>
              </a:rPr>
              <a:t>Ark. Code Ann. § 7-1-103(a)(2)(B):</a:t>
            </a:r>
          </a:p>
          <a:p>
            <a:pPr marL="221889" defTabSz="887554"/>
            <a:r>
              <a:rPr lang="en-US" sz="1213" dirty="0">
                <a:solidFill>
                  <a:srgbClr val="000000"/>
                </a:solidFill>
                <a:latin typeface="Century Gothic" panose="020F0302020204030204"/>
              </a:rPr>
              <a:t>“It shall be unlawful for any public servant, as defined in § 21-8-402, to circulate an initiative or referendum petition or to solicit signatures on an initiative or referendum petition in any public office of the state, county, or municipal governments of Arkansas or during the usual office hours or while on duty for any state agency or any county or municipal government in Arkansas.”</a:t>
            </a:r>
          </a:p>
          <a:p>
            <a:pPr defTabSz="887554"/>
            <a:r>
              <a:rPr lang="en-US" sz="1213" b="1" dirty="0">
                <a:solidFill>
                  <a:srgbClr val="000000"/>
                </a:solidFill>
                <a:latin typeface="Century Gothic" panose="020F0302020204030204"/>
              </a:rPr>
              <a:t>Ark. Code Ann. § 7-1-103(a)(2)(C):</a:t>
            </a:r>
          </a:p>
          <a:p>
            <a:pPr marL="221889" defTabSz="887554"/>
            <a:r>
              <a:rPr lang="en-US" sz="1213" dirty="0">
                <a:solidFill>
                  <a:srgbClr val="000000"/>
                </a:solidFill>
                <a:latin typeface="Century Gothic" panose="020F0302020204030204"/>
              </a:rPr>
              <a:t>“It shall be unlawful for any public servant, as defined in § 21-8-402, to coerce, by threats or otherwise, any public employee into devoting time or labor toward the campaign of any candidate for office or for the nomination to any office[.]”</a:t>
            </a:r>
          </a:p>
          <a:p>
            <a:pPr defTabSz="887554"/>
            <a:r>
              <a:rPr lang="en-US" sz="1213" b="1" dirty="0">
                <a:solidFill>
                  <a:srgbClr val="000000"/>
                </a:solidFill>
                <a:latin typeface="Century Gothic" panose="020F0302020204030204"/>
              </a:rPr>
              <a:t>Ark. Code Ann. § 7-1-103(a)(3)(A):</a:t>
            </a:r>
          </a:p>
          <a:p>
            <a:pPr marL="221889" defTabSz="887554"/>
            <a:r>
              <a:rPr lang="en-US" sz="1213" dirty="0">
                <a:solidFill>
                  <a:srgbClr val="000000"/>
                </a:solidFill>
                <a:latin typeface="Century Gothic" panose="020F0302020204030204"/>
              </a:rPr>
              <a:t>“It shall be unlawful for any public servant, as defined in § 21-8-402, to use any office or room furnished at public expense to distribute any letters, circulars, or other campaign materials unless such office or room is regularly used by members of the public for such purposes without regard to political affiliation. It shall further be unlawful for any public servant to use for campaign purposes any item of personal property provided with public funds.”</a:t>
            </a:r>
          </a:p>
          <a:p>
            <a:pPr defTabSz="887554"/>
            <a:r>
              <a:rPr lang="en-US" sz="1213" b="1" dirty="0">
                <a:solidFill>
                  <a:srgbClr val="000000"/>
                </a:solidFill>
                <a:latin typeface="Century Gothic" panose="020F0302020204030204"/>
              </a:rPr>
              <a:t>Ark. Code Ann. § 7-1-103(a)(3)(B):</a:t>
            </a:r>
          </a:p>
          <a:p>
            <a:pPr marL="221889" defTabSz="887554"/>
            <a:r>
              <a:rPr lang="en-US" sz="1213" dirty="0">
                <a:solidFill>
                  <a:srgbClr val="000000"/>
                </a:solidFill>
                <a:latin typeface="Century Gothic" panose="020F0302020204030204"/>
              </a:rPr>
              <a:t>“As used in subdivision (a)(3)(A) of this section, ‘campaign materials’ and ‘campaign purposes’ refer to: (i) The campaign of a candidate for public office; and (ii) Efforts to support or oppose a ballot measure, except as provided in § 7-1-111[.]”</a:t>
            </a:r>
          </a:p>
          <a:p>
            <a:pPr defTabSz="887554"/>
            <a:endParaRPr lang="en-US" sz="1213" dirty="0">
              <a:solidFill>
                <a:srgbClr val="000000"/>
              </a:solidFill>
              <a:latin typeface="Century Gothic" panose="020F0302020204030204"/>
            </a:endParaRPr>
          </a:p>
          <a:p>
            <a:pPr defTabSz="887554"/>
            <a:r>
              <a:rPr lang="en-US" sz="1213" b="1" dirty="0">
                <a:solidFill>
                  <a:srgbClr val="000000"/>
                </a:solidFill>
                <a:latin typeface="Century Gothic" panose="020F0302020204030204"/>
              </a:rPr>
              <a:t>Penalties for violations are set out in Ark. Code Ann. § 7-1-103(b).</a:t>
            </a:r>
          </a:p>
          <a:p>
            <a:pPr defTabSz="887554"/>
            <a:endParaRPr lang="en-US" sz="1213" dirty="0">
              <a:solidFill>
                <a:srgbClr val="000000"/>
              </a:solidFill>
              <a:latin typeface="Century Gothic" panose="020F0302020204030204"/>
            </a:endParaRPr>
          </a:p>
          <a:p>
            <a:pPr defTabSz="887554"/>
            <a:r>
              <a:rPr lang="en-US" sz="1213" i="1" dirty="0">
                <a:solidFill>
                  <a:srgbClr val="000000"/>
                </a:solidFill>
                <a:latin typeface="Century Gothic" panose="020F0302020204030204"/>
              </a:rPr>
              <a:t>Note: The above are selected excerpts only; other provisions may apply. This information is provided for informational purposes only and is not legal advice. Please consult your city attorney or other legal advisors for such advice.</a:t>
            </a:r>
          </a:p>
        </p:txBody>
      </p:sp>
    </p:spTree>
    <p:extLst>
      <p:ext uri="{BB962C8B-B14F-4D97-AF65-F5344CB8AC3E}">
        <p14:creationId xmlns:p14="http://schemas.microsoft.com/office/powerpoint/2010/main" val="1119454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20388-8EA7-35CA-D133-B4880CDCF6A7}"/>
              </a:ext>
            </a:extLst>
          </p:cNvPr>
          <p:cNvSpPr>
            <a:spLocks noGrp="1"/>
          </p:cNvSpPr>
          <p:nvPr>
            <p:ph type="title"/>
          </p:nvPr>
        </p:nvSpPr>
        <p:spPr/>
        <p:txBody>
          <a:bodyPr/>
          <a:lstStyle/>
          <a:p>
            <a:r>
              <a:rPr lang="en-US" dirty="0"/>
              <a:t>Election Reminders – Ark. Code Ann. § 7-1-111 (Excerpts)</a:t>
            </a:r>
          </a:p>
        </p:txBody>
      </p:sp>
      <p:sp>
        <p:nvSpPr>
          <p:cNvPr id="3" name="Slide Number Placeholder 2">
            <a:extLst>
              <a:ext uri="{FF2B5EF4-FFF2-40B4-BE49-F238E27FC236}">
                <a16:creationId xmlns:a16="http://schemas.microsoft.com/office/drawing/2014/main" id="{41DB9B43-B405-2113-177B-E727666445C8}"/>
              </a:ext>
            </a:extLst>
          </p:cNvPr>
          <p:cNvSpPr>
            <a:spLocks noGrp="1"/>
          </p:cNvSpPr>
          <p:nvPr>
            <p:ph type="sldNum" sz="quarter" idx="13"/>
          </p:nvPr>
        </p:nvSpPr>
        <p:spPr/>
        <p:txBody>
          <a:bodyPr/>
          <a:lstStyle/>
          <a:p>
            <a:pPr defTabSz="887554"/>
            <a:fld id="{52688FC0-9304-4961-A10B-85D7080BAD85}" type="slidenum">
              <a:rPr lang="en-US">
                <a:solidFill>
                  <a:srgbClr val="585859">
                    <a:tint val="75000"/>
                  </a:srgbClr>
                </a:solidFill>
                <a:latin typeface="Century Gothic" panose="020F0302020204030204"/>
              </a:rPr>
              <a:pPr defTabSz="887554"/>
              <a:t>15</a:t>
            </a:fld>
            <a:endParaRPr lang="en-US" dirty="0">
              <a:solidFill>
                <a:srgbClr val="585859">
                  <a:tint val="75000"/>
                </a:srgbClr>
              </a:solidFill>
              <a:latin typeface="Century Gothic" panose="020F0302020204030204"/>
            </a:endParaRPr>
          </a:p>
        </p:txBody>
      </p:sp>
      <p:sp>
        <p:nvSpPr>
          <p:cNvPr id="5" name="TextBox 4">
            <a:extLst>
              <a:ext uri="{FF2B5EF4-FFF2-40B4-BE49-F238E27FC236}">
                <a16:creationId xmlns:a16="http://schemas.microsoft.com/office/drawing/2014/main" id="{BEC27974-F485-D143-AA26-E6D060AED325}"/>
              </a:ext>
            </a:extLst>
          </p:cNvPr>
          <p:cNvSpPr txBox="1"/>
          <p:nvPr/>
        </p:nvSpPr>
        <p:spPr>
          <a:xfrm>
            <a:off x="633363" y="1521653"/>
            <a:ext cx="8791675" cy="5890843"/>
          </a:xfrm>
          <a:prstGeom prst="rect">
            <a:avLst/>
          </a:prstGeom>
          <a:noFill/>
        </p:spPr>
        <p:txBody>
          <a:bodyPr vert="horz" wrap="square" lIns="0" tIns="0" rIns="0" bIns="0" rtlCol="0">
            <a:spAutoFit/>
          </a:bodyPr>
          <a:lstStyle/>
          <a:p>
            <a:pPr defTabSz="887554"/>
            <a:r>
              <a:rPr lang="en-US" sz="1320" dirty="0">
                <a:solidFill>
                  <a:srgbClr val="000000"/>
                </a:solidFill>
                <a:latin typeface="Century Gothic" panose="020F0302020204030204"/>
              </a:rPr>
              <a:t>The following are excerpts of Arkansas Code Annotated § 7-1-111 (Use of public funds to support or oppose ballot measure — Definitions).</a:t>
            </a:r>
          </a:p>
          <a:p>
            <a:pPr defTabSz="887554"/>
            <a:endParaRPr lang="en-US" sz="1320" dirty="0">
              <a:solidFill>
                <a:srgbClr val="000000"/>
              </a:solidFill>
              <a:latin typeface="Century Gothic" panose="020F0302020204030204"/>
            </a:endParaRPr>
          </a:p>
          <a:p>
            <a:pPr defTabSz="887554"/>
            <a:r>
              <a:rPr lang="en-US" sz="1320" b="1" dirty="0">
                <a:solidFill>
                  <a:srgbClr val="000000"/>
                </a:solidFill>
                <a:latin typeface="Century Gothic" panose="020F0302020204030204"/>
              </a:rPr>
              <a:t>Ark. Code Ann. § 7-1-111(a)(3) (definition of “public servant” for this section):</a:t>
            </a:r>
          </a:p>
          <a:p>
            <a:pPr marL="221889" defTabSz="887554"/>
            <a:r>
              <a:rPr lang="en-US" sz="1320" dirty="0">
                <a:solidFill>
                  <a:srgbClr val="000000"/>
                </a:solidFill>
                <a:latin typeface="Century Gothic" panose="020F0302020204030204"/>
              </a:rPr>
              <a:t>“(A) Except as provided in subdivision (a)(3)(B) of this section, ‘public servant’ means an individual who is: (i) Employed by a governmental body; (ii) Appointed to serve a governmental body; or (iii) Appointed to a governmental body. (B) ‘Public servant’ does not include: (i) An elected official; or (ii) A person appointed to an elective office.”</a:t>
            </a:r>
          </a:p>
          <a:p>
            <a:pPr defTabSz="887554"/>
            <a:r>
              <a:rPr lang="en-US" sz="1320" b="1" dirty="0">
                <a:solidFill>
                  <a:srgbClr val="000000"/>
                </a:solidFill>
                <a:latin typeface="Century Gothic" panose="020F0302020204030204"/>
              </a:rPr>
              <a:t>Ark. Code Ann. § 7-1-111(b):</a:t>
            </a:r>
          </a:p>
          <a:p>
            <a:pPr marL="221889" defTabSz="887554"/>
            <a:r>
              <a:rPr lang="en-US" sz="1320" dirty="0">
                <a:solidFill>
                  <a:srgbClr val="000000"/>
                </a:solidFill>
                <a:latin typeface="Century Gothic" panose="020F0302020204030204"/>
              </a:rPr>
              <a:t>“It is unlawful for a public servant or a governmental body to expend or permit the expenditure of public funds to support or oppose a ballot measure.”</a:t>
            </a:r>
          </a:p>
          <a:p>
            <a:pPr defTabSz="887554"/>
            <a:r>
              <a:rPr lang="en-US" sz="1320" b="1" dirty="0">
                <a:solidFill>
                  <a:srgbClr val="000000"/>
                </a:solidFill>
                <a:latin typeface="Century Gothic" panose="020F0302020204030204"/>
              </a:rPr>
              <a:t>Ark. Code Ann. § 7-1-111(c):</a:t>
            </a:r>
          </a:p>
          <a:p>
            <a:pPr marL="221889" defTabSz="887554"/>
            <a:r>
              <a:rPr lang="en-US" sz="1320" dirty="0">
                <a:solidFill>
                  <a:srgbClr val="000000"/>
                </a:solidFill>
                <a:latin typeface="Century Gothic" panose="020F0302020204030204"/>
              </a:rPr>
              <a:t>“This section does not: (1) Limit the freedom of speech of a public servant or government body, including without limitation verbal expressions of views supporting or opposing a ballot measure; (2) Prohibit a governmental body from expressing an opinion on a ballot measure through the passage of a resolution or proclamation; (3) Prohibit the incidental use of state resources by a public servant, including without limitation travel costs, when speaking at an event in which a ballot measure is discussed if the subject matter of the speaking engagement is within the scope of the official duties and responsibilities of the public servant; or (4) Prohibit the dissemination of public information at a speaking engagement and the incidental use of state resources in the analysis and preparation of that public information if the subject matter of the public information is within the scope of the official duties and responsibilities of the public servant.”</a:t>
            </a:r>
          </a:p>
          <a:p>
            <a:pPr defTabSz="887554"/>
            <a:r>
              <a:rPr lang="en-US" sz="1320" b="1" dirty="0">
                <a:solidFill>
                  <a:srgbClr val="000000"/>
                </a:solidFill>
                <a:latin typeface="Century Gothic" panose="020F0302020204030204"/>
              </a:rPr>
              <a:t>Ark. Code Ann. § 7-1-111(d)(1):</a:t>
            </a:r>
          </a:p>
          <a:p>
            <a:pPr marL="221889" defTabSz="887554"/>
            <a:r>
              <a:rPr lang="en-US" sz="1320" dirty="0">
                <a:solidFill>
                  <a:srgbClr val="000000"/>
                </a:solidFill>
                <a:latin typeface="Century Gothic" panose="020F0302020204030204"/>
              </a:rPr>
              <a:t>“Except as provided under subdivision (d)(2) of this section, a violation of this section is a Class A misdemeanor.” Additional consequences are set out in § 7-1-111(d)(2).</a:t>
            </a:r>
          </a:p>
          <a:p>
            <a:pPr defTabSz="887554"/>
            <a:endParaRPr lang="en-US" sz="1320" dirty="0">
              <a:solidFill>
                <a:srgbClr val="000000"/>
              </a:solidFill>
              <a:latin typeface="Century Gothic" panose="020F0302020204030204"/>
            </a:endParaRPr>
          </a:p>
          <a:p>
            <a:pPr defTabSz="887554"/>
            <a:r>
              <a:rPr lang="en-US" sz="1320" i="1" dirty="0">
                <a:solidFill>
                  <a:srgbClr val="000000"/>
                </a:solidFill>
                <a:latin typeface="Century Gothic" panose="020F0302020204030204"/>
              </a:rPr>
              <a:t>Note: The above are selected excerpts only; other provisions may apply. This information is provided for informational purposes only and is not legal advice. Please consult your city attorney or other legal advisors for such advice.</a:t>
            </a:r>
          </a:p>
        </p:txBody>
      </p:sp>
    </p:spTree>
    <p:extLst>
      <p:ext uri="{BB962C8B-B14F-4D97-AF65-F5344CB8AC3E}">
        <p14:creationId xmlns:p14="http://schemas.microsoft.com/office/powerpoint/2010/main" val="4149346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830C8-6A3B-6A54-1B42-C846810D5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5B19C-720F-2465-1EEF-9D7DCBB259B4}"/>
              </a:ext>
            </a:extLst>
          </p:cNvPr>
          <p:cNvSpPr>
            <a:spLocks noGrp="1"/>
          </p:cNvSpPr>
          <p:nvPr>
            <p:ph type="title"/>
          </p:nvPr>
        </p:nvSpPr>
        <p:spPr/>
        <p:txBody>
          <a:bodyPr/>
          <a:lstStyle/>
          <a:p>
            <a:r>
              <a:rPr lang="en-US" dirty="0"/>
              <a:t>Disclaimers</a:t>
            </a:r>
          </a:p>
        </p:txBody>
      </p:sp>
      <p:sp>
        <p:nvSpPr>
          <p:cNvPr id="3" name="Slide Number Placeholder 2">
            <a:extLst>
              <a:ext uri="{FF2B5EF4-FFF2-40B4-BE49-F238E27FC236}">
                <a16:creationId xmlns:a16="http://schemas.microsoft.com/office/drawing/2014/main" id="{77AA91CD-FA64-1ED7-A4A0-7CACFEA897F4}"/>
              </a:ext>
            </a:extLst>
          </p:cNvPr>
          <p:cNvSpPr>
            <a:spLocks noGrp="1"/>
          </p:cNvSpPr>
          <p:nvPr>
            <p:ph type="sldNum" sz="quarter" idx="13"/>
          </p:nvPr>
        </p:nvSpPr>
        <p:spPr/>
        <p:txBody>
          <a:bodyPr/>
          <a:lstStyle/>
          <a:p>
            <a:fld id="{52688FC0-9304-4961-A10B-85D7080BAD85}" type="slidenum">
              <a:rPr lang="en-US" smtClean="0"/>
              <a:pPr/>
              <a:t>16</a:t>
            </a:fld>
            <a:endParaRPr lang="en-US" sz="750" dirty="0"/>
          </a:p>
        </p:txBody>
      </p:sp>
      <p:sp>
        <p:nvSpPr>
          <p:cNvPr id="7" name="TextBox 6">
            <a:extLst>
              <a:ext uri="{FF2B5EF4-FFF2-40B4-BE49-F238E27FC236}">
                <a16:creationId xmlns:a16="http://schemas.microsoft.com/office/drawing/2014/main" id="{100C1389-47F8-AA6E-5AEF-86AA69A9C22D}"/>
              </a:ext>
            </a:extLst>
          </p:cNvPr>
          <p:cNvSpPr txBox="1"/>
          <p:nvPr/>
        </p:nvSpPr>
        <p:spPr>
          <a:xfrm>
            <a:off x="398121" y="1467849"/>
            <a:ext cx="9262158" cy="5414431"/>
          </a:xfrm>
          <a:prstGeom prst="rect">
            <a:avLst/>
          </a:prstGeom>
          <a:noFill/>
        </p:spPr>
        <p:txBody>
          <a:bodyPr wrap="square">
            <a:spAutoFit/>
          </a:bodyPr>
          <a:lstStyle/>
          <a:p>
            <a:pPr marL="0" marR="0" algn="just">
              <a:lnSpc>
                <a:spcPct val="150000"/>
              </a:lnSpc>
              <a:buNone/>
            </a:pPr>
            <a:r>
              <a:rPr lang="en-US" sz="1100" dirty="0">
                <a:solidFill>
                  <a:srgbClr val="000000"/>
                </a:solidFill>
                <a:effectLst/>
                <a:latin typeface="Century Gothic" panose="020B0502020202020204" pitchFamily="34" charset="0"/>
                <a:ea typeface="Calibri" panose="020F0502020204030204" pitchFamily="34" charset="0"/>
                <a:cs typeface="Calibri" panose="020F0502020204030204" pitchFamily="34" charset="0"/>
              </a:rPr>
              <a:t>This communication has been prepared for informational purposes only. It is not a solicitation, recommendation or offer to buy or sell any security and does not provide information on which an investment decision to purchase or sell any securities could be based. It does not purport to be a complete description of the securities, markets or developments referred to in this communication. Information included in the communication was obtained from sources considered to be reliable, but Stephens has not independently verified such information and does not guarantee that it is accurate or complete. No representation or warranty, express or implied, is made as to the accuracy, completeness, or correctness of any such information. To the full extent permitted by law, neither Stephens nor any other person accepts any liability whatsoever for any direct, or indirect or consequential loss or damage arising from any use of the information contained in this communication. No subsequent publication or distribution of this communication shall mean or imply that any such information remains current at any time after the date of preparation of this communication. Stephens does not undertake to advise you of any changes in any such information. Additional information is available upon request.</a:t>
            </a:r>
          </a:p>
          <a:p>
            <a:pPr algn="just">
              <a:lnSpc>
                <a:spcPct val="150000"/>
              </a:lnSpc>
            </a:pPr>
            <a:r>
              <a:rPr lang="en-US" sz="1100" dirty="0">
                <a:solidFill>
                  <a:srgbClr val="000000"/>
                </a:solidFill>
                <a:latin typeface="Century Gothic" panose="020B0502020202020204" pitchFamily="34" charset="0"/>
                <a:ea typeface="Calibri" panose="020F0502020204030204" pitchFamily="34" charset="0"/>
                <a:cs typeface="Calibri" panose="020F0502020204030204" pitchFamily="34" charset="0"/>
              </a:rPr>
              <a:t>The views and opinions expressed in this communication are those of the author, or the person(s) to whom such view or opinion is attributed, and do not necessarily reflect the opinions of Stephens or any other person or entity. This communication is not intended to forecast or predict future events. Past performance is not a guarantee or indication of future results. Any expressions of opinion or forward-looking statements included in this communication are based on information available on the date of preparation, speak only as of such date and are subject to change without notice. No assurance can be given that any of such opinions or statements will prove correct. </a:t>
            </a:r>
          </a:p>
          <a:p>
            <a:pPr algn="just">
              <a:lnSpc>
                <a:spcPct val="150000"/>
              </a:lnSpc>
            </a:pPr>
            <a:r>
              <a:rPr lang="en-US" sz="1100" dirty="0">
                <a:solidFill>
                  <a:srgbClr val="000000"/>
                </a:solidFill>
                <a:latin typeface="Century Gothic" panose="020B0502020202020204" pitchFamily="34" charset="0"/>
                <a:ea typeface="Calibri" panose="020F0502020204030204" pitchFamily="34" charset="0"/>
                <a:cs typeface="Calibri" panose="020F0502020204030204" pitchFamily="34" charset="0"/>
              </a:rPr>
              <a:t>Nothing in this communication should be viewed as accounting, tax, regulatory or legal advice; please contact your professional accounting, tax, regulatory or legal advisors for such advice.  Stephens Inc. Member NYSE, SIPC </a:t>
            </a:r>
          </a:p>
          <a:p>
            <a:pPr>
              <a:lnSpc>
                <a:spcPct val="150000"/>
              </a:lnSpc>
            </a:pPr>
            <a:endParaRPr lang="en-US" sz="1100" dirty="0">
              <a:solidFill>
                <a:srgbClr val="000000"/>
              </a:solidFill>
              <a:latin typeface="Century Gothic" panose="020B0502020202020204" pitchFamily="34" charset="0"/>
              <a:ea typeface="Calibri" panose="020F0502020204030204" pitchFamily="34" charset="0"/>
              <a:cs typeface="Calibri" panose="020F0502020204030204" pitchFamily="34" charset="0"/>
            </a:endParaRPr>
          </a:p>
          <a:p>
            <a:pPr marL="0" marR="0">
              <a:lnSpc>
                <a:spcPct val="150000"/>
              </a:lnSpc>
              <a:buNone/>
            </a:pPr>
            <a:endParaRPr lang="en-US" sz="12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401056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7A8C8-4EE0-DBDA-0D8C-7DD332F0C85E}"/>
              </a:ext>
            </a:extLst>
          </p:cNvPr>
          <p:cNvSpPr>
            <a:spLocks noGrp="1"/>
          </p:cNvSpPr>
          <p:nvPr>
            <p:ph type="title"/>
          </p:nvPr>
        </p:nvSpPr>
        <p:spPr/>
        <p:txBody>
          <a:bodyPr/>
          <a:lstStyle/>
          <a:p>
            <a:r>
              <a:rPr lang="en-US" dirty="0"/>
              <a:t>Discussion Panelists</a:t>
            </a:r>
          </a:p>
        </p:txBody>
      </p:sp>
      <p:sp>
        <p:nvSpPr>
          <p:cNvPr id="3" name="Slide Number Placeholder 2">
            <a:extLst>
              <a:ext uri="{FF2B5EF4-FFF2-40B4-BE49-F238E27FC236}">
                <a16:creationId xmlns:a16="http://schemas.microsoft.com/office/drawing/2014/main" id="{F2E77501-49A4-3709-9FC8-03EF41BF60E7}"/>
              </a:ext>
            </a:extLst>
          </p:cNvPr>
          <p:cNvSpPr>
            <a:spLocks noGrp="1"/>
          </p:cNvSpPr>
          <p:nvPr>
            <p:ph type="sldNum" sz="quarter" idx="13"/>
          </p:nvPr>
        </p:nvSpPr>
        <p:spPr/>
        <p:txBody>
          <a:bodyPr/>
          <a:lstStyle/>
          <a:p>
            <a:fld id="{52688FC0-9304-4961-A10B-85D7080BAD85}" type="slidenum">
              <a:rPr lang="en-US" smtClean="0"/>
              <a:pPr/>
              <a:t>2</a:t>
            </a:fld>
            <a:endParaRPr lang="en-US" sz="750" dirty="0"/>
          </a:p>
        </p:txBody>
      </p:sp>
      <p:sp>
        <p:nvSpPr>
          <p:cNvPr id="4" name="TextBox 3">
            <a:extLst>
              <a:ext uri="{FF2B5EF4-FFF2-40B4-BE49-F238E27FC236}">
                <a16:creationId xmlns:a16="http://schemas.microsoft.com/office/drawing/2014/main" id="{0AF31EA4-718D-C5A6-FCC4-1E1998F577BD}"/>
              </a:ext>
            </a:extLst>
          </p:cNvPr>
          <p:cNvSpPr txBox="1"/>
          <p:nvPr/>
        </p:nvSpPr>
        <p:spPr>
          <a:xfrm>
            <a:off x="5693698" y="4629265"/>
            <a:ext cx="3340480" cy="1261884"/>
          </a:xfrm>
          <a:prstGeom prst="rect">
            <a:avLst/>
          </a:prstGeom>
          <a:noFill/>
        </p:spPr>
        <p:txBody>
          <a:bodyPr vert="horz" wrap="square" lIns="0" tIns="0" rIns="0" bIns="0" rtlCol="0">
            <a:spAutoFit/>
          </a:bodyPr>
          <a:lstStyle/>
          <a:p>
            <a:pPr algn="l" rtl="0" eaLnBrk="1" fontAlgn="auto" hangingPunct="1">
              <a:lnSpc>
                <a:spcPct val="100000"/>
              </a:lnSpc>
              <a:spcBef>
                <a:spcPts val="0"/>
              </a:spcBef>
              <a:spcAft>
                <a:spcPts val="0"/>
              </a:spcAft>
            </a:pPr>
            <a:r>
              <a:rPr lang="en-US" b="1" i="0" u="none" baseline="0" dirty="0">
                <a:solidFill>
                  <a:srgbClr val="585859"/>
                </a:solidFill>
                <a:latin typeface="Century Gothic" panose="020B0502020202020204" pitchFamily="34" charset="0"/>
              </a:rPr>
              <a:t>Leigh Ann Biernat</a:t>
            </a:r>
          </a:p>
          <a:p>
            <a:pPr algn="l" rtl="0" eaLnBrk="1" fontAlgn="auto" hangingPunct="1">
              <a:lnSpc>
                <a:spcPct val="100000"/>
              </a:lnSpc>
              <a:spcBef>
                <a:spcPts val="0"/>
              </a:spcBef>
              <a:spcAft>
                <a:spcPts val="0"/>
              </a:spcAft>
            </a:pPr>
            <a:r>
              <a:rPr lang="en-US" sz="1600" b="0" i="0" u="none" baseline="0" dirty="0">
                <a:solidFill>
                  <a:srgbClr val="585859"/>
                </a:solidFill>
                <a:latin typeface="Century Gothic" panose="020B0502020202020204" pitchFamily="34" charset="0"/>
              </a:rPr>
              <a:t>EVP, </a:t>
            </a:r>
            <a:r>
              <a:rPr lang="en-US" sz="1600" dirty="0">
                <a:solidFill>
                  <a:srgbClr val="585859"/>
                </a:solidFill>
                <a:latin typeface="Century Gothic" panose="020B0502020202020204" pitchFamily="34" charset="0"/>
              </a:rPr>
              <a:t>Head of Public Finance</a:t>
            </a:r>
          </a:p>
          <a:p>
            <a:pPr algn="l" rtl="0" eaLnBrk="1" fontAlgn="auto" hangingPunct="1">
              <a:lnSpc>
                <a:spcPct val="100000"/>
              </a:lnSpc>
              <a:spcBef>
                <a:spcPts val="0"/>
              </a:spcBef>
              <a:spcAft>
                <a:spcPts val="0"/>
              </a:spcAft>
            </a:pPr>
            <a:r>
              <a:rPr lang="en-US" sz="1600" dirty="0">
                <a:solidFill>
                  <a:srgbClr val="585859"/>
                </a:solidFill>
                <a:latin typeface="Century Gothic" panose="020B0502020202020204" pitchFamily="34" charset="0"/>
              </a:rPr>
              <a:t>Stephens Inc.</a:t>
            </a:r>
          </a:p>
          <a:p>
            <a:pPr algn="l" rtl="0" eaLnBrk="1" fontAlgn="auto" hangingPunct="1">
              <a:lnSpc>
                <a:spcPct val="100000"/>
              </a:lnSpc>
              <a:spcBef>
                <a:spcPts val="0"/>
              </a:spcBef>
              <a:spcAft>
                <a:spcPts val="0"/>
              </a:spcAft>
            </a:pPr>
            <a:r>
              <a:rPr lang="en-US" sz="1600" dirty="0">
                <a:solidFill>
                  <a:srgbClr val="585859"/>
                </a:solidFill>
                <a:latin typeface="Century Gothic" panose="020B0502020202020204" pitchFamily="34" charset="0"/>
                <a:hlinkClick r:id="rId2"/>
              </a:rPr>
              <a:t>leighann.biernat@stephens.com</a:t>
            </a:r>
            <a:endParaRPr lang="en-US" sz="1600" dirty="0">
              <a:solidFill>
                <a:srgbClr val="585859"/>
              </a:solidFill>
              <a:latin typeface="Century Gothic" panose="020B0502020202020204" pitchFamily="34" charset="0"/>
            </a:endParaRPr>
          </a:p>
          <a:p>
            <a:pPr algn="l" rtl="0" eaLnBrk="1" fontAlgn="auto" hangingPunct="1">
              <a:lnSpc>
                <a:spcPct val="100000"/>
              </a:lnSpc>
              <a:spcBef>
                <a:spcPts val="0"/>
              </a:spcBef>
              <a:spcAft>
                <a:spcPts val="0"/>
              </a:spcAft>
            </a:pPr>
            <a:endParaRPr lang="en-US" sz="1600" b="0" i="0" u="none" baseline="0" dirty="0">
              <a:solidFill>
                <a:srgbClr val="585859"/>
              </a:solidFill>
              <a:latin typeface="Century Gothic" panose="020B0502020202020204" pitchFamily="34" charset="0"/>
            </a:endParaRPr>
          </a:p>
        </p:txBody>
      </p:sp>
      <p:sp>
        <p:nvSpPr>
          <p:cNvPr id="6" name="TextBox 5">
            <a:extLst>
              <a:ext uri="{FF2B5EF4-FFF2-40B4-BE49-F238E27FC236}">
                <a16:creationId xmlns:a16="http://schemas.microsoft.com/office/drawing/2014/main" id="{C0BCD85D-E547-312A-8523-770D85FEAEF5}"/>
              </a:ext>
            </a:extLst>
          </p:cNvPr>
          <p:cNvSpPr txBox="1"/>
          <p:nvPr/>
        </p:nvSpPr>
        <p:spPr>
          <a:xfrm>
            <a:off x="5693698" y="2004551"/>
            <a:ext cx="3576386" cy="1015663"/>
          </a:xfrm>
          <a:prstGeom prst="rect">
            <a:avLst/>
          </a:prstGeom>
          <a:noFill/>
        </p:spPr>
        <p:txBody>
          <a:bodyPr vert="horz" wrap="square" lIns="0" tIns="0" rIns="0" bIns="0" rtlCol="0">
            <a:spAutoFit/>
          </a:bodyPr>
          <a:lstStyle/>
          <a:p>
            <a:pPr algn="l" rtl="0" eaLnBrk="1" fontAlgn="auto" hangingPunct="1">
              <a:lnSpc>
                <a:spcPct val="100000"/>
              </a:lnSpc>
              <a:spcBef>
                <a:spcPts val="0"/>
              </a:spcBef>
              <a:spcAft>
                <a:spcPts val="0"/>
              </a:spcAft>
            </a:pPr>
            <a:r>
              <a:rPr lang="en-US" b="1" i="0" u="none" baseline="0" dirty="0">
                <a:solidFill>
                  <a:srgbClr val="585859"/>
                </a:solidFill>
                <a:latin typeface="Century Gothic" panose="020B0502020202020204" pitchFamily="34" charset="0"/>
              </a:rPr>
              <a:t>Mayor Molly Rawn</a:t>
            </a:r>
          </a:p>
          <a:p>
            <a:pPr algn="l" rtl="0" eaLnBrk="1" fontAlgn="auto" hangingPunct="1">
              <a:lnSpc>
                <a:spcPct val="100000"/>
              </a:lnSpc>
              <a:spcBef>
                <a:spcPts val="0"/>
              </a:spcBef>
              <a:spcAft>
                <a:spcPts val="0"/>
              </a:spcAft>
            </a:pPr>
            <a:r>
              <a:rPr lang="en-US" sz="1600" b="0" i="0" u="none" baseline="0" dirty="0">
                <a:solidFill>
                  <a:srgbClr val="585859"/>
                </a:solidFill>
                <a:latin typeface="Century Gothic" panose="020B0502020202020204" pitchFamily="34" charset="0"/>
              </a:rPr>
              <a:t>City of Fayetteville</a:t>
            </a:r>
            <a:endParaRPr lang="en-US" sz="1600" dirty="0">
              <a:solidFill>
                <a:srgbClr val="585859"/>
              </a:solidFill>
              <a:latin typeface="Century Gothic" panose="020B0502020202020204" pitchFamily="34" charset="0"/>
            </a:endParaRPr>
          </a:p>
          <a:p>
            <a:pPr algn="l" rtl="0" eaLnBrk="1" fontAlgn="auto" hangingPunct="1">
              <a:lnSpc>
                <a:spcPct val="100000"/>
              </a:lnSpc>
              <a:spcBef>
                <a:spcPts val="0"/>
              </a:spcBef>
              <a:spcAft>
                <a:spcPts val="0"/>
              </a:spcAft>
            </a:pPr>
            <a:r>
              <a:rPr lang="en-US" sz="1600" dirty="0">
                <a:solidFill>
                  <a:srgbClr val="585859"/>
                </a:solidFill>
                <a:latin typeface="Century Gothic" panose="020B0502020202020204" pitchFamily="34" charset="0"/>
                <a:hlinkClick r:id="rId3"/>
              </a:rPr>
              <a:t>mayorsoffice@fayetteville-ar.gov</a:t>
            </a:r>
            <a:endParaRPr lang="en-US" sz="1600" dirty="0">
              <a:solidFill>
                <a:srgbClr val="585859"/>
              </a:solidFill>
              <a:latin typeface="Century Gothic" panose="020B0502020202020204" pitchFamily="34" charset="0"/>
            </a:endParaRPr>
          </a:p>
          <a:p>
            <a:pPr algn="l" rtl="0" eaLnBrk="1" fontAlgn="auto" hangingPunct="1">
              <a:lnSpc>
                <a:spcPct val="100000"/>
              </a:lnSpc>
              <a:spcBef>
                <a:spcPts val="0"/>
              </a:spcBef>
              <a:spcAft>
                <a:spcPts val="0"/>
              </a:spcAft>
            </a:pPr>
            <a:endParaRPr lang="en-US" sz="1600" b="0" i="0" u="none" baseline="0" dirty="0">
              <a:solidFill>
                <a:srgbClr val="585859"/>
              </a:solidFill>
              <a:latin typeface="Century Gothic" panose="020B0502020202020204" pitchFamily="34" charset="0"/>
            </a:endParaRPr>
          </a:p>
        </p:txBody>
      </p:sp>
      <p:sp>
        <p:nvSpPr>
          <p:cNvPr id="8" name="TextBox 7">
            <a:extLst>
              <a:ext uri="{FF2B5EF4-FFF2-40B4-BE49-F238E27FC236}">
                <a16:creationId xmlns:a16="http://schemas.microsoft.com/office/drawing/2014/main" id="{14FDFA9A-35F5-63BC-4F9E-98F661E6814D}"/>
              </a:ext>
            </a:extLst>
          </p:cNvPr>
          <p:cNvSpPr txBox="1"/>
          <p:nvPr/>
        </p:nvSpPr>
        <p:spPr>
          <a:xfrm>
            <a:off x="625512" y="2004552"/>
            <a:ext cx="3340480" cy="1015663"/>
          </a:xfrm>
          <a:prstGeom prst="rect">
            <a:avLst/>
          </a:prstGeom>
          <a:noFill/>
        </p:spPr>
        <p:txBody>
          <a:bodyPr vert="horz" wrap="square" lIns="0" tIns="0" rIns="0" bIns="0" rtlCol="0">
            <a:spAutoFit/>
          </a:bodyPr>
          <a:lstStyle/>
          <a:p>
            <a:pPr algn="l" rtl="0" eaLnBrk="1" fontAlgn="auto" hangingPunct="1">
              <a:lnSpc>
                <a:spcPct val="100000"/>
              </a:lnSpc>
              <a:spcBef>
                <a:spcPts val="0"/>
              </a:spcBef>
              <a:spcAft>
                <a:spcPts val="0"/>
              </a:spcAft>
            </a:pPr>
            <a:r>
              <a:rPr lang="en-US" b="1" i="0" u="none" baseline="0" dirty="0">
                <a:solidFill>
                  <a:srgbClr val="585859"/>
                </a:solidFill>
                <a:latin typeface="Century Gothic" panose="020B0502020202020204" pitchFamily="34" charset="0"/>
              </a:rPr>
              <a:t>Mayor Joe Hurst</a:t>
            </a:r>
          </a:p>
          <a:p>
            <a:pPr algn="l" rtl="0" eaLnBrk="1" fontAlgn="auto" hangingPunct="1">
              <a:lnSpc>
                <a:spcPct val="100000"/>
              </a:lnSpc>
              <a:spcBef>
                <a:spcPts val="0"/>
              </a:spcBef>
              <a:spcAft>
                <a:spcPts val="0"/>
              </a:spcAft>
            </a:pPr>
            <a:r>
              <a:rPr lang="en-US" sz="1600" b="0" i="0" u="none" baseline="0" dirty="0">
                <a:solidFill>
                  <a:srgbClr val="585859"/>
                </a:solidFill>
                <a:latin typeface="Century Gothic" panose="020B0502020202020204" pitchFamily="34" charset="0"/>
              </a:rPr>
              <a:t>City of Van Buren</a:t>
            </a:r>
            <a:endParaRPr lang="en-US" sz="1600" dirty="0">
              <a:solidFill>
                <a:srgbClr val="585859"/>
              </a:solidFill>
              <a:latin typeface="Century Gothic" panose="020B0502020202020204" pitchFamily="34" charset="0"/>
            </a:endParaRPr>
          </a:p>
          <a:p>
            <a:pPr algn="l" rtl="0" eaLnBrk="1" fontAlgn="auto" hangingPunct="1">
              <a:lnSpc>
                <a:spcPct val="100000"/>
              </a:lnSpc>
              <a:spcBef>
                <a:spcPts val="0"/>
              </a:spcBef>
              <a:spcAft>
                <a:spcPts val="0"/>
              </a:spcAft>
            </a:pPr>
            <a:r>
              <a:rPr lang="en-US" sz="1600" dirty="0">
                <a:solidFill>
                  <a:srgbClr val="585859"/>
                </a:solidFill>
                <a:latin typeface="Century Gothic" panose="020B0502020202020204" pitchFamily="34" charset="0"/>
                <a:hlinkClick r:id="rId4"/>
              </a:rPr>
              <a:t>joehurst@cityofvanburenar.gov</a:t>
            </a:r>
            <a:endParaRPr lang="en-US" sz="1600" dirty="0">
              <a:solidFill>
                <a:srgbClr val="585859"/>
              </a:solidFill>
              <a:latin typeface="Century Gothic" panose="020B0502020202020204" pitchFamily="34" charset="0"/>
            </a:endParaRPr>
          </a:p>
          <a:p>
            <a:pPr algn="l" rtl="0" eaLnBrk="1" fontAlgn="auto" hangingPunct="1">
              <a:lnSpc>
                <a:spcPct val="100000"/>
              </a:lnSpc>
              <a:spcBef>
                <a:spcPts val="0"/>
              </a:spcBef>
              <a:spcAft>
                <a:spcPts val="0"/>
              </a:spcAft>
            </a:pPr>
            <a:endParaRPr lang="en-US" sz="1600" b="0" i="0" u="none" baseline="0" dirty="0">
              <a:solidFill>
                <a:srgbClr val="585859"/>
              </a:solidFill>
              <a:latin typeface="Century Gothic" panose="020B0502020202020204" pitchFamily="34" charset="0"/>
            </a:endParaRPr>
          </a:p>
        </p:txBody>
      </p:sp>
      <p:sp>
        <p:nvSpPr>
          <p:cNvPr id="10" name="TextBox 9">
            <a:extLst>
              <a:ext uri="{FF2B5EF4-FFF2-40B4-BE49-F238E27FC236}">
                <a16:creationId xmlns:a16="http://schemas.microsoft.com/office/drawing/2014/main" id="{54259C73-68A4-08E3-4C75-4A8F4C8597B2}"/>
              </a:ext>
            </a:extLst>
          </p:cNvPr>
          <p:cNvSpPr txBox="1"/>
          <p:nvPr/>
        </p:nvSpPr>
        <p:spPr>
          <a:xfrm>
            <a:off x="524541" y="4629265"/>
            <a:ext cx="3840162" cy="2000548"/>
          </a:xfrm>
          <a:prstGeom prst="rect">
            <a:avLst/>
          </a:prstGeom>
          <a:noFill/>
        </p:spPr>
        <p:txBody>
          <a:bodyPr vert="horz" wrap="square" lIns="0" tIns="0" rIns="0" bIns="0" rtlCol="0">
            <a:spAutoFit/>
          </a:bodyPr>
          <a:lstStyle/>
          <a:p>
            <a:r>
              <a:rPr lang="en-US" b="1" dirty="0">
                <a:solidFill>
                  <a:srgbClr val="585859"/>
                </a:solidFill>
                <a:latin typeface="Century Gothic" panose="020B0502020202020204" pitchFamily="34" charset="0"/>
              </a:rPr>
              <a:t>George Shelton / Principal</a:t>
            </a:r>
            <a:br>
              <a:rPr lang="en-US" sz="1600" b="1" dirty="0">
                <a:latin typeface="Century Gothic" panose="020B0502020202020204" pitchFamily="34" charset="0"/>
              </a:rPr>
            </a:br>
            <a:r>
              <a:rPr lang="en-US" sz="1600" dirty="0">
                <a:latin typeface="Century Gothic" panose="020B0502020202020204" pitchFamily="34" charset="0"/>
              </a:rPr>
              <a:t>(479) 236-7473</a:t>
            </a:r>
          </a:p>
          <a:p>
            <a:r>
              <a:rPr lang="en-US" sz="1600" u="sng" dirty="0">
                <a:latin typeface="Century Gothic" panose="020B0502020202020204" pitchFamily="34" charset="0"/>
                <a:hlinkClick r:id="rId5"/>
              </a:rPr>
              <a:t>George@CompanyPolitics.com</a:t>
            </a:r>
            <a:endParaRPr lang="en-US" sz="1600" dirty="0">
              <a:latin typeface="Century Gothic" panose="020B0502020202020204" pitchFamily="34" charset="0"/>
            </a:endParaRPr>
          </a:p>
          <a:p>
            <a:r>
              <a:rPr lang="en-US" sz="1600" dirty="0">
                <a:latin typeface="Century Gothic" panose="020B0502020202020204" pitchFamily="34" charset="0"/>
              </a:rPr>
              <a:t>Company. Politics. </a:t>
            </a:r>
            <a:br>
              <a:rPr lang="en-US" sz="1600" dirty="0">
                <a:latin typeface="Century Gothic" panose="020B0502020202020204" pitchFamily="34" charset="0"/>
              </a:rPr>
            </a:br>
            <a:r>
              <a:rPr lang="en-US" sz="1600" dirty="0">
                <a:latin typeface="Century Gothic" panose="020B0502020202020204" pitchFamily="34" charset="0"/>
              </a:rPr>
              <a:t>Fayetteville / Oxford / Washington</a:t>
            </a:r>
            <a:br>
              <a:rPr lang="en-US" sz="1600" dirty="0">
                <a:latin typeface="Century Gothic" panose="020B0502020202020204" pitchFamily="34" charset="0"/>
              </a:rPr>
            </a:br>
            <a:r>
              <a:rPr lang="en-US" sz="1600" u="sng" dirty="0">
                <a:latin typeface="Century Gothic" panose="020B0502020202020204" pitchFamily="34" charset="0"/>
                <a:hlinkClick r:id="rId6"/>
              </a:rPr>
              <a:t>www.companypolitics.com</a:t>
            </a:r>
            <a:endParaRPr lang="en-US" sz="1600" dirty="0">
              <a:latin typeface="Century Gothic" panose="020B0502020202020204" pitchFamily="34" charset="0"/>
            </a:endParaRPr>
          </a:p>
          <a:p>
            <a:pPr algn="l" rtl="0" eaLnBrk="1" fontAlgn="auto" hangingPunct="1">
              <a:lnSpc>
                <a:spcPct val="100000"/>
              </a:lnSpc>
              <a:spcBef>
                <a:spcPts val="0"/>
              </a:spcBef>
              <a:spcAft>
                <a:spcPts val="0"/>
              </a:spcAft>
            </a:pPr>
            <a:endParaRPr lang="en-US" sz="1600" b="0" i="0" u="none" baseline="0" dirty="0">
              <a:solidFill>
                <a:srgbClr val="585859"/>
              </a:solidFill>
              <a:latin typeface="Century Gothic" panose="020B0502020202020204" pitchFamily="34" charset="0"/>
            </a:endParaRPr>
          </a:p>
          <a:p>
            <a:pPr algn="l" rtl="0" eaLnBrk="1" fontAlgn="auto" hangingPunct="1">
              <a:lnSpc>
                <a:spcPct val="100000"/>
              </a:lnSpc>
              <a:spcBef>
                <a:spcPts val="0"/>
              </a:spcBef>
              <a:spcAft>
                <a:spcPts val="0"/>
              </a:spcAft>
            </a:pPr>
            <a:endParaRPr lang="en-US" sz="1600" b="0" i="0" u="none" baseline="0" dirty="0">
              <a:solidFill>
                <a:srgbClr val="585859"/>
              </a:solidFill>
              <a:latin typeface="Century Gothic" panose="020B0502020202020204" pitchFamily="34" charset="0"/>
            </a:endParaRPr>
          </a:p>
        </p:txBody>
      </p:sp>
      <p:pic>
        <p:nvPicPr>
          <p:cNvPr id="7" name="Picture 6">
            <a:extLst>
              <a:ext uri="{FF2B5EF4-FFF2-40B4-BE49-F238E27FC236}">
                <a16:creationId xmlns:a16="http://schemas.microsoft.com/office/drawing/2014/main" id="{6FC1E294-0472-64CB-6AB2-CEDDC2765B78}"/>
              </a:ext>
            </a:extLst>
          </p:cNvPr>
          <p:cNvPicPr>
            <a:picLocks noChangeAspect="1"/>
          </p:cNvPicPr>
          <p:nvPr/>
        </p:nvPicPr>
        <p:blipFill>
          <a:blip r:embed="rId7"/>
          <a:stretch>
            <a:fillRect/>
          </a:stretch>
        </p:blipFill>
        <p:spPr>
          <a:xfrm>
            <a:off x="812726" y="3020214"/>
            <a:ext cx="2692000" cy="1015663"/>
          </a:xfrm>
          <a:prstGeom prst="rect">
            <a:avLst/>
          </a:prstGeom>
        </p:spPr>
      </p:pic>
      <p:pic>
        <p:nvPicPr>
          <p:cNvPr id="11" name="Picture 10">
            <a:extLst>
              <a:ext uri="{FF2B5EF4-FFF2-40B4-BE49-F238E27FC236}">
                <a16:creationId xmlns:a16="http://schemas.microsoft.com/office/drawing/2014/main" id="{157791DA-F26A-4A6D-2387-A92BC2CD6927}"/>
              </a:ext>
            </a:extLst>
          </p:cNvPr>
          <p:cNvPicPr>
            <a:picLocks noChangeAspect="1"/>
          </p:cNvPicPr>
          <p:nvPr/>
        </p:nvPicPr>
        <p:blipFill>
          <a:blip r:embed="rId8"/>
          <a:stretch>
            <a:fillRect/>
          </a:stretch>
        </p:blipFill>
        <p:spPr>
          <a:xfrm>
            <a:off x="5567805" y="3121477"/>
            <a:ext cx="3076575" cy="914400"/>
          </a:xfrm>
          <a:prstGeom prst="rect">
            <a:avLst/>
          </a:prstGeom>
        </p:spPr>
      </p:pic>
    </p:spTree>
    <p:extLst>
      <p:ext uri="{BB962C8B-B14F-4D97-AF65-F5344CB8AC3E}">
        <p14:creationId xmlns:p14="http://schemas.microsoft.com/office/powerpoint/2010/main" val="3014390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53C43-0C52-49F4-ADAF-4248AF548F36}"/>
              </a:ext>
            </a:extLst>
          </p:cNvPr>
          <p:cNvSpPr>
            <a:spLocks noGrp="1"/>
          </p:cNvSpPr>
          <p:nvPr>
            <p:ph type="title"/>
          </p:nvPr>
        </p:nvSpPr>
        <p:spPr/>
        <p:txBody>
          <a:bodyPr/>
          <a:lstStyle/>
          <a:p>
            <a:r>
              <a:rPr lang="en-US" dirty="0"/>
              <a:t>City of Maumelle – Example of Multiple Ballot Items</a:t>
            </a:r>
          </a:p>
        </p:txBody>
      </p:sp>
      <p:sp>
        <p:nvSpPr>
          <p:cNvPr id="4" name="TextBox 3">
            <a:extLst>
              <a:ext uri="{FF2B5EF4-FFF2-40B4-BE49-F238E27FC236}">
                <a16:creationId xmlns:a16="http://schemas.microsoft.com/office/drawing/2014/main" id="{76CA8663-C735-A5D0-7213-A9893F04456E}"/>
              </a:ext>
            </a:extLst>
          </p:cNvPr>
          <p:cNvSpPr txBox="1"/>
          <p:nvPr/>
        </p:nvSpPr>
        <p:spPr>
          <a:xfrm>
            <a:off x="505010" y="1401295"/>
            <a:ext cx="9058090" cy="1107996"/>
          </a:xfrm>
          <a:prstGeom prst="rect">
            <a:avLst/>
          </a:prstGeom>
          <a:noFill/>
        </p:spPr>
        <p:txBody>
          <a:bodyPr vert="horz" wrap="square" lIns="0" tIns="0" rIns="0" bIns="0" rtlCol="0">
            <a:spAutoFit/>
          </a:bodyPr>
          <a:lstStyle/>
          <a:p>
            <a:pPr algn="l" rtl="0" eaLnBrk="1" fontAlgn="auto" hangingPunct="1">
              <a:lnSpc>
                <a:spcPct val="100000"/>
              </a:lnSpc>
              <a:spcBef>
                <a:spcPts val="0"/>
              </a:spcBef>
              <a:spcAft>
                <a:spcPts val="0"/>
              </a:spcAft>
            </a:pPr>
            <a:r>
              <a:rPr lang="en-US" b="0" i="0" u="none" baseline="0" dirty="0">
                <a:solidFill>
                  <a:srgbClr val="585859"/>
                </a:solidFill>
                <a:latin typeface="Century Gothic" panose="020B0502020202020204" pitchFamily="34" charset="0"/>
              </a:rPr>
              <a:t>On the March 3</a:t>
            </a:r>
            <a:r>
              <a:rPr lang="en-US" b="0" i="0" u="none" baseline="30000" dirty="0">
                <a:solidFill>
                  <a:srgbClr val="585859"/>
                </a:solidFill>
                <a:latin typeface="Century Gothic" panose="020B0502020202020204" pitchFamily="34" charset="0"/>
              </a:rPr>
              <a:t>rd</a:t>
            </a:r>
            <a:r>
              <a:rPr lang="en-US" b="0" i="0" u="none" baseline="0" dirty="0">
                <a:solidFill>
                  <a:srgbClr val="585859"/>
                </a:solidFill>
                <a:latin typeface="Century Gothic" panose="020B0502020202020204" pitchFamily="34" charset="0"/>
              </a:rPr>
              <a:t> 2026 ballot, Maumelle voters approved to extend the existing ½-cent sales tax for the purpose of funding key community improvement projects through the issuance of </a:t>
            </a:r>
            <a:r>
              <a:rPr lang="en-US" b="0" i="0" u="none" baseline="0" dirty="0">
                <a:solidFill>
                  <a:srgbClr val="5F5263"/>
                </a:solidFill>
                <a:latin typeface="Century Gothic" panose="020B0502020202020204" pitchFamily="34" charset="0"/>
              </a:rPr>
              <a:t>capital improvement bonds</a:t>
            </a:r>
            <a:r>
              <a:rPr lang="en-US" b="0" i="0" u="none" baseline="0" dirty="0">
                <a:solidFill>
                  <a:srgbClr val="585859"/>
                </a:solidFill>
                <a:latin typeface="Century Gothic" panose="020B0502020202020204" pitchFamily="34" charset="0"/>
              </a:rPr>
              <a:t>. </a:t>
            </a:r>
            <a:r>
              <a:rPr lang="en-US" dirty="0">
                <a:solidFill>
                  <a:srgbClr val="585859"/>
                </a:solidFill>
                <a:latin typeface="Century Gothic" panose="020B0502020202020204" pitchFamily="34" charset="0"/>
              </a:rPr>
              <a:t>Projects considered by voters:</a:t>
            </a:r>
            <a:endParaRPr lang="en-US" b="0" i="0" u="none" baseline="0" dirty="0">
              <a:solidFill>
                <a:srgbClr val="585859"/>
              </a:solidFill>
              <a:latin typeface="Century Gothic" panose="020B0502020202020204" pitchFamily="34" charset="0"/>
            </a:endParaRPr>
          </a:p>
        </p:txBody>
      </p:sp>
      <p:graphicFrame>
        <p:nvGraphicFramePr>
          <p:cNvPr id="9" name="Table 8">
            <a:extLst>
              <a:ext uri="{FF2B5EF4-FFF2-40B4-BE49-F238E27FC236}">
                <a16:creationId xmlns:a16="http://schemas.microsoft.com/office/drawing/2014/main" id="{DB15117E-50FC-D202-4542-6B675C9D8C2B}"/>
              </a:ext>
            </a:extLst>
          </p:cNvPr>
          <p:cNvGraphicFramePr>
            <a:graphicFrameLocks noGrp="1"/>
          </p:cNvGraphicFramePr>
          <p:nvPr>
            <p:extLst>
              <p:ext uri="{D42A27DB-BD31-4B8C-83A1-F6EECF244321}">
                <p14:modId xmlns:p14="http://schemas.microsoft.com/office/powerpoint/2010/main" val="1390910324"/>
              </p:ext>
            </p:extLst>
          </p:nvPr>
        </p:nvGraphicFramePr>
        <p:xfrm>
          <a:off x="385590" y="2604330"/>
          <a:ext cx="4340646" cy="2113347"/>
        </p:xfrm>
        <a:graphic>
          <a:graphicData uri="http://schemas.openxmlformats.org/drawingml/2006/table">
            <a:tbl>
              <a:tblPr/>
              <a:tblGrid>
                <a:gridCol w="230477">
                  <a:extLst>
                    <a:ext uri="{9D8B030D-6E8A-4147-A177-3AD203B41FA5}">
                      <a16:colId xmlns:a16="http://schemas.microsoft.com/office/drawing/2014/main" val="767403095"/>
                    </a:ext>
                  </a:extLst>
                </a:gridCol>
                <a:gridCol w="4110169">
                  <a:extLst>
                    <a:ext uri="{9D8B030D-6E8A-4147-A177-3AD203B41FA5}">
                      <a16:colId xmlns:a16="http://schemas.microsoft.com/office/drawing/2014/main" val="2974691864"/>
                    </a:ext>
                  </a:extLst>
                </a:gridCol>
              </a:tblGrid>
              <a:tr h="621248">
                <a:tc>
                  <a:txBody>
                    <a:bodyPr/>
                    <a:lstStyle/>
                    <a:p>
                      <a:pPr marL="342900" indent="-342900">
                        <a:buFont typeface="Wingdings" panose="05000000000000000000" pitchFamily="2" charset="2"/>
                        <a:buChar char="ü"/>
                      </a:pPr>
                      <a:r>
                        <a:rPr lang="en-US" dirty="0">
                          <a:ln>
                            <a:solidFill>
                              <a:schemeClr val="bg1">
                                <a:lumMod val="50000"/>
                              </a:schemeClr>
                            </a:solidFill>
                          </a:ln>
                          <a:solidFill>
                            <a:srgbClr val="5F5263"/>
                          </a:solidFill>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5F5263"/>
                          </a:solidFill>
                        </a:rPr>
                        <a:t>City Wide Road Improvements</a:t>
                      </a:r>
                    </a:p>
                  </a:txBody>
                  <a:tcPr>
                    <a:lnL w="12700" cmpd="sng">
                      <a:noFill/>
                      <a:prstDash val="soli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1433967"/>
                  </a:ext>
                </a:extLst>
              </a:tr>
              <a:tr h="870851">
                <a:tc>
                  <a:txBody>
                    <a:bodyPr/>
                    <a:lstStyle/>
                    <a:p>
                      <a:pPr marL="342900" indent="-342900">
                        <a:buFont typeface="Wingdings" panose="05000000000000000000" pitchFamily="2" charset="2"/>
                        <a:buChar char="ü"/>
                      </a:pPr>
                      <a:r>
                        <a:rPr lang="en-US" dirty="0">
                          <a:ln>
                            <a:solidFill>
                              <a:schemeClr val="bg1">
                                <a:lumMod val="50000"/>
                              </a:schemeClr>
                            </a:solidFill>
                          </a:ln>
                          <a:solidFill>
                            <a:srgbClr val="5F5263"/>
                          </a:solidFill>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5F5263"/>
                          </a:solidFill>
                        </a:rPr>
                        <a:t>Center on the Lake Therapy Pool &amp; Parking Improvements</a:t>
                      </a: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0310694"/>
                  </a:ext>
                </a:extLst>
              </a:tr>
              <a:tr h="621248">
                <a:tc>
                  <a:txBody>
                    <a:bodyPr/>
                    <a:lstStyle/>
                    <a:p>
                      <a:pPr marL="342900" marR="0" lvl="0" indent="-342900" algn="l" defTabSz="100584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80" b="0" i="0" u="none" strike="noStrike" kern="1200" cap="none" spc="0" normalizeH="0" baseline="0" noProof="0" dirty="0">
                          <a:ln>
                            <a:solidFill>
                              <a:schemeClr val="bg1">
                                <a:lumMod val="50000"/>
                              </a:schemeClr>
                            </a:solidFill>
                          </a:ln>
                          <a:solidFill>
                            <a:srgbClr val="5F5263"/>
                          </a:solidFill>
                          <a:effectLst/>
                          <a:uLnTx/>
                          <a:uFillTx/>
                          <a:latin typeface="Century Gothic" panose="020F0302020204030204"/>
                          <a:ea typeface="+mn-ea"/>
                          <a:cs typeface="+mn-cs"/>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5F5263"/>
                          </a:solidFill>
                        </a:rPr>
                        <a:t>Police &amp; Fire Training Facility</a:t>
                      </a: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3359091"/>
                  </a:ext>
                </a:extLst>
              </a:tr>
            </a:tbl>
          </a:graphicData>
        </a:graphic>
      </p:graphicFrame>
      <p:pic>
        <p:nvPicPr>
          <p:cNvPr id="11" name="Picture 10">
            <a:extLst>
              <a:ext uri="{FF2B5EF4-FFF2-40B4-BE49-F238E27FC236}">
                <a16:creationId xmlns:a16="http://schemas.microsoft.com/office/drawing/2014/main" id="{2C49E3E8-8582-706E-041E-BBC353A695DC}"/>
              </a:ext>
            </a:extLst>
          </p:cNvPr>
          <p:cNvPicPr>
            <a:picLocks noChangeAspect="1"/>
          </p:cNvPicPr>
          <p:nvPr/>
        </p:nvPicPr>
        <p:blipFill>
          <a:blip r:embed="rId2"/>
          <a:stretch>
            <a:fillRect/>
          </a:stretch>
        </p:blipFill>
        <p:spPr>
          <a:xfrm>
            <a:off x="2142722" y="4816429"/>
            <a:ext cx="5772956" cy="2753109"/>
          </a:xfrm>
          <a:prstGeom prst="rect">
            <a:avLst/>
          </a:prstGeom>
        </p:spPr>
      </p:pic>
      <p:graphicFrame>
        <p:nvGraphicFramePr>
          <p:cNvPr id="12" name="Table 11">
            <a:extLst>
              <a:ext uri="{FF2B5EF4-FFF2-40B4-BE49-F238E27FC236}">
                <a16:creationId xmlns:a16="http://schemas.microsoft.com/office/drawing/2014/main" id="{D4A3A16E-004D-C726-ECB6-CE41DAE861DE}"/>
              </a:ext>
            </a:extLst>
          </p:cNvPr>
          <p:cNvGraphicFramePr>
            <a:graphicFrameLocks noGrp="1"/>
          </p:cNvGraphicFramePr>
          <p:nvPr>
            <p:extLst>
              <p:ext uri="{D42A27DB-BD31-4B8C-83A1-F6EECF244321}">
                <p14:modId xmlns:p14="http://schemas.microsoft.com/office/powerpoint/2010/main" val="1566953818"/>
              </p:ext>
            </p:extLst>
          </p:nvPr>
        </p:nvGraphicFramePr>
        <p:xfrm>
          <a:off x="4902506" y="2604330"/>
          <a:ext cx="4340646" cy="1863744"/>
        </p:xfrm>
        <a:graphic>
          <a:graphicData uri="http://schemas.openxmlformats.org/drawingml/2006/table">
            <a:tbl>
              <a:tblPr/>
              <a:tblGrid>
                <a:gridCol w="230477">
                  <a:extLst>
                    <a:ext uri="{9D8B030D-6E8A-4147-A177-3AD203B41FA5}">
                      <a16:colId xmlns:a16="http://schemas.microsoft.com/office/drawing/2014/main" val="767403095"/>
                    </a:ext>
                  </a:extLst>
                </a:gridCol>
                <a:gridCol w="4110169">
                  <a:extLst>
                    <a:ext uri="{9D8B030D-6E8A-4147-A177-3AD203B41FA5}">
                      <a16:colId xmlns:a16="http://schemas.microsoft.com/office/drawing/2014/main" val="2974691864"/>
                    </a:ext>
                  </a:extLst>
                </a:gridCol>
              </a:tblGrid>
              <a:tr h="621248">
                <a:tc>
                  <a:txBody>
                    <a:bodyPr/>
                    <a:lstStyle/>
                    <a:p>
                      <a:pPr marL="342900" marR="0" lvl="0" indent="-342900" algn="l" defTabSz="100584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80" b="0" i="0" u="none" strike="noStrike" kern="1200" cap="none" spc="0" normalizeH="0" baseline="0" noProof="0" dirty="0">
                          <a:ln>
                            <a:solidFill>
                              <a:schemeClr val="bg1">
                                <a:lumMod val="50000"/>
                              </a:schemeClr>
                            </a:solidFill>
                          </a:ln>
                          <a:solidFill>
                            <a:srgbClr val="5F5263"/>
                          </a:solidFill>
                          <a:effectLst/>
                          <a:uLnTx/>
                          <a:uFillTx/>
                          <a:latin typeface="Century Gothic" panose="020F0302020204030204"/>
                          <a:ea typeface="+mn-ea"/>
                          <a:cs typeface="+mn-cs"/>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5F5263"/>
                          </a:solidFill>
                        </a:rPr>
                        <a:t>Fire Station #3</a:t>
                      </a: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613833"/>
                  </a:ext>
                </a:extLst>
              </a:tr>
              <a:tr h="621248">
                <a:tc>
                  <a:txBody>
                    <a:bodyPr/>
                    <a:lstStyle/>
                    <a:p>
                      <a:pPr marL="342900" marR="0" lvl="0" indent="-342900" algn="l" defTabSz="100584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80" b="0" i="0" u="none" strike="noStrike" kern="1200" cap="none" spc="0" normalizeH="0" baseline="0" noProof="0" dirty="0">
                          <a:ln>
                            <a:solidFill>
                              <a:schemeClr val="bg1">
                                <a:lumMod val="50000"/>
                              </a:schemeClr>
                            </a:solidFill>
                          </a:ln>
                          <a:solidFill>
                            <a:srgbClr val="5F5263"/>
                          </a:solidFill>
                          <a:effectLst/>
                          <a:uLnTx/>
                          <a:uFillTx/>
                          <a:latin typeface="Century Gothic" panose="020F0302020204030204"/>
                          <a:ea typeface="+mn-ea"/>
                          <a:cs typeface="+mn-cs"/>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5F5263"/>
                          </a:solidFill>
                        </a:rPr>
                        <a:t>Lake Valencia Improvements</a:t>
                      </a:r>
                    </a:p>
                  </a:txBody>
                  <a:tcPr>
                    <a:lnL w="12700" cap="flat" cmpd="sng" algn="ctr">
                      <a:noFill/>
                      <a:prstDash val="solid"/>
                      <a:round/>
                      <a:headEnd type="none" w="med" len="med"/>
                      <a:tailEnd type="none" w="med" len="me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3261551"/>
                  </a:ext>
                </a:extLst>
              </a:tr>
              <a:tr h="621248">
                <a:tc>
                  <a:txBody>
                    <a:bodyPr/>
                    <a:lstStyle/>
                    <a:p>
                      <a:pPr marL="342900" marR="0" lvl="0" indent="-342900" algn="l" defTabSz="100584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80" b="0" i="0" u="none" strike="noStrike" kern="1200" cap="none" spc="0" normalizeH="0" baseline="0" noProof="0" dirty="0">
                          <a:ln>
                            <a:solidFill>
                              <a:schemeClr val="bg1">
                                <a:lumMod val="50000"/>
                              </a:schemeClr>
                            </a:solidFill>
                          </a:ln>
                          <a:solidFill>
                            <a:srgbClr val="5F5263"/>
                          </a:solidFill>
                          <a:effectLst/>
                          <a:uLnTx/>
                          <a:uFillTx/>
                          <a:latin typeface="Century Gothic" panose="020F0302020204030204"/>
                          <a:ea typeface="+mn-ea"/>
                          <a:cs typeface="+mn-cs"/>
                        </a:rPr>
                        <a:t> </a:t>
                      </a:r>
                    </a:p>
                  </a:txBody>
                  <a:tcPr>
                    <a:lnL w="12700" cmpd="sng">
                      <a:noFill/>
                      <a:prstDash val="solid"/>
                    </a:lnL>
                    <a:lnR w="12700" cap="flat" cmpd="sng" algn="ctr">
                      <a:no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dirty="0">
                          <a:ln>
                            <a:solidFill>
                              <a:schemeClr val="bg1">
                                <a:lumMod val="50000"/>
                              </a:schemeClr>
                            </a:solidFill>
                          </a:ln>
                          <a:solidFill>
                            <a:srgbClr val="FF0000"/>
                          </a:solidFill>
                        </a:rPr>
                        <a:t>X </a:t>
                      </a:r>
                      <a:r>
                        <a:rPr lang="en-US" dirty="0">
                          <a:ln>
                            <a:solidFill>
                              <a:schemeClr val="bg1">
                                <a:lumMod val="50000"/>
                              </a:schemeClr>
                            </a:solidFill>
                          </a:ln>
                          <a:solidFill>
                            <a:srgbClr val="5F5263"/>
                          </a:solidFill>
                        </a:rPr>
                        <a:t>Turf at Maumelle Sports Field</a:t>
                      </a:r>
                    </a:p>
                  </a:txBody>
                  <a:tcPr>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216364133"/>
                  </a:ext>
                </a:extLst>
              </a:tr>
            </a:tbl>
          </a:graphicData>
        </a:graphic>
      </p:graphicFrame>
      <p:sp>
        <p:nvSpPr>
          <p:cNvPr id="3" name="TextBox 2">
            <a:extLst>
              <a:ext uri="{FF2B5EF4-FFF2-40B4-BE49-F238E27FC236}">
                <a16:creationId xmlns:a16="http://schemas.microsoft.com/office/drawing/2014/main" id="{E994BA06-589A-CE64-8BA0-8C205A7F7DB2}"/>
              </a:ext>
            </a:extLst>
          </p:cNvPr>
          <p:cNvSpPr txBox="1"/>
          <p:nvPr/>
        </p:nvSpPr>
        <p:spPr>
          <a:xfrm>
            <a:off x="4902507" y="3886198"/>
            <a:ext cx="286182" cy="345559"/>
          </a:xfrm>
          <a:prstGeom prst="rect">
            <a:avLst/>
          </a:prstGeom>
          <a:solidFill>
            <a:schemeClr val="bg1"/>
          </a:solidFill>
        </p:spPr>
        <p:txBody>
          <a:bodyPr vert="horz" wrap="square" lIns="0" tIns="0" rIns="0" bIns="0" rtlCol="0">
            <a:spAutoFit/>
          </a:bodyPr>
          <a:lstStyle/>
          <a:p>
            <a:pPr algn="l" rtl="0" eaLnBrk="1" fontAlgn="auto" hangingPunct="1">
              <a:lnSpc>
                <a:spcPct val="100000"/>
              </a:lnSpc>
              <a:spcBef>
                <a:spcPts val="0"/>
              </a:spcBef>
              <a:spcAft>
                <a:spcPts val="0"/>
              </a:spcAft>
            </a:pPr>
            <a:endParaRPr lang="en-US" sz="1200" b="0" i="0" u="none" baseline="0" dirty="0">
              <a:solidFill>
                <a:srgbClr val="585859"/>
              </a:solidFill>
              <a:highlight>
                <a:srgbClr val="E3F0FB"/>
              </a:highlight>
              <a:latin typeface="Century Gothic" panose="020B0502020202020204" pitchFamily="34" charset="0"/>
            </a:endParaRPr>
          </a:p>
        </p:txBody>
      </p:sp>
      <p:sp>
        <p:nvSpPr>
          <p:cNvPr id="5" name="Slide Number Placeholder 2">
            <a:extLst>
              <a:ext uri="{FF2B5EF4-FFF2-40B4-BE49-F238E27FC236}">
                <a16:creationId xmlns:a16="http://schemas.microsoft.com/office/drawing/2014/main" id="{8E432BA4-307A-1C19-09D4-A8F73C8BE565}"/>
              </a:ext>
            </a:extLst>
          </p:cNvPr>
          <p:cNvSpPr txBox="1">
            <a:spLocks/>
          </p:cNvSpPr>
          <p:nvPr/>
        </p:nvSpPr>
        <p:spPr>
          <a:xfrm>
            <a:off x="7416413" y="7242575"/>
            <a:ext cx="2262187" cy="41433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2688FC0-9304-4961-A10B-85D7080BAD85}" type="slidenum">
              <a:rPr lang="en-US" sz="750" smtClean="0"/>
              <a:pPr algn="r"/>
              <a:t>3</a:t>
            </a:fld>
            <a:endParaRPr lang="en-US" sz="750" dirty="0"/>
          </a:p>
        </p:txBody>
      </p:sp>
    </p:spTree>
    <p:extLst>
      <p:ext uri="{BB962C8B-B14F-4D97-AF65-F5344CB8AC3E}">
        <p14:creationId xmlns:p14="http://schemas.microsoft.com/office/powerpoint/2010/main" val="90423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5010" y="890120"/>
            <a:ext cx="9058090" cy="729360"/>
          </a:xfrm>
        </p:spPr>
        <p:txBody>
          <a:bodyPr/>
          <a:lstStyle/>
          <a:p>
            <a:r>
              <a:rPr lang="en-US" dirty="0"/>
              <a:t>Arkansas City Sales Tax Ballot Items: A Non-Exhaustive List</a:t>
            </a:r>
            <a:br>
              <a:rPr lang="en-US" dirty="0"/>
            </a:br>
            <a:r>
              <a:rPr lang="en-US" dirty="0"/>
              <a:t>(2024 – 2026)</a:t>
            </a:r>
          </a:p>
        </p:txBody>
      </p:sp>
      <p:graphicFrame>
        <p:nvGraphicFramePr>
          <p:cNvPr id="6" name="Table 5">
            <a:extLst>
              <a:ext uri="{FF2B5EF4-FFF2-40B4-BE49-F238E27FC236}">
                <a16:creationId xmlns:a16="http://schemas.microsoft.com/office/drawing/2014/main" id="{458D6C63-2E2F-A0A1-CFC6-6474924372E2}"/>
              </a:ext>
            </a:extLst>
          </p:cNvPr>
          <p:cNvGraphicFramePr>
            <a:graphicFrameLocks noGrp="1"/>
          </p:cNvGraphicFramePr>
          <p:nvPr>
            <p:extLst>
              <p:ext uri="{D42A27DB-BD31-4B8C-83A1-F6EECF244321}">
                <p14:modId xmlns:p14="http://schemas.microsoft.com/office/powerpoint/2010/main" val="522949009"/>
              </p:ext>
            </p:extLst>
          </p:nvPr>
        </p:nvGraphicFramePr>
        <p:xfrm>
          <a:off x="505008" y="2163440"/>
          <a:ext cx="9211868" cy="3445520"/>
        </p:xfrm>
        <a:graphic>
          <a:graphicData uri="http://schemas.openxmlformats.org/drawingml/2006/table">
            <a:tbl>
              <a:tblPr/>
              <a:tblGrid>
                <a:gridCol w="2302967">
                  <a:extLst>
                    <a:ext uri="{9D8B030D-6E8A-4147-A177-3AD203B41FA5}">
                      <a16:colId xmlns:a16="http://schemas.microsoft.com/office/drawing/2014/main" val="3329504094"/>
                    </a:ext>
                  </a:extLst>
                </a:gridCol>
                <a:gridCol w="2302967">
                  <a:extLst>
                    <a:ext uri="{9D8B030D-6E8A-4147-A177-3AD203B41FA5}">
                      <a16:colId xmlns:a16="http://schemas.microsoft.com/office/drawing/2014/main" val="375270872"/>
                    </a:ext>
                  </a:extLst>
                </a:gridCol>
                <a:gridCol w="2302967">
                  <a:extLst>
                    <a:ext uri="{9D8B030D-6E8A-4147-A177-3AD203B41FA5}">
                      <a16:colId xmlns:a16="http://schemas.microsoft.com/office/drawing/2014/main" val="3979747524"/>
                    </a:ext>
                  </a:extLst>
                </a:gridCol>
                <a:gridCol w="2302967">
                  <a:extLst>
                    <a:ext uri="{9D8B030D-6E8A-4147-A177-3AD203B41FA5}">
                      <a16:colId xmlns:a16="http://schemas.microsoft.com/office/drawing/2014/main" val="3164821449"/>
                    </a:ext>
                  </a:extLst>
                </a:gridCol>
              </a:tblGrid>
              <a:tr h="689104">
                <a:tc>
                  <a:txBody>
                    <a:bodyPr/>
                    <a:lstStyle/>
                    <a:p>
                      <a:pPr marL="0" indent="0" algn="ctr" fontAlgn="base">
                        <a:lnSpc>
                          <a:spcPts val="2850"/>
                        </a:lnSpc>
                        <a:buNone/>
                      </a:pPr>
                      <a:r>
                        <a:rPr lang="en-US" sz="2000" b="1" i="0" dirty="0">
                          <a:solidFill>
                            <a:srgbClr val="FFFFFF"/>
                          </a:solidFill>
                          <a:effectLst/>
                          <a:latin typeface="Century Gothic" panose="020B0502020202020204" pitchFamily="34" charset="0"/>
                        </a:rPr>
                        <a:t>Year​</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775" cap="flat" cmpd="sng" algn="ctr">
                      <a:solidFill>
                        <a:srgbClr val="FFFFFF"/>
                      </a:solidFill>
                      <a:prstDash val="solid"/>
                      <a:round/>
                      <a:headEnd type="none" w="med" len="med"/>
                      <a:tailEnd type="none" w="med" len="med"/>
                    </a:lnB>
                    <a:solidFill>
                      <a:srgbClr val="4F81BD"/>
                    </a:solidFill>
                  </a:tcPr>
                </a:tc>
                <a:tc>
                  <a:txBody>
                    <a:bodyPr/>
                    <a:lstStyle/>
                    <a:p>
                      <a:pPr marL="0" indent="0" algn="ctr" fontAlgn="base">
                        <a:lnSpc>
                          <a:spcPts val="2850"/>
                        </a:lnSpc>
                        <a:buNone/>
                      </a:pPr>
                      <a:r>
                        <a:rPr lang="en-US" sz="2000" b="1" i="0" dirty="0">
                          <a:solidFill>
                            <a:srgbClr val="FFFFFF"/>
                          </a:solidFill>
                          <a:effectLst/>
                          <a:latin typeface="Century Gothic" panose="020B0502020202020204" pitchFamily="34" charset="0"/>
                        </a:rPr>
                        <a:t>Pass​</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775" cap="flat" cmpd="sng" algn="ctr">
                      <a:solidFill>
                        <a:srgbClr val="FFFFFF"/>
                      </a:solidFill>
                      <a:prstDash val="solid"/>
                      <a:round/>
                      <a:headEnd type="none" w="med" len="med"/>
                      <a:tailEnd type="none" w="med" len="med"/>
                    </a:lnB>
                    <a:solidFill>
                      <a:srgbClr val="4F81BD"/>
                    </a:solidFill>
                  </a:tcPr>
                </a:tc>
                <a:tc>
                  <a:txBody>
                    <a:bodyPr/>
                    <a:lstStyle/>
                    <a:p>
                      <a:pPr marL="0" indent="0" algn="ctr" fontAlgn="base">
                        <a:lnSpc>
                          <a:spcPts val="2850"/>
                        </a:lnSpc>
                        <a:buNone/>
                      </a:pPr>
                      <a:r>
                        <a:rPr lang="en-US" sz="2000" b="1" i="0" dirty="0">
                          <a:solidFill>
                            <a:srgbClr val="FFFFFF"/>
                          </a:solidFill>
                          <a:effectLst/>
                          <a:latin typeface="Century Gothic" panose="020B0502020202020204" pitchFamily="34" charset="0"/>
                        </a:rPr>
                        <a:t>Fail​</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775" cap="flat" cmpd="sng" algn="ctr">
                      <a:solidFill>
                        <a:srgbClr val="FFFFFF"/>
                      </a:solidFill>
                      <a:prstDash val="solid"/>
                      <a:round/>
                      <a:headEnd type="none" w="med" len="med"/>
                      <a:tailEnd type="none" w="med" len="med"/>
                    </a:lnB>
                    <a:solidFill>
                      <a:srgbClr val="4F81BD"/>
                    </a:solidFill>
                  </a:tcPr>
                </a:tc>
                <a:tc>
                  <a:txBody>
                    <a:bodyPr/>
                    <a:lstStyle/>
                    <a:p>
                      <a:pPr marL="0" indent="0" algn="ctr" fontAlgn="base">
                        <a:lnSpc>
                          <a:spcPts val="2850"/>
                        </a:lnSpc>
                        <a:buNone/>
                      </a:pPr>
                      <a:r>
                        <a:rPr lang="en-US" sz="2000" b="1" i="0" dirty="0">
                          <a:solidFill>
                            <a:srgbClr val="FFFFFF"/>
                          </a:solidFill>
                          <a:effectLst/>
                          <a:latin typeface="Century Gothic" panose="020B0502020202020204" pitchFamily="34" charset="0"/>
                        </a:rPr>
                        <a:t>Total​</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5775"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355328534"/>
                  </a:ext>
                </a:extLst>
              </a:tr>
              <a:tr h="689104">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2024​</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7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39​</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7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3​</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7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42​</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577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730558340"/>
                  </a:ext>
                </a:extLst>
              </a:tr>
              <a:tr h="689104">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2025​</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DF4"/>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20​</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DF4"/>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4​</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DF4"/>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24​</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867538405"/>
                  </a:ext>
                </a:extLst>
              </a:tr>
              <a:tr h="689104">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March 2026​</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u="sng" dirty="0">
                          <a:solidFill>
                            <a:srgbClr val="5F5263"/>
                          </a:solidFill>
                          <a:effectLst/>
                          <a:latin typeface="Century Gothic" panose="020B0502020202020204" pitchFamily="34" charset="0"/>
                        </a:rPr>
                        <a:t>19​</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u="sng" dirty="0">
                          <a:solidFill>
                            <a:srgbClr val="5F5263"/>
                          </a:solidFill>
                          <a:effectLst/>
                          <a:latin typeface="Century Gothic" panose="020B0502020202020204" pitchFamily="34" charset="0"/>
                        </a:rPr>
                        <a:t>2​</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u="sng" dirty="0">
                          <a:solidFill>
                            <a:srgbClr val="5F5263"/>
                          </a:solidFill>
                          <a:effectLst/>
                          <a:latin typeface="Century Gothic" panose="020B0502020202020204" pitchFamily="34" charset="0"/>
                        </a:rPr>
                        <a:t>21​</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650319762"/>
                  </a:ext>
                </a:extLst>
              </a:tr>
              <a:tr h="689104">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Total</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78</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9</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tc>
                  <a:txBody>
                    <a:bodyPr/>
                    <a:lstStyle/>
                    <a:p>
                      <a:pPr marL="0" indent="0" algn="ctr" fontAlgn="base">
                        <a:lnSpc>
                          <a:spcPts val="2850"/>
                        </a:lnSpc>
                        <a:buNone/>
                      </a:pPr>
                      <a:r>
                        <a:rPr lang="en-US" sz="2000" b="0" i="0" dirty="0">
                          <a:solidFill>
                            <a:srgbClr val="5F5263"/>
                          </a:solidFill>
                          <a:effectLst/>
                          <a:latin typeface="Century Gothic" panose="020B0502020202020204" pitchFamily="34" charset="0"/>
                        </a:rPr>
                        <a:t>87</a:t>
                      </a:r>
                    </a:p>
                  </a:txBody>
                  <a:tcPr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663763862"/>
                  </a:ext>
                </a:extLst>
              </a:tr>
            </a:tbl>
          </a:graphicData>
        </a:graphic>
      </p:graphicFrame>
      <p:sp>
        <p:nvSpPr>
          <p:cNvPr id="7" name="TextBox 4">
            <a:extLst>
              <a:ext uri="{FF2B5EF4-FFF2-40B4-BE49-F238E27FC236}">
                <a16:creationId xmlns:a16="http://schemas.microsoft.com/office/drawing/2014/main" id="{E1131B33-B761-0055-CA40-16C26A8CF038}"/>
              </a:ext>
            </a:extLst>
          </p:cNvPr>
          <p:cNvSpPr txBox="1"/>
          <p:nvPr/>
        </p:nvSpPr>
        <p:spPr>
          <a:xfrm>
            <a:off x="505009" y="5919031"/>
            <a:ext cx="5163593" cy="369332"/>
          </a:xfrm>
          <a:prstGeom prst="rect">
            <a:avLst/>
          </a:prstGeom>
          <a:noFill/>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dirty="0"/>
              <a:t>Summary: </a:t>
            </a:r>
            <a:r>
              <a:rPr lang="en-US" dirty="0"/>
              <a:t>78</a:t>
            </a:r>
            <a:r>
              <a:rPr dirty="0"/>
              <a:t> of </a:t>
            </a:r>
            <a:r>
              <a:rPr lang="en-US" dirty="0"/>
              <a:t>87</a:t>
            </a:r>
            <a:r>
              <a:rPr dirty="0"/>
              <a:t> ballot items passed (</a:t>
            </a:r>
            <a:r>
              <a:rPr lang="en-US" dirty="0"/>
              <a:t>90</a:t>
            </a:r>
            <a:r>
              <a:rPr dirty="0"/>
              <a:t>%).</a:t>
            </a:r>
          </a:p>
        </p:txBody>
      </p:sp>
      <p:sp>
        <p:nvSpPr>
          <p:cNvPr id="9" name="TextBox 4">
            <a:extLst>
              <a:ext uri="{FF2B5EF4-FFF2-40B4-BE49-F238E27FC236}">
                <a16:creationId xmlns:a16="http://schemas.microsoft.com/office/drawing/2014/main" id="{D7E0D30F-42EE-E83C-68D1-A68AE388358C}"/>
              </a:ext>
            </a:extLst>
          </p:cNvPr>
          <p:cNvSpPr txBox="1"/>
          <p:nvPr/>
        </p:nvSpPr>
        <p:spPr>
          <a:xfrm>
            <a:off x="505009" y="6968260"/>
            <a:ext cx="9211867" cy="46166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a:t>NOTE: Ballot items were sales tax related and may or may not have included bonds.  Information compiled form various sources. May not represent all sales and use tax elections in Arkansas for timeframe presented.</a:t>
            </a:r>
            <a:endParaRPr sz="1200" dirty="0"/>
          </a:p>
        </p:txBody>
      </p:sp>
      <p:sp>
        <p:nvSpPr>
          <p:cNvPr id="2" name="Slide Number Placeholder 2">
            <a:extLst>
              <a:ext uri="{FF2B5EF4-FFF2-40B4-BE49-F238E27FC236}">
                <a16:creationId xmlns:a16="http://schemas.microsoft.com/office/drawing/2014/main" id="{3F142DEA-2AB8-E801-E727-4A27405116A6}"/>
              </a:ext>
            </a:extLst>
          </p:cNvPr>
          <p:cNvSpPr txBox="1">
            <a:spLocks/>
          </p:cNvSpPr>
          <p:nvPr/>
        </p:nvSpPr>
        <p:spPr>
          <a:xfrm>
            <a:off x="7416413" y="7242575"/>
            <a:ext cx="2262187" cy="41433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2688FC0-9304-4961-A10B-85D7080BAD85}" type="slidenum">
              <a:rPr lang="en-US" sz="750" smtClean="0"/>
              <a:pPr algn="r"/>
              <a:t>4</a:t>
            </a:fld>
            <a:endParaRPr lang="en-US" sz="750" dirty="0"/>
          </a:p>
        </p:txBody>
      </p:sp>
    </p:spTree>
    <p:extLst>
      <p:ext uri="{BB962C8B-B14F-4D97-AF65-F5344CB8AC3E}">
        <p14:creationId xmlns:p14="http://schemas.microsoft.com/office/powerpoint/2010/main" val="818417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8139FF-DF84-801A-70A3-563B6FE754AF}"/>
              </a:ext>
            </a:extLst>
          </p:cNvPr>
          <p:cNvSpPr>
            <a:spLocks noGrp="1"/>
          </p:cNvSpPr>
          <p:nvPr>
            <p:ph type="sldNum" sz="quarter" idx="13"/>
          </p:nvPr>
        </p:nvSpPr>
        <p:spPr/>
        <p:txBody>
          <a:bodyPr/>
          <a:lstStyle/>
          <a:p>
            <a:fld id="{52688FC0-9304-4961-A10B-85D7080BAD85}" type="slidenum">
              <a:rPr lang="en-US" smtClean="0"/>
              <a:pPr/>
              <a:t>5</a:t>
            </a:fld>
            <a:endParaRPr lang="en-US" sz="750" dirty="0"/>
          </a:p>
        </p:txBody>
      </p:sp>
      <p:sp>
        <p:nvSpPr>
          <p:cNvPr id="6" name="Title 1">
            <a:extLst>
              <a:ext uri="{FF2B5EF4-FFF2-40B4-BE49-F238E27FC236}">
                <a16:creationId xmlns:a16="http://schemas.microsoft.com/office/drawing/2014/main" id="{CF2E0996-A8F3-58FC-7615-AA26DB3DC731}"/>
              </a:ext>
            </a:extLst>
          </p:cNvPr>
          <p:cNvSpPr>
            <a:spLocks noGrp="1"/>
          </p:cNvSpPr>
          <p:nvPr>
            <p:ph type="title"/>
          </p:nvPr>
        </p:nvSpPr>
        <p:spPr>
          <a:xfrm>
            <a:off x="5429550" y="240125"/>
            <a:ext cx="4430547" cy="511175"/>
          </a:xfrm>
        </p:spPr>
        <p:txBody>
          <a:bodyPr/>
          <a:lstStyle/>
          <a:p>
            <a:r>
              <a:rPr lang="en-US" dirty="0"/>
              <a:t>    </a:t>
            </a:r>
          </a:p>
        </p:txBody>
      </p:sp>
      <p:pic>
        <p:nvPicPr>
          <p:cNvPr id="4" name="Picture 3">
            <a:extLst>
              <a:ext uri="{FF2B5EF4-FFF2-40B4-BE49-F238E27FC236}">
                <a16:creationId xmlns:a16="http://schemas.microsoft.com/office/drawing/2014/main" id="{820DC8BF-48AA-1511-1FC8-D1AA8AD361A7}"/>
              </a:ext>
            </a:extLst>
          </p:cNvPr>
          <p:cNvPicPr>
            <a:picLocks noChangeAspect="1"/>
          </p:cNvPicPr>
          <p:nvPr/>
        </p:nvPicPr>
        <p:blipFill>
          <a:blip r:embed="rId2"/>
          <a:stretch>
            <a:fillRect/>
          </a:stretch>
        </p:blipFill>
        <p:spPr>
          <a:xfrm>
            <a:off x="6829104" y="1059242"/>
            <a:ext cx="2694666" cy="1018120"/>
          </a:xfrm>
          <a:prstGeom prst="rect">
            <a:avLst/>
          </a:prstGeom>
        </p:spPr>
      </p:pic>
      <p:sp>
        <p:nvSpPr>
          <p:cNvPr id="8" name="TextBox 7">
            <a:extLst>
              <a:ext uri="{FF2B5EF4-FFF2-40B4-BE49-F238E27FC236}">
                <a16:creationId xmlns:a16="http://schemas.microsoft.com/office/drawing/2014/main" id="{00F702E7-2715-32E5-45EF-AE35E98E200D}"/>
              </a:ext>
            </a:extLst>
          </p:cNvPr>
          <p:cNvSpPr txBox="1"/>
          <p:nvPr/>
        </p:nvSpPr>
        <p:spPr>
          <a:xfrm>
            <a:off x="-441250" y="1146198"/>
            <a:ext cx="5695506" cy="2154436"/>
          </a:xfrm>
          <a:prstGeom prst="rect">
            <a:avLst/>
          </a:prstGeom>
          <a:noFill/>
        </p:spPr>
        <p:txBody>
          <a:bodyPr wrap="square">
            <a:spAutoFit/>
          </a:bodyPr>
          <a:lstStyle/>
          <a:p>
            <a:pPr marL="0" marR="0" algn="ctr">
              <a:buNone/>
              <a:tabLst>
                <a:tab pos="-762000" algn="l"/>
                <a:tab pos="-457200" algn="l"/>
                <a:tab pos="0" algn="l"/>
                <a:tab pos="457200" algn="l"/>
                <a:tab pos="914400" algn="l"/>
                <a:tab pos="1371600" algn="l"/>
                <a:tab pos="1828800" algn="l"/>
                <a:tab pos="2057400" algn="l"/>
                <a:tab pos="2286000" algn="l"/>
                <a:tab pos="2743200" algn="l"/>
                <a:tab pos="3200400" algn="l"/>
                <a:tab pos="3657600" algn="l"/>
                <a:tab pos="4114800" algn="l"/>
                <a:tab pos="4572000" algn="l"/>
                <a:tab pos="5029200" algn="l"/>
                <a:tab pos="5486400" algn="l"/>
                <a:tab pos="5943600" algn="l"/>
                <a:tab pos="6400800" algn="l"/>
              </a:tabLst>
            </a:pPr>
            <a:r>
              <a:rPr lang="en-US" sz="1400" b="1" dirty="0">
                <a:solidFill>
                  <a:srgbClr val="000000"/>
                </a:solidFill>
                <a:effectLst/>
                <a:latin typeface="Times New Roman" panose="02020603050405020304" pitchFamily="18" charset="0"/>
                <a:ea typeface="Times New Roman" panose="02020603050405020304" pitchFamily="18" charset="0"/>
              </a:rPr>
              <a:t>0.5% SALES AND USE TAX </a:t>
            </a:r>
          </a:p>
          <a:p>
            <a:pPr marL="0" marR="0" algn="just">
              <a:buNone/>
              <a:tabLst>
                <a:tab pos="-762000" algn="l"/>
                <a:tab pos="-457200" algn="l"/>
                <a:tab pos="0" algn="l"/>
                <a:tab pos="457200" algn="l"/>
                <a:tab pos="914400" algn="l"/>
                <a:tab pos="1371600" algn="l"/>
                <a:tab pos="1828800" algn="l"/>
                <a:tab pos="2057400" algn="l"/>
                <a:tab pos="2286000" algn="l"/>
                <a:tab pos="2743200" algn="l"/>
                <a:tab pos="3200400" algn="l"/>
                <a:tab pos="3657600" algn="l"/>
                <a:tab pos="4114800" algn="l"/>
                <a:tab pos="4572000" algn="l"/>
                <a:tab pos="5029200" algn="l"/>
                <a:tab pos="5486400" algn="l"/>
                <a:tab pos="5943600" algn="l"/>
                <a:tab pos="6400800" algn="l"/>
              </a:tabLst>
            </a:pPr>
            <a:r>
              <a:rPr lang="en-US" sz="1200" dirty="0">
                <a:solidFill>
                  <a:srgbClr val="000000"/>
                </a:solidFill>
                <a:effectLst/>
                <a:latin typeface="Times New Roman" panose="02020603050405020304" pitchFamily="18" charset="0"/>
                <a:ea typeface="Times New Roman" panose="02020603050405020304" pitchFamily="18" charset="0"/>
              </a:rPr>
              <a:t> </a:t>
            </a:r>
          </a:p>
          <a:p>
            <a:pPr marL="800100" marR="457200" algn="just">
              <a:buNone/>
              <a:tabLst>
                <a:tab pos="-762000" algn="l"/>
                <a:tab pos="-457200" algn="l"/>
                <a:tab pos="457200" algn="l"/>
                <a:tab pos="800100" algn="l"/>
                <a:tab pos="1371600" algn="l"/>
                <a:tab pos="1828800" algn="l"/>
                <a:tab pos="2057400" algn="l"/>
                <a:tab pos="2286000" algn="l"/>
                <a:tab pos="2743200" algn="l"/>
                <a:tab pos="3200400" algn="l"/>
                <a:tab pos="3657600" algn="l"/>
                <a:tab pos="4114800" algn="l"/>
                <a:tab pos="4572000" algn="l"/>
                <a:tab pos="5029200" algn="l"/>
                <a:tab pos="5486400" algn="l"/>
                <a:tab pos="6400800" algn="l"/>
              </a:tabLst>
            </a:pPr>
            <a:r>
              <a:rPr lang="en-US" sz="1200" dirty="0">
                <a:solidFill>
                  <a:srgbClr val="000000"/>
                </a:solidFill>
                <a:effectLst/>
                <a:latin typeface="Times New Roman" panose="02020603050405020304" pitchFamily="18" charset="0"/>
                <a:ea typeface="Times New Roman" panose="02020603050405020304" pitchFamily="18" charset="0"/>
              </a:rPr>
              <a:t>Adoption of a 0.5% local sales and use tax within the City of Van Buren, the net collections of which remaining after deduction of the administrative charges of the State of Arkansas and required rebates will be used for one or more of the following: (a) to pay and secure the repayment of bonds approved by the voters and issued by the City from time to time to finance capital improvements, (b) for park and recreational purposes and (c) for fire, police and other emergency services purposes.  The levy of the tax is not dependent on any bonds being approved or issued.</a:t>
            </a:r>
          </a:p>
        </p:txBody>
      </p:sp>
      <p:sp>
        <p:nvSpPr>
          <p:cNvPr id="10" name="TextBox 9">
            <a:extLst>
              <a:ext uri="{FF2B5EF4-FFF2-40B4-BE49-F238E27FC236}">
                <a16:creationId xmlns:a16="http://schemas.microsoft.com/office/drawing/2014/main" id="{8C791EBA-2708-4DE5-EC21-293A54D52ED2}"/>
              </a:ext>
            </a:extLst>
          </p:cNvPr>
          <p:cNvSpPr txBox="1"/>
          <p:nvPr/>
        </p:nvSpPr>
        <p:spPr>
          <a:xfrm>
            <a:off x="1282995" y="3467306"/>
            <a:ext cx="5695506" cy="1969770"/>
          </a:xfrm>
          <a:prstGeom prst="rect">
            <a:avLst/>
          </a:prstGeom>
          <a:noFill/>
        </p:spPr>
        <p:txBody>
          <a:bodyPr wrap="square">
            <a:spAutoFit/>
          </a:bodyPr>
          <a:lstStyle/>
          <a:p>
            <a:pPr marL="0" marR="0" algn="ctr">
              <a:buNone/>
              <a:tabLst>
                <a:tab pos="-762000" algn="l"/>
                <a:tab pos="-457200" algn="l"/>
                <a:tab pos="0" algn="l"/>
                <a:tab pos="457200" algn="l"/>
                <a:tab pos="914400" algn="l"/>
                <a:tab pos="1371600" algn="l"/>
                <a:tab pos="1828800" algn="l"/>
                <a:tab pos="2057400" algn="l"/>
                <a:tab pos="2286000" algn="l"/>
                <a:tab pos="2743200" algn="l"/>
                <a:tab pos="3200400" algn="l"/>
                <a:tab pos="3657600" algn="l"/>
                <a:tab pos="4114800" algn="l"/>
                <a:tab pos="4572000" algn="l"/>
                <a:tab pos="5029200" algn="l"/>
                <a:tab pos="5486400" algn="l"/>
                <a:tab pos="5943600" algn="l"/>
                <a:tab pos="6400800" algn="l"/>
              </a:tabLst>
            </a:pPr>
            <a:r>
              <a:rPr lang="en-US" sz="1400" b="1" dirty="0">
                <a:solidFill>
                  <a:srgbClr val="000000"/>
                </a:solidFill>
                <a:effectLst/>
                <a:latin typeface="Times New Roman" panose="02020603050405020304" pitchFamily="18" charset="0"/>
                <a:ea typeface="Times New Roman" panose="02020603050405020304" pitchFamily="18" charset="0"/>
              </a:rPr>
              <a:t>PARK AND RECREATIONAL IMPROVEMENT BONDS</a:t>
            </a:r>
          </a:p>
          <a:p>
            <a:pPr marL="0" marR="0" algn="just">
              <a:buNone/>
              <a:tabLst>
                <a:tab pos="-762000" algn="l"/>
                <a:tab pos="-457200" algn="l"/>
                <a:tab pos="0" algn="l"/>
                <a:tab pos="457200" algn="l"/>
                <a:tab pos="914400" algn="l"/>
                <a:tab pos="1371600" algn="l"/>
                <a:tab pos="1828800" algn="l"/>
                <a:tab pos="2057400" algn="l"/>
                <a:tab pos="2286000" algn="l"/>
                <a:tab pos="2743200" algn="l"/>
                <a:tab pos="3200400" algn="l"/>
                <a:tab pos="3657600" algn="l"/>
                <a:tab pos="4114800" algn="l"/>
                <a:tab pos="4572000" algn="l"/>
                <a:tab pos="5029200" algn="l"/>
                <a:tab pos="5486400" algn="l"/>
                <a:tab pos="5943600" algn="l"/>
                <a:tab pos="6400800" algn="l"/>
              </a:tabLst>
            </a:pPr>
            <a:r>
              <a:rPr lang="en-US" sz="1200" dirty="0">
                <a:solidFill>
                  <a:srgbClr val="000000"/>
                </a:solidFill>
                <a:effectLst/>
                <a:latin typeface="Times New Roman" panose="02020603050405020304" pitchFamily="18" charset="0"/>
                <a:ea typeface="Times New Roman" panose="02020603050405020304" pitchFamily="18" charset="0"/>
              </a:rPr>
              <a:t> </a:t>
            </a:r>
          </a:p>
          <a:p>
            <a:pPr marL="457200" marR="457200" algn="just">
              <a:buNone/>
              <a:tabLst>
                <a:tab pos="5943600" algn="r"/>
              </a:tabLst>
            </a:pPr>
            <a:r>
              <a:rPr lang="en-US" sz="1200" dirty="0">
                <a:solidFill>
                  <a:srgbClr val="000000"/>
                </a:solidFill>
                <a:effectLst/>
                <a:latin typeface="Times New Roman" panose="02020603050405020304" pitchFamily="18" charset="0"/>
                <a:ea typeface="Times New Roman" panose="02020603050405020304" pitchFamily="18" charset="0"/>
              </a:rPr>
              <a:t>Bonds of the City of Van Buren in the maximum aggregate principal amount of $36,800,000 to finance all or a portion of the costs of new park and recreational facilities, including particularly, without limitation, a community center with swimming facilities, pickleball, basketball and volleyball courts, a walking track and meeting rooms and any furnishings, equipment and parking, landscaping, signage, drainage, lighting, street and utility improvements related thereto and, in order to pay the bonds, the levy and pledge of a 0.5% local sales and use tax within the City. </a:t>
            </a:r>
          </a:p>
        </p:txBody>
      </p:sp>
      <p:sp>
        <p:nvSpPr>
          <p:cNvPr id="12" name="TextBox 11">
            <a:extLst>
              <a:ext uri="{FF2B5EF4-FFF2-40B4-BE49-F238E27FC236}">
                <a16:creationId xmlns:a16="http://schemas.microsoft.com/office/drawing/2014/main" id="{8DB71799-EED3-3396-2747-8AB9922D8C11}"/>
              </a:ext>
            </a:extLst>
          </p:cNvPr>
          <p:cNvSpPr txBox="1"/>
          <p:nvPr/>
        </p:nvSpPr>
        <p:spPr>
          <a:xfrm>
            <a:off x="3294322" y="5603748"/>
            <a:ext cx="5695506" cy="1785104"/>
          </a:xfrm>
          <a:prstGeom prst="rect">
            <a:avLst/>
          </a:prstGeom>
          <a:noFill/>
        </p:spPr>
        <p:txBody>
          <a:bodyPr wrap="square">
            <a:spAutoFit/>
          </a:bodyPr>
          <a:lstStyle/>
          <a:p>
            <a:pPr marL="0" marR="0" algn="ctr">
              <a:buNone/>
              <a:tabLst>
                <a:tab pos="-762000" algn="l"/>
                <a:tab pos="-457200" algn="l"/>
                <a:tab pos="0" algn="l"/>
                <a:tab pos="457200" algn="l"/>
                <a:tab pos="914400" algn="l"/>
                <a:tab pos="1371600" algn="l"/>
                <a:tab pos="1828800" algn="l"/>
                <a:tab pos="2057400" algn="l"/>
                <a:tab pos="2286000" algn="l"/>
                <a:tab pos="2743200" algn="l"/>
                <a:tab pos="3200400" algn="l"/>
                <a:tab pos="3657600" algn="l"/>
                <a:tab pos="4114800" algn="l"/>
                <a:tab pos="4572000" algn="l"/>
                <a:tab pos="5029200" algn="l"/>
                <a:tab pos="5486400" algn="l"/>
                <a:tab pos="5943600" algn="l"/>
                <a:tab pos="6400800" algn="l"/>
              </a:tabLst>
            </a:pPr>
            <a:r>
              <a:rPr lang="en-US" sz="1400" b="1" dirty="0">
                <a:solidFill>
                  <a:srgbClr val="000000"/>
                </a:solidFill>
                <a:effectLst/>
                <a:latin typeface="Times New Roman" panose="02020603050405020304" pitchFamily="18" charset="0"/>
                <a:ea typeface="Times New Roman" panose="02020603050405020304" pitchFamily="18" charset="0"/>
              </a:rPr>
              <a:t>FIRE IMPROVEMENT BONDS</a:t>
            </a:r>
          </a:p>
          <a:p>
            <a:pPr marL="0" marR="0" algn="just">
              <a:buNone/>
              <a:tabLst>
                <a:tab pos="-762000" algn="l"/>
                <a:tab pos="-457200" algn="l"/>
                <a:tab pos="0" algn="l"/>
                <a:tab pos="457200" algn="l"/>
                <a:tab pos="914400" algn="l"/>
                <a:tab pos="1371600" algn="l"/>
                <a:tab pos="1828800" algn="l"/>
                <a:tab pos="2057400" algn="l"/>
                <a:tab pos="2286000" algn="l"/>
                <a:tab pos="2743200" algn="l"/>
                <a:tab pos="3200400" algn="l"/>
                <a:tab pos="3657600" algn="l"/>
                <a:tab pos="4114800" algn="l"/>
                <a:tab pos="4572000" algn="l"/>
                <a:tab pos="5029200" algn="l"/>
                <a:tab pos="5486400" algn="l"/>
                <a:tab pos="5943600" algn="l"/>
                <a:tab pos="6400800" algn="l"/>
              </a:tabLst>
            </a:pPr>
            <a:r>
              <a:rPr lang="en-US" sz="1200" dirty="0">
                <a:solidFill>
                  <a:srgbClr val="000000"/>
                </a:solidFill>
                <a:effectLst/>
                <a:latin typeface="Times New Roman" panose="02020603050405020304" pitchFamily="18" charset="0"/>
                <a:ea typeface="Times New Roman" panose="02020603050405020304" pitchFamily="18" charset="0"/>
              </a:rPr>
              <a:t> </a:t>
            </a:r>
          </a:p>
          <a:p>
            <a:pPr marL="457200" marR="457200" algn="just">
              <a:buNone/>
              <a:tabLst>
                <a:tab pos="-762000" algn="l"/>
                <a:tab pos="-457200" algn="l"/>
                <a:tab pos="0" algn="l"/>
                <a:tab pos="457200" algn="l"/>
                <a:tab pos="914400" algn="l"/>
                <a:tab pos="1371600" algn="l"/>
                <a:tab pos="1828800" algn="l"/>
                <a:tab pos="2057400" algn="l"/>
                <a:tab pos="2286000" algn="l"/>
                <a:tab pos="2743200" algn="l"/>
                <a:tab pos="3200400" algn="l"/>
                <a:tab pos="3657600" algn="l"/>
                <a:tab pos="4114800" algn="l"/>
                <a:tab pos="4572000" algn="l"/>
                <a:tab pos="5029200" algn="l"/>
                <a:tab pos="5486400" algn="l"/>
                <a:tab pos="5943600" algn="l"/>
                <a:tab pos="6400800" algn="l"/>
              </a:tabLst>
            </a:pPr>
            <a:r>
              <a:rPr lang="en-US" sz="1200" dirty="0">
                <a:solidFill>
                  <a:srgbClr val="000000"/>
                </a:solidFill>
                <a:effectLst/>
                <a:latin typeface="Times New Roman" panose="02020603050405020304" pitchFamily="18" charset="0"/>
                <a:ea typeface="Times New Roman" panose="02020603050405020304" pitchFamily="18" charset="0"/>
              </a:rPr>
              <a:t>Bonds of the City of Van Buren in the maximum aggregate principal amount of $8,200,000 to finance all or a portion of the costs of new facilities and apparatus for the fire department, including particularly, without limitation, a fire station and any furnishings, equipment and parking, landscaping, signage, drainage, lighting, street and utility improvements related thereto and, in order to pay the bonds, the levy and pledge of a 0.5% local sales and use tax within the City.</a:t>
            </a:r>
          </a:p>
        </p:txBody>
      </p:sp>
      <p:sp>
        <p:nvSpPr>
          <p:cNvPr id="13" name="TextBox 12">
            <a:extLst>
              <a:ext uri="{FF2B5EF4-FFF2-40B4-BE49-F238E27FC236}">
                <a16:creationId xmlns:a16="http://schemas.microsoft.com/office/drawing/2014/main" id="{11BD781C-1243-2725-C732-416B5AC292B2}"/>
              </a:ext>
            </a:extLst>
          </p:cNvPr>
          <p:cNvSpPr txBox="1"/>
          <p:nvPr/>
        </p:nvSpPr>
        <p:spPr>
          <a:xfrm>
            <a:off x="6893441" y="2482421"/>
            <a:ext cx="2785159" cy="2708434"/>
          </a:xfrm>
          <a:prstGeom prst="rect">
            <a:avLst/>
          </a:prstGeom>
          <a:noFill/>
        </p:spPr>
        <p:txBody>
          <a:bodyPr vert="horz" wrap="square" lIns="0" tIns="0" rIns="0" bIns="0" rtlCol="0">
            <a:spAutoFit/>
          </a:bodyPr>
          <a:lstStyle/>
          <a:p>
            <a:pPr algn="l" rtl="0" eaLnBrk="1" fontAlgn="auto" hangingPunct="1">
              <a:lnSpc>
                <a:spcPct val="100000"/>
              </a:lnSpc>
              <a:spcBef>
                <a:spcPts val="0"/>
              </a:spcBef>
              <a:spcAft>
                <a:spcPts val="0"/>
              </a:spcAft>
            </a:pPr>
            <a:r>
              <a:rPr lang="en-US" sz="3200" u="sng" dirty="0">
                <a:solidFill>
                  <a:srgbClr val="FF0000"/>
                </a:solidFill>
                <a:latin typeface="Century Gothic" panose="020B0502020202020204" pitchFamily="34" charset="0"/>
              </a:rPr>
              <a:t>3 Ballot Items</a:t>
            </a:r>
          </a:p>
          <a:p>
            <a:pPr marL="171450" indent="-171450">
              <a:buFont typeface="Arial" panose="020B0604020202020204" pitchFamily="34" charset="0"/>
              <a:buChar char="•"/>
            </a:pPr>
            <a:r>
              <a:rPr lang="en-US" sz="2800" dirty="0">
                <a:solidFill>
                  <a:srgbClr val="FF0000"/>
                </a:solidFill>
                <a:latin typeface="Century Gothic" panose="020B0502020202020204" pitchFamily="34" charset="0"/>
              </a:rPr>
              <a:t>New Permanent Tax</a:t>
            </a:r>
          </a:p>
          <a:p>
            <a:pPr marL="171450" indent="-171450">
              <a:buFont typeface="Arial" panose="020B0604020202020204" pitchFamily="34" charset="0"/>
              <a:buChar char="•"/>
            </a:pPr>
            <a:r>
              <a:rPr lang="en-US" sz="2800" dirty="0">
                <a:solidFill>
                  <a:srgbClr val="FF0000"/>
                </a:solidFill>
                <a:latin typeface="Century Gothic" panose="020B0502020202020204" pitchFamily="34" charset="0"/>
              </a:rPr>
              <a:t>New Bond Tax – 2 ballot items</a:t>
            </a:r>
          </a:p>
          <a:p>
            <a:pPr marL="171450" indent="-171450" algn="l" rtl="0" eaLnBrk="1" fontAlgn="auto" hangingPunct="1">
              <a:lnSpc>
                <a:spcPct val="100000"/>
              </a:lnSpc>
              <a:spcBef>
                <a:spcPts val="0"/>
              </a:spcBef>
              <a:spcAft>
                <a:spcPts val="0"/>
              </a:spcAft>
              <a:buFont typeface="Arial" panose="020B0604020202020204" pitchFamily="34" charset="0"/>
              <a:buChar char="•"/>
            </a:pPr>
            <a:endParaRPr lang="en-US" sz="3200" b="0" i="0" u="none" baseline="0"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4261117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B622A-D3EB-54A5-62A5-D25476B0102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7BD2117-A058-5E12-41D7-19CAF509458B}"/>
              </a:ext>
            </a:extLst>
          </p:cNvPr>
          <p:cNvSpPr>
            <a:spLocks noGrp="1"/>
          </p:cNvSpPr>
          <p:nvPr>
            <p:ph type="sldNum" sz="quarter" idx="13"/>
          </p:nvPr>
        </p:nvSpPr>
        <p:spPr/>
        <p:txBody>
          <a:bodyPr/>
          <a:lstStyle/>
          <a:p>
            <a:fld id="{52688FC0-9304-4961-A10B-85D7080BAD85}" type="slidenum">
              <a:rPr lang="en-US" smtClean="0"/>
              <a:pPr/>
              <a:t>6</a:t>
            </a:fld>
            <a:endParaRPr lang="en-US" sz="750" dirty="0"/>
          </a:p>
        </p:txBody>
      </p:sp>
      <p:sp>
        <p:nvSpPr>
          <p:cNvPr id="6" name="Title 1">
            <a:extLst>
              <a:ext uri="{FF2B5EF4-FFF2-40B4-BE49-F238E27FC236}">
                <a16:creationId xmlns:a16="http://schemas.microsoft.com/office/drawing/2014/main" id="{4C4FD070-F491-349E-E52D-60A609FD24DD}"/>
              </a:ext>
            </a:extLst>
          </p:cNvPr>
          <p:cNvSpPr>
            <a:spLocks noGrp="1"/>
          </p:cNvSpPr>
          <p:nvPr>
            <p:ph type="title"/>
          </p:nvPr>
        </p:nvSpPr>
        <p:spPr>
          <a:xfrm>
            <a:off x="5429550" y="240125"/>
            <a:ext cx="4430547" cy="511175"/>
          </a:xfrm>
        </p:spPr>
        <p:txBody>
          <a:bodyPr/>
          <a:lstStyle/>
          <a:p>
            <a:r>
              <a:rPr lang="en-US" dirty="0"/>
              <a:t>   </a:t>
            </a:r>
          </a:p>
        </p:txBody>
      </p:sp>
      <p:sp>
        <p:nvSpPr>
          <p:cNvPr id="8" name="TextBox 7">
            <a:extLst>
              <a:ext uri="{FF2B5EF4-FFF2-40B4-BE49-F238E27FC236}">
                <a16:creationId xmlns:a16="http://schemas.microsoft.com/office/drawing/2014/main" id="{FCDF3E0D-30AD-2253-BE64-91037CCB5605}"/>
              </a:ext>
            </a:extLst>
          </p:cNvPr>
          <p:cNvSpPr txBox="1"/>
          <p:nvPr/>
        </p:nvSpPr>
        <p:spPr>
          <a:xfrm>
            <a:off x="179551" y="1023878"/>
            <a:ext cx="9290513" cy="2246769"/>
          </a:xfrm>
          <a:prstGeom prst="rect">
            <a:avLst/>
          </a:prstGeom>
          <a:noFill/>
        </p:spPr>
        <p:txBody>
          <a:bodyPr wrap="square">
            <a:spAutoFit/>
          </a:bodyPr>
          <a:lstStyle/>
          <a:p>
            <a:pPr indent="0" algn="l">
              <a:buNone/>
            </a:pPr>
            <a:r>
              <a:rPr lang="en-US" sz="2000" b="0" i="0" dirty="0">
                <a:solidFill>
                  <a:schemeClr val="bg2">
                    <a:lumMod val="10000"/>
                  </a:schemeClr>
                </a:solidFill>
                <a:effectLst/>
                <a:latin typeface="Century Gothic" panose="020B0502020202020204" pitchFamily="34" charset="0"/>
              </a:rPr>
              <a:t>On March 3, 2026, Fayetteville voters approved </a:t>
            </a:r>
          </a:p>
          <a:p>
            <a:pPr indent="0" algn="l">
              <a:buNone/>
            </a:pPr>
            <a:r>
              <a:rPr lang="en-US" sz="2000" b="0" i="0" dirty="0">
                <a:solidFill>
                  <a:schemeClr val="bg2">
                    <a:lumMod val="10000"/>
                  </a:schemeClr>
                </a:solidFill>
                <a:effectLst/>
                <a:latin typeface="Century Gothic" panose="020B0502020202020204" pitchFamily="34" charset="0"/>
              </a:rPr>
              <a:t>a $375.5 million bond issue. </a:t>
            </a:r>
          </a:p>
          <a:p>
            <a:pPr indent="0" algn="l">
              <a:buNone/>
            </a:pPr>
            <a:endParaRPr lang="en-US" sz="2000" b="0" i="0" dirty="0">
              <a:solidFill>
                <a:schemeClr val="bg2">
                  <a:lumMod val="10000"/>
                </a:schemeClr>
              </a:solidFill>
              <a:effectLst/>
              <a:latin typeface="Century Gothic" panose="020B0502020202020204" pitchFamily="34" charset="0"/>
            </a:endParaRPr>
          </a:p>
          <a:p>
            <a:pPr indent="0" algn="l">
              <a:buNone/>
            </a:pPr>
            <a:r>
              <a:rPr lang="en-US" sz="2000" b="0" i="0" dirty="0">
                <a:solidFill>
                  <a:schemeClr val="bg2">
                    <a:lumMod val="10000"/>
                  </a:schemeClr>
                </a:solidFill>
                <a:effectLst/>
                <a:latin typeface="Century Gothic" panose="020B0502020202020204" pitchFamily="34" charset="0"/>
              </a:rPr>
              <a:t>The 2026 Bond continues the City’s existing one-cent sales tax. </a:t>
            </a:r>
          </a:p>
          <a:p>
            <a:pPr indent="0" algn="l">
              <a:buNone/>
            </a:pPr>
            <a:endParaRPr lang="en-US" sz="2000" dirty="0">
              <a:solidFill>
                <a:schemeClr val="bg2">
                  <a:lumMod val="10000"/>
                </a:schemeClr>
              </a:solidFill>
              <a:latin typeface="Century Gothic" panose="020B0502020202020204" pitchFamily="34" charset="0"/>
            </a:endParaRPr>
          </a:p>
          <a:p>
            <a:pPr indent="0" algn="l">
              <a:buNone/>
            </a:pPr>
            <a:r>
              <a:rPr lang="en-US" sz="2000" b="0" i="0" dirty="0">
                <a:solidFill>
                  <a:schemeClr val="bg2">
                    <a:lumMod val="10000"/>
                  </a:schemeClr>
                </a:solidFill>
                <a:effectLst/>
                <a:latin typeface="Century Gothic" panose="020B0502020202020204" pitchFamily="34" charset="0"/>
              </a:rPr>
              <a:t>This allows the City to refund the remaining 2019 bond debt and reinvest approximately $335 million into </a:t>
            </a:r>
            <a:r>
              <a:rPr lang="en-US" sz="2000" dirty="0">
                <a:solidFill>
                  <a:schemeClr val="bg2">
                    <a:lumMod val="10000"/>
                  </a:schemeClr>
                </a:solidFill>
                <a:latin typeface="Century Gothic" panose="020B0502020202020204" pitchFamily="34" charset="0"/>
              </a:rPr>
              <a:t>projects</a:t>
            </a:r>
            <a:r>
              <a:rPr lang="en-US" sz="2000" b="0" i="0" dirty="0">
                <a:solidFill>
                  <a:schemeClr val="bg2">
                    <a:lumMod val="10000"/>
                  </a:schemeClr>
                </a:solidFill>
                <a:effectLst/>
                <a:latin typeface="Century Gothic" panose="020B0502020202020204" pitchFamily="34" charset="0"/>
              </a:rPr>
              <a:t>.</a:t>
            </a:r>
          </a:p>
        </p:txBody>
      </p:sp>
      <p:sp>
        <p:nvSpPr>
          <p:cNvPr id="12" name="TextBox 11">
            <a:extLst>
              <a:ext uri="{FF2B5EF4-FFF2-40B4-BE49-F238E27FC236}">
                <a16:creationId xmlns:a16="http://schemas.microsoft.com/office/drawing/2014/main" id="{8F7B78D0-D066-E740-1829-7867F3645F4A}"/>
              </a:ext>
            </a:extLst>
          </p:cNvPr>
          <p:cNvSpPr txBox="1"/>
          <p:nvPr/>
        </p:nvSpPr>
        <p:spPr>
          <a:xfrm>
            <a:off x="739971" y="3543225"/>
            <a:ext cx="6153470" cy="3416320"/>
          </a:xfrm>
          <a:prstGeom prst="rect">
            <a:avLst/>
          </a:prstGeom>
          <a:noFill/>
        </p:spPr>
        <p:txBody>
          <a:bodyPr wrap="square">
            <a:spAutoFit/>
          </a:bodyPr>
          <a:lstStyle/>
          <a:p>
            <a:pPr marL="0" marR="0" indent="0" algn="l">
              <a:buFont typeface="Arial" panose="020B0604020202020204" pitchFamily="34" charset="0"/>
              <a:buChar char="•"/>
            </a:pPr>
            <a:r>
              <a:rPr lang="en-US" sz="2400" i="0" dirty="0">
                <a:solidFill>
                  <a:srgbClr val="383838"/>
                </a:solidFill>
                <a:effectLst/>
                <a:latin typeface="Century Gothic" panose="020B0502020202020204" pitchFamily="34" charset="0"/>
              </a:rPr>
              <a:t>Water and sewer infrastructure</a:t>
            </a:r>
          </a:p>
          <a:p>
            <a:pPr marL="0" marR="0" indent="0" algn="l">
              <a:buFont typeface="Arial" panose="020B0604020202020204" pitchFamily="34" charset="0"/>
              <a:buChar char="•"/>
            </a:pPr>
            <a:r>
              <a:rPr lang="en-US" sz="2400" dirty="0">
                <a:solidFill>
                  <a:srgbClr val="383838"/>
                </a:solidFill>
                <a:latin typeface="Century Gothic" panose="020B0502020202020204" pitchFamily="34" charset="0"/>
              </a:rPr>
              <a:t>Parks and Recreation</a:t>
            </a:r>
          </a:p>
          <a:p>
            <a:pPr marL="0" marR="0" indent="0" algn="l">
              <a:buFont typeface="Arial" panose="020B0604020202020204" pitchFamily="34" charset="0"/>
              <a:buChar char="•"/>
            </a:pPr>
            <a:r>
              <a:rPr lang="en-US" sz="2400" i="0" dirty="0">
                <a:solidFill>
                  <a:srgbClr val="383838"/>
                </a:solidFill>
                <a:effectLst/>
                <a:latin typeface="Century Gothic" panose="020B0502020202020204" pitchFamily="34" charset="0"/>
              </a:rPr>
              <a:t>Animal Services</a:t>
            </a:r>
          </a:p>
          <a:p>
            <a:pPr marL="0" marR="0" indent="0" algn="l">
              <a:buFont typeface="Arial" panose="020B0604020202020204" pitchFamily="34" charset="0"/>
              <a:buChar char="•"/>
            </a:pPr>
            <a:r>
              <a:rPr lang="en-US" sz="2400" i="0" dirty="0">
                <a:solidFill>
                  <a:srgbClr val="383838"/>
                </a:solidFill>
                <a:effectLst/>
                <a:latin typeface="Century Gothic" panose="020B0502020202020204" pitchFamily="34" charset="0"/>
              </a:rPr>
              <a:t>Pedestrian Infrastructure</a:t>
            </a:r>
          </a:p>
          <a:p>
            <a:pPr marL="0" marR="0" indent="0" algn="l">
              <a:buFont typeface="Arial" panose="020B0604020202020204" pitchFamily="34" charset="0"/>
              <a:buChar char="•"/>
            </a:pPr>
            <a:r>
              <a:rPr lang="en-US" sz="2400" dirty="0">
                <a:solidFill>
                  <a:srgbClr val="383838"/>
                </a:solidFill>
                <a:latin typeface="Century Gothic" panose="020B0502020202020204" pitchFamily="34" charset="0"/>
              </a:rPr>
              <a:t>Road Improvements</a:t>
            </a:r>
          </a:p>
          <a:p>
            <a:pPr marL="0" marR="0" indent="0" algn="l">
              <a:buFont typeface="Arial" panose="020B0604020202020204" pitchFamily="34" charset="0"/>
              <a:buChar char="•"/>
            </a:pPr>
            <a:r>
              <a:rPr lang="en-US" sz="2400" dirty="0">
                <a:solidFill>
                  <a:srgbClr val="383838"/>
                </a:solidFill>
                <a:latin typeface="Century Gothic" panose="020B0502020202020204" pitchFamily="34" charset="0"/>
              </a:rPr>
              <a:t>Recycling and Sustainability facilities and equipment</a:t>
            </a:r>
          </a:p>
          <a:p>
            <a:pPr marL="0" marR="0" indent="0" algn="l">
              <a:buFont typeface="Arial" panose="020B0604020202020204" pitchFamily="34" charset="0"/>
              <a:buChar char="•"/>
            </a:pPr>
            <a:r>
              <a:rPr lang="en-US" sz="2400" i="0" dirty="0">
                <a:solidFill>
                  <a:srgbClr val="383838"/>
                </a:solidFill>
                <a:effectLst/>
                <a:latin typeface="Century Gothic" panose="020B0502020202020204" pitchFamily="34" charset="0"/>
              </a:rPr>
              <a:t>Aquatic Recreation Center</a:t>
            </a:r>
          </a:p>
          <a:p>
            <a:pPr marL="0" marR="0" indent="0" algn="l">
              <a:buFont typeface="Arial" panose="020B0604020202020204" pitchFamily="34" charset="0"/>
              <a:buChar char="•"/>
            </a:pPr>
            <a:r>
              <a:rPr lang="en-US" sz="2400" dirty="0">
                <a:solidFill>
                  <a:srgbClr val="383838"/>
                </a:solidFill>
                <a:latin typeface="Century Gothic" panose="020B0502020202020204" pitchFamily="34" charset="0"/>
              </a:rPr>
              <a:t>Fire Safety</a:t>
            </a:r>
            <a:endParaRPr lang="en-US" sz="2400" i="0" dirty="0">
              <a:solidFill>
                <a:srgbClr val="383838"/>
              </a:solidFill>
              <a:effectLst/>
              <a:latin typeface="Century Gothic" panose="020B0502020202020204" pitchFamily="34" charset="0"/>
            </a:endParaRPr>
          </a:p>
        </p:txBody>
      </p:sp>
      <p:pic>
        <p:nvPicPr>
          <p:cNvPr id="10" name="Picture 9">
            <a:extLst>
              <a:ext uri="{FF2B5EF4-FFF2-40B4-BE49-F238E27FC236}">
                <a16:creationId xmlns:a16="http://schemas.microsoft.com/office/drawing/2014/main" id="{F638366A-BADA-92FD-FA0D-6AAAD85655DE}"/>
              </a:ext>
            </a:extLst>
          </p:cNvPr>
          <p:cNvPicPr>
            <a:picLocks noChangeAspect="1"/>
          </p:cNvPicPr>
          <p:nvPr/>
        </p:nvPicPr>
        <p:blipFill>
          <a:blip r:embed="rId2"/>
          <a:stretch>
            <a:fillRect/>
          </a:stretch>
        </p:blipFill>
        <p:spPr>
          <a:xfrm>
            <a:off x="6282645" y="828244"/>
            <a:ext cx="3466409" cy="1029626"/>
          </a:xfrm>
          <a:prstGeom prst="rect">
            <a:avLst/>
          </a:prstGeom>
        </p:spPr>
      </p:pic>
      <p:sp>
        <p:nvSpPr>
          <p:cNvPr id="14" name="TextBox 13">
            <a:extLst>
              <a:ext uri="{FF2B5EF4-FFF2-40B4-BE49-F238E27FC236}">
                <a16:creationId xmlns:a16="http://schemas.microsoft.com/office/drawing/2014/main" id="{C020B2CE-B923-8941-FB04-39074F5A7B59}"/>
              </a:ext>
            </a:extLst>
          </p:cNvPr>
          <p:cNvSpPr txBox="1"/>
          <p:nvPr/>
        </p:nvSpPr>
        <p:spPr>
          <a:xfrm>
            <a:off x="6854469" y="3466281"/>
            <a:ext cx="2785159" cy="3570208"/>
          </a:xfrm>
          <a:prstGeom prst="rect">
            <a:avLst/>
          </a:prstGeom>
          <a:noFill/>
        </p:spPr>
        <p:txBody>
          <a:bodyPr vert="horz" wrap="square" lIns="0" tIns="0" rIns="0" bIns="0" rtlCol="0">
            <a:spAutoFit/>
          </a:bodyPr>
          <a:lstStyle/>
          <a:p>
            <a:pPr algn="l" rtl="0" eaLnBrk="1" fontAlgn="auto" hangingPunct="1">
              <a:lnSpc>
                <a:spcPct val="100000"/>
              </a:lnSpc>
              <a:spcBef>
                <a:spcPts val="0"/>
              </a:spcBef>
              <a:spcAft>
                <a:spcPts val="0"/>
              </a:spcAft>
            </a:pPr>
            <a:r>
              <a:rPr lang="en-US" sz="3200" u="sng" dirty="0">
                <a:solidFill>
                  <a:srgbClr val="FF0000"/>
                </a:solidFill>
                <a:latin typeface="Century Gothic" panose="020B0502020202020204" pitchFamily="34" charset="0"/>
              </a:rPr>
              <a:t>9 Ballot Items</a:t>
            </a:r>
          </a:p>
          <a:p>
            <a:pPr marL="171450" indent="-171450">
              <a:buFont typeface="Arial" panose="020B0604020202020204" pitchFamily="34" charset="0"/>
              <a:buChar char="•"/>
            </a:pPr>
            <a:r>
              <a:rPr lang="en-US" sz="2800" dirty="0">
                <a:solidFill>
                  <a:srgbClr val="FF0000"/>
                </a:solidFill>
                <a:latin typeface="Century Gothic" panose="020B0502020202020204" pitchFamily="34" charset="0"/>
              </a:rPr>
              <a:t>Rededicate existing tax (refund existing bonds)</a:t>
            </a:r>
          </a:p>
          <a:p>
            <a:pPr marL="171450" indent="-171450">
              <a:buFont typeface="Arial" panose="020B0604020202020204" pitchFamily="34" charset="0"/>
              <a:buChar char="•"/>
            </a:pPr>
            <a:r>
              <a:rPr lang="en-US" sz="2800" dirty="0">
                <a:solidFill>
                  <a:srgbClr val="FF0000"/>
                </a:solidFill>
                <a:latin typeface="Century Gothic" panose="020B0502020202020204" pitchFamily="34" charset="0"/>
              </a:rPr>
              <a:t>Bond Projects – 8 ballot items</a:t>
            </a:r>
          </a:p>
          <a:p>
            <a:pPr marL="171450" indent="-171450" algn="l" rtl="0" eaLnBrk="1" fontAlgn="auto" hangingPunct="1">
              <a:lnSpc>
                <a:spcPct val="100000"/>
              </a:lnSpc>
              <a:spcBef>
                <a:spcPts val="0"/>
              </a:spcBef>
              <a:spcAft>
                <a:spcPts val="0"/>
              </a:spcAft>
              <a:buFont typeface="Arial" panose="020B0604020202020204" pitchFamily="34" charset="0"/>
              <a:buChar char="•"/>
            </a:pPr>
            <a:endParaRPr lang="en-US" sz="3200" b="0" i="0" u="none" baseline="0"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1621772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86A7E-4E8B-F3E7-5933-0E29DB2F650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CEAC267-DFAC-34B4-8471-17660B8E7B0A}"/>
              </a:ext>
            </a:extLst>
          </p:cNvPr>
          <p:cNvSpPr>
            <a:spLocks noGrp="1"/>
          </p:cNvSpPr>
          <p:nvPr>
            <p:ph type="sldNum" sz="quarter" idx="13"/>
          </p:nvPr>
        </p:nvSpPr>
        <p:spPr/>
        <p:txBody>
          <a:bodyPr/>
          <a:lstStyle/>
          <a:p>
            <a:fld id="{52688FC0-9304-4961-A10B-85D7080BAD85}" type="slidenum">
              <a:rPr lang="en-US" smtClean="0"/>
              <a:pPr/>
              <a:t>7</a:t>
            </a:fld>
            <a:endParaRPr lang="en-US" sz="750" dirty="0"/>
          </a:p>
        </p:txBody>
      </p:sp>
      <p:pic>
        <p:nvPicPr>
          <p:cNvPr id="5" name="Picture 4">
            <a:extLst>
              <a:ext uri="{FF2B5EF4-FFF2-40B4-BE49-F238E27FC236}">
                <a16:creationId xmlns:a16="http://schemas.microsoft.com/office/drawing/2014/main" id="{8CD52B9F-EFFE-4309-EDDF-3816DC804B18}"/>
              </a:ext>
            </a:extLst>
          </p:cNvPr>
          <p:cNvPicPr>
            <a:picLocks noChangeAspect="1"/>
          </p:cNvPicPr>
          <p:nvPr/>
        </p:nvPicPr>
        <p:blipFill>
          <a:blip r:embed="rId2"/>
          <a:stretch>
            <a:fillRect/>
          </a:stretch>
        </p:blipFill>
        <p:spPr>
          <a:xfrm>
            <a:off x="1709530" y="864938"/>
            <a:ext cx="6883627" cy="6494477"/>
          </a:xfrm>
          <a:prstGeom prst="rect">
            <a:avLst/>
          </a:prstGeom>
        </p:spPr>
      </p:pic>
      <p:sp>
        <p:nvSpPr>
          <p:cNvPr id="6" name="Title 1">
            <a:extLst>
              <a:ext uri="{FF2B5EF4-FFF2-40B4-BE49-F238E27FC236}">
                <a16:creationId xmlns:a16="http://schemas.microsoft.com/office/drawing/2014/main" id="{F9D2D8B1-CD04-B1AA-09AA-013B5378A098}"/>
              </a:ext>
            </a:extLst>
          </p:cNvPr>
          <p:cNvSpPr>
            <a:spLocks noGrp="1"/>
          </p:cNvSpPr>
          <p:nvPr>
            <p:ph type="title"/>
          </p:nvPr>
        </p:nvSpPr>
        <p:spPr>
          <a:xfrm>
            <a:off x="5429550" y="240125"/>
            <a:ext cx="4430547" cy="511175"/>
          </a:xfrm>
        </p:spPr>
        <p:txBody>
          <a:bodyPr/>
          <a:lstStyle/>
          <a:p>
            <a:r>
              <a:rPr lang="en-US" dirty="0"/>
              <a:t>Bond Election Website Example</a:t>
            </a:r>
          </a:p>
        </p:txBody>
      </p:sp>
    </p:spTree>
    <p:extLst>
      <p:ext uri="{BB962C8B-B14F-4D97-AF65-F5344CB8AC3E}">
        <p14:creationId xmlns:p14="http://schemas.microsoft.com/office/powerpoint/2010/main" val="2908289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2">
            <a:extLst>
              <a:ext uri="{FF2B5EF4-FFF2-40B4-BE49-F238E27FC236}">
                <a16:creationId xmlns:a16="http://schemas.microsoft.com/office/drawing/2014/main" id="{5BCDDB0A-9948-330F-D96D-AF29879BD356}"/>
              </a:ext>
            </a:extLst>
          </p:cNvPr>
          <p:cNvSpPr>
            <a:spLocks noGrp="1"/>
          </p:cNvSpPr>
          <p:nvPr>
            <p:ph type="sldNum" sz="quarter" idx="13"/>
          </p:nvPr>
        </p:nvSpPr>
        <p:spPr>
          <a:xfrm>
            <a:off x="7416413" y="7242575"/>
            <a:ext cx="2262187" cy="414338"/>
          </a:xfrm>
        </p:spPr>
        <p:txBody>
          <a:bodyPr/>
          <a:lstStyle/>
          <a:p>
            <a:pPr>
              <a:spcAft>
                <a:spcPts val="600"/>
              </a:spcAft>
            </a:pPr>
            <a:fld id="{52688FC0-9304-4961-A10B-85D7080BAD85}" type="slidenum">
              <a:rPr lang="en-US" smtClean="0"/>
              <a:pPr>
                <a:spcAft>
                  <a:spcPts val="600"/>
                </a:spcAft>
              </a:pPr>
              <a:t>8</a:t>
            </a:fld>
            <a:endParaRPr lang="en-US" sz="750" dirty="0"/>
          </a:p>
        </p:txBody>
      </p:sp>
      <p:pic>
        <p:nvPicPr>
          <p:cNvPr id="12" name="Picture 11">
            <a:extLst>
              <a:ext uri="{FF2B5EF4-FFF2-40B4-BE49-F238E27FC236}">
                <a16:creationId xmlns:a16="http://schemas.microsoft.com/office/drawing/2014/main" id="{27B8FC1E-815C-7D93-210D-290F1CB99DA7}"/>
              </a:ext>
            </a:extLst>
          </p:cNvPr>
          <p:cNvPicPr>
            <a:picLocks noChangeAspect="1"/>
          </p:cNvPicPr>
          <p:nvPr/>
        </p:nvPicPr>
        <p:blipFill>
          <a:blip r:embed="rId2"/>
          <a:stretch>
            <a:fillRect/>
          </a:stretch>
        </p:blipFill>
        <p:spPr>
          <a:xfrm>
            <a:off x="0" y="815247"/>
            <a:ext cx="10092715" cy="5019586"/>
          </a:xfrm>
          <a:prstGeom prst="rect">
            <a:avLst/>
          </a:prstGeom>
        </p:spPr>
      </p:pic>
      <p:sp>
        <p:nvSpPr>
          <p:cNvPr id="13" name="TextBox 12">
            <a:extLst>
              <a:ext uri="{FF2B5EF4-FFF2-40B4-BE49-F238E27FC236}">
                <a16:creationId xmlns:a16="http://schemas.microsoft.com/office/drawing/2014/main" id="{1393ADF5-F850-1C07-8119-03FA06571D18}"/>
              </a:ext>
            </a:extLst>
          </p:cNvPr>
          <p:cNvSpPr txBox="1"/>
          <p:nvPr/>
        </p:nvSpPr>
        <p:spPr>
          <a:xfrm>
            <a:off x="88135" y="5629619"/>
            <a:ext cx="385590" cy="183180"/>
          </a:xfrm>
          <a:prstGeom prst="rect">
            <a:avLst/>
          </a:prstGeom>
          <a:solidFill>
            <a:schemeClr val="bg1"/>
          </a:solidFill>
        </p:spPr>
        <p:txBody>
          <a:bodyPr vert="horz" wrap="square" lIns="0" tIns="0" rIns="0" bIns="0" rtlCol="0">
            <a:spAutoFit/>
          </a:bodyPr>
          <a:lstStyle/>
          <a:p>
            <a:pPr algn="l" rtl="0" eaLnBrk="1" fontAlgn="auto" hangingPunct="1">
              <a:lnSpc>
                <a:spcPct val="100000"/>
              </a:lnSpc>
              <a:spcBef>
                <a:spcPts val="0"/>
              </a:spcBef>
              <a:spcAft>
                <a:spcPts val="0"/>
              </a:spcAft>
            </a:pPr>
            <a:endParaRPr lang="en-US" sz="1200" b="0" i="0" u="none" baseline="0" dirty="0">
              <a:solidFill>
                <a:srgbClr val="585859"/>
              </a:solidFill>
              <a:latin typeface="Century Gothic" panose="020B0502020202020204" pitchFamily="34" charset="0"/>
            </a:endParaRPr>
          </a:p>
        </p:txBody>
      </p:sp>
      <p:sp>
        <p:nvSpPr>
          <p:cNvPr id="14" name="Title 1">
            <a:extLst>
              <a:ext uri="{FF2B5EF4-FFF2-40B4-BE49-F238E27FC236}">
                <a16:creationId xmlns:a16="http://schemas.microsoft.com/office/drawing/2014/main" id="{25E41D6E-39EE-77D4-7A36-D18A51692022}"/>
              </a:ext>
            </a:extLst>
          </p:cNvPr>
          <p:cNvSpPr>
            <a:spLocks noGrp="1"/>
          </p:cNvSpPr>
          <p:nvPr>
            <p:ph type="title"/>
          </p:nvPr>
        </p:nvSpPr>
        <p:spPr>
          <a:xfrm>
            <a:off x="5429550" y="240125"/>
            <a:ext cx="4430547" cy="511175"/>
          </a:xfrm>
        </p:spPr>
        <p:txBody>
          <a:bodyPr/>
          <a:lstStyle/>
          <a:p>
            <a:r>
              <a:rPr lang="en-US" dirty="0"/>
              <a:t>Bond Election Website Example</a:t>
            </a:r>
          </a:p>
        </p:txBody>
      </p:sp>
    </p:spTree>
    <p:extLst>
      <p:ext uri="{BB962C8B-B14F-4D97-AF65-F5344CB8AC3E}">
        <p14:creationId xmlns:p14="http://schemas.microsoft.com/office/powerpoint/2010/main" val="2995956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46E4F1-A1FA-5F14-4E79-79E04A969FB1}"/>
              </a:ext>
            </a:extLst>
          </p:cNvPr>
          <p:cNvSpPr>
            <a:spLocks noGrp="1"/>
          </p:cNvSpPr>
          <p:nvPr>
            <p:ph type="sldNum" sz="quarter" idx="13"/>
          </p:nvPr>
        </p:nvSpPr>
        <p:spPr/>
        <p:txBody>
          <a:bodyPr/>
          <a:lstStyle/>
          <a:p>
            <a:fld id="{52688FC0-9304-4961-A10B-85D7080BAD85}" type="slidenum">
              <a:rPr lang="en-US" smtClean="0"/>
              <a:pPr/>
              <a:t>9</a:t>
            </a:fld>
            <a:endParaRPr lang="en-US" sz="750" dirty="0"/>
          </a:p>
        </p:txBody>
      </p:sp>
      <p:pic>
        <p:nvPicPr>
          <p:cNvPr id="7" name="Picture 6">
            <a:extLst>
              <a:ext uri="{FF2B5EF4-FFF2-40B4-BE49-F238E27FC236}">
                <a16:creationId xmlns:a16="http://schemas.microsoft.com/office/drawing/2014/main" id="{23E15283-726A-2449-8321-A1CCA9B65922}"/>
              </a:ext>
            </a:extLst>
          </p:cNvPr>
          <p:cNvPicPr>
            <a:picLocks noChangeAspect="1"/>
          </p:cNvPicPr>
          <p:nvPr/>
        </p:nvPicPr>
        <p:blipFill>
          <a:blip r:embed="rId2"/>
          <a:stretch>
            <a:fillRect/>
          </a:stretch>
        </p:blipFill>
        <p:spPr>
          <a:xfrm>
            <a:off x="0" y="983989"/>
            <a:ext cx="10058400" cy="5341713"/>
          </a:xfrm>
          <a:prstGeom prst="rect">
            <a:avLst/>
          </a:prstGeom>
        </p:spPr>
      </p:pic>
      <p:sp>
        <p:nvSpPr>
          <p:cNvPr id="9" name="TextBox 8">
            <a:extLst>
              <a:ext uri="{FF2B5EF4-FFF2-40B4-BE49-F238E27FC236}">
                <a16:creationId xmlns:a16="http://schemas.microsoft.com/office/drawing/2014/main" id="{F1FAA538-93A2-9785-6987-0690A00979EA}"/>
              </a:ext>
            </a:extLst>
          </p:cNvPr>
          <p:cNvSpPr txBox="1"/>
          <p:nvPr/>
        </p:nvSpPr>
        <p:spPr>
          <a:xfrm>
            <a:off x="0" y="6059277"/>
            <a:ext cx="385590" cy="183180"/>
          </a:xfrm>
          <a:prstGeom prst="rect">
            <a:avLst/>
          </a:prstGeom>
          <a:solidFill>
            <a:schemeClr val="bg1"/>
          </a:solidFill>
        </p:spPr>
        <p:txBody>
          <a:bodyPr vert="horz" wrap="square" lIns="0" tIns="0" rIns="0" bIns="0" rtlCol="0">
            <a:spAutoFit/>
          </a:bodyPr>
          <a:lstStyle/>
          <a:p>
            <a:pPr algn="l" rtl="0" eaLnBrk="1" fontAlgn="auto" hangingPunct="1">
              <a:lnSpc>
                <a:spcPct val="100000"/>
              </a:lnSpc>
              <a:spcBef>
                <a:spcPts val="0"/>
              </a:spcBef>
              <a:spcAft>
                <a:spcPts val="0"/>
              </a:spcAft>
            </a:pPr>
            <a:endParaRPr lang="en-US" sz="1200" b="0" i="0" u="none" baseline="0" dirty="0">
              <a:solidFill>
                <a:srgbClr val="585859"/>
              </a:solidFill>
              <a:latin typeface="Century Gothic" panose="020B0502020202020204" pitchFamily="34" charset="0"/>
            </a:endParaRPr>
          </a:p>
        </p:txBody>
      </p:sp>
      <p:sp>
        <p:nvSpPr>
          <p:cNvPr id="10" name="Title 1">
            <a:extLst>
              <a:ext uri="{FF2B5EF4-FFF2-40B4-BE49-F238E27FC236}">
                <a16:creationId xmlns:a16="http://schemas.microsoft.com/office/drawing/2014/main" id="{6091A760-6FCB-ECBB-ADD6-C56E816C32F9}"/>
              </a:ext>
            </a:extLst>
          </p:cNvPr>
          <p:cNvSpPr>
            <a:spLocks noGrp="1"/>
          </p:cNvSpPr>
          <p:nvPr>
            <p:ph type="title"/>
          </p:nvPr>
        </p:nvSpPr>
        <p:spPr>
          <a:xfrm>
            <a:off x="5429550" y="240125"/>
            <a:ext cx="4430547" cy="511175"/>
          </a:xfrm>
        </p:spPr>
        <p:txBody>
          <a:bodyPr/>
          <a:lstStyle/>
          <a:p>
            <a:r>
              <a:rPr lang="en-US" dirty="0"/>
              <a:t>Bond Election Website Example</a:t>
            </a:r>
          </a:p>
        </p:txBody>
      </p:sp>
    </p:spTree>
    <p:extLst>
      <p:ext uri="{BB962C8B-B14F-4D97-AF65-F5344CB8AC3E}">
        <p14:creationId xmlns:p14="http://schemas.microsoft.com/office/powerpoint/2010/main" val="20777569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FALLBACK_LAYOUT" val="1"/>
  <p:tag name="MIO_SHOW_DATE" val="False"/>
  <p:tag name="MIO_SHOW_FOOTER" val="False"/>
  <p:tag name="MIO_SHOW_PAGENUMBER" val="False"/>
  <p:tag name="MIO_AVOID_BLANK_LAYOUT" val="True"/>
  <p:tag name="MIO_CD_LAYOUT_VALID_AREA" val="False"/>
  <p:tag name="MIO_EMBED_FONT" val="False"/>
  <p:tag name="MIO_MATCH_COLOR_SCHEME" val="True"/>
  <p:tag name="MIO_NUMBER_OF_VALID_LAYOUTS" val="15"/>
  <p:tag name="MIO_HDS" val="True"/>
  <p:tag name="MIO_SKIPVERSION" val="01.01.0001 00:00:00"/>
  <p:tag name="MIO_EKGUID" val="c807003d-528d-4fbe-b885-fd605fee381a"/>
  <p:tag name="MIO_UPDATE" val="True"/>
  <p:tag name="MIO_VERSION" val="04.02.2025 21:07:40"/>
  <p:tag name="MIO_DBID" val="91EDD81D-6904-4CE9-AC06-3BF466C94714"/>
  <p:tag name="MIO_LASTDOWNLOADED" val="07.02.2025 09:14:44.355"/>
  <p:tag name="MIO_OBJECTNAME" val="Public Finance Landscape Master 2"/>
  <p:tag name="MIO_CONTENTTAG" val="I/WhohgZDk2pXIiVIJwg1Q=="/>
</p:tagLst>
</file>

<file path=ppt/theme/theme1.xml><?xml version="1.0" encoding="utf-8"?>
<a:theme xmlns:a="http://schemas.openxmlformats.org/drawingml/2006/main" name="2bb83972-8682-403b-a1e4-fa841d7b7c27">
  <a:themeElements>
    <a:clrScheme name="Stephens-2022-12-05">
      <a:dk1>
        <a:srgbClr val="585859"/>
      </a:dk1>
      <a:lt1>
        <a:srgbClr val="FFFFFF"/>
      </a:lt1>
      <a:dk2>
        <a:srgbClr val="00274C"/>
      </a:dk2>
      <a:lt2>
        <a:srgbClr val="F6F6F6"/>
      </a:lt2>
      <a:accent1>
        <a:srgbClr val="005E85"/>
      </a:accent1>
      <a:accent2>
        <a:srgbClr val="008CC8"/>
      </a:accent2>
      <a:accent3>
        <a:srgbClr val="A8D1FF"/>
      </a:accent3>
      <a:accent4>
        <a:srgbClr val="656569"/>
      </a:accent4>
      <a:accent5>
        <a:srgbClr val="AAA9AA"/>
      </a:accent5>
      <a:accent6>
        <a:srgbClr val="3A7124"/>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rtl="0" eaLnBrk="1" fontAlgn="auto" hangingPunct="1">
          <a:lnSpc>
            <a:spcPct val="100000"/>
          </a:lnSpc>
          <a:spcBef>
            <a:spcPts val="0"/>
          </a:spcBef>
          <a:spcAft>
            <a:spcPts val="0"/>
          </a:spcAft>
          <a:defRPr sz="1800" b="0" i="0" u="none" baseline="0" dirty="0">
            <a:solidFill>
              <a:srgbClr val="FFFFFF"/>
            </a:solidFill>
            <a:latin typeface="Century Gothic" panose="020B0502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spAutoFit/>
      </a:bodyPr>
      <a:lstStyle>
        <a:defPPr algn="l" rtl="0" eaLnBrk="1" fontAlgn="auto" hangingPunct="1">
          <a:lnSpc>
            <a:spcPct val="100000"/>
          </a:lnSpc>
          <a:spcBef>
            <a:spcPts val="0"/>
          </a:spcBef>
          <a:spcAft>
            <a:spcPts val="0"/>
          </a:spcAft>
          <a:defRPr sz="1200" b="0" i="0" u="none" baseline="0" dirty="0">
            <a:solidFill>
              <a:srgbClr val="585859"/>
            </a:solidFill>
            <a:latin typeface="Century Gothic" panose="020B0502020202020204" pitchFamily="34" charset="0"/>
          </a:defRPr>
        </a:defPPr>
      </a:lstStyle>
    </a:txDef>
  </a:objectDefaults>
  <a:extraClrSchemeLst/>
  <a:extLst>
    <a:ext uri="{05A4C25C-085E-4340-85A3-A5531E510DB2}">
      <thm15:themeFamily xmlns:thm15="http://schemas.microsoft.com/office/thememl/2012/main" name="Default Theme" id="{8F46CAF1-64F5-41BD-A2FA-646F2D08000D}" vid="{3518F69D-971B-45FE-B2DF-2EEBFE7089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84272ED907F845AACC41D7612E3C60" ma:contentTypeVersion="9" ma:contentTypeDescription="Create a new document." ma:contentTypeScope="" ma:versionID="572bd89969edc6ec07bd2829fb031ce9">
  <xsd:schema xmlns:xsd="http://www.w3.org/2001/XMLSchema" xmlns:xs="http://www.w3.org/2001/XMLSchema" xmlns:p="http://schemas.microsoft.com/office/2006/metadata/properties" xmlns:ns3="ec52f077-5178-49af-8bcd-209a872b8468" targetNamespace="http://schemas.microsoft.com/office/2006/metadata/properties" ma:root="true" ma:fieldsID="53541e69142078b2d3913534e3e17878" ns3:_="">
    <xsd:import namespace="ec52f077-5178-49af-8bcd-209a872b8468"/>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52f077-5178-49af-8bcd-209a872b8468"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_activity" ma:index="16"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ec52f077-5178-49af-8bcd-209a872b8468" xsi:nil="true"/>
  </documentManagement>
</p:properties>
</file>

<file path=customXml/itemProps1.xml><?xml version="1.0" encoding="utf-8"?>
<ds:datastoreItem xmlns:ds="http://schemas.openxmlformats.org/officeDocument/2006/customXml" ds:itemID="{A9036AC6-0164-495D-96F1-755643344E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52f077-5178-49af-8bcd-209a872b84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DE3B63-2216-495F-8959-287E5E4A49B8}">
  <ds:schemaRefs>
    <ds:schemaRef ds:uri="http://schemas.microsoft.com/sharepoint/v3/contenttype/forms"/>
  </ds:schemaRefs>
</ds:datastoreItem>
</file>

<file path=customXml/itemProps3.xml><?xml version="1.0" encoding="utf-8"?>
<ds:datastoreItem xmlns:ds="http://schemas.openxmlformats.org/officeDocument/2006/customXml" ds:itemID="{B21614AE-368B-41A1-AC80-1B330A47DEE6}">
  <ds:schemaRefs>
    <ds:schemaRef ds:uri="http://schemas.openxmlformats.org/package/2006/metadata/core-properties"/>
    <ds:schemaRef ds:uri="http://schemas.microsoft.com/office/infopath/2007/PartnerControls"/>
    <ds:schemaRef ds:uri="http://purl.org/dc/elements/1.1/"/>
    <ds:schemaRef ds:uri="http://purl.org/dc/terms/"/>
    <ds:schemaRef ds:uri="http://purl.org/dc/dcmitype/"/>
    <ds:schemaRef ds:uri="http://schemas.microsoft.com/office/2006/documentManagement/types"/>
    <ds:schemaRef ds:uri="ec52f077-5178-49af-8bcd-209a872b8468"/>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Default Theme</Template>
  <TotalTime>653</TotalTime>
  <Words>2126</Words>
  <Application>Microsoft Office PowerPoint</Application>
  <PresentationFormat>Custom</PresentationFormat>
  <Paragraphs>156</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Amasis MT Pro Black</vt:lpstr>
      <vt:lpstr>Arial</vt:lpstr>
      <vt:lpstr>Calibri</vt:lpstr>
      <vt:lpstr>Century Gothic</vt:lpstr>
      <vt:lpstr>Georgia</vt:lpstr>
      <vt:lpstr>Times New Roman</vt:lpstr>
      <vt:lpstr>Wingdings</vt:lpstr>
      <vt:lpstr>2bb83972-8682-403b-a1e4-fa841d7b7c27</vt:lpstr>
      <vt:lpstr>PowerPoint Presentation</vt:lpstr>
      <vt:lpstr>Discussion Panelists</vt:lpstr>
      <vt:lpstr>City of Maumelle – Example of Multiple Ballot Items</vt:lpstr>
      <vt:lpstr>Arkansas City Sales Tax Ballot Items: A Non-Exhaustive List (2024 – 2026)</vt:lpstr>
      <vt:lpstr>    </vt:lpstr>
      <vt:lpstr>   </vt:lpstr>
      <vt:lpstr>Bond Election Website Example</vt:lpstr>
      <vt:lpstr>Bond Election Website Example</vt:lpstr>
      <vt:lpstr>Bond Election Website Example</vt:lpstr>
      <vt:lpstr>Bond Election Website Example</vt:lpstr>
      <vt:lpstr>Bond Election Website Example</vt:lpstr>
      <vt:lpstr>City Bond Election Website Example Links:</vt:lpstr>
      <vt:lpstr>     </vt:lpstr>
      <vt:lpstr>Election Reminders – Ark. Code Ann. § 7-1-103 (Excerpts)</vt:lpstr>
      <vt:lpstr>Election Reminders – Ark. Code Ann. § 7-1-111 (Excerpts)</vt:lpstr>
      <vt:lpstr>Disclaimers</vt:lpstr>
    </vt:vector>
  </TitlesOfParts>
  <Company>Stephens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Paula Morehead</dc:creator>
  <cp:lastModifiedBy>Leigh Ann Biernat</cp:lastModifiedBy>
  <cp:revision>54</cp:revision>
  <cp:lastPrinted>2026-07-28T20:20:26Z</cp:lastPrinted>
  <dcterms:created xsi:type="dcterms:W3CDTF">2025-02-04T21:01:55Z</dcterms:created>
  <dcterms:modified xsi:type="dcterms:W3CDTF">2026-07-30T04:57:10Z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0x0101000784272ED907F845AACC41D7612E3C60</vt:lpwstr>
  </property>
</Properties>
</file>