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0"/>
  </p:notesMasterIdLst>
  <p:handoutMasterIdLst>
    <p:handoutMasterId r:id="rId31"/>
  </p:handoutMasterIdLst>
  <p:sldIdLst>
    <p:sldId id="322" r:id="rId5"/>
    <p:sldId id="321" r:id="rId6"/>
    <p:sldId id="345" r:id="rId7"/>
    <p:sldId id="320" r:id="rId8"/>
    <p:sldId id="343" r:id="rId9"/>
    <p:sldId id="327" r:id="rId10"/>
    <p:sldId id="317" r:id="rId11"/>
    <p:sldId id="316" r:id="rId12"/>
    <p:sldId id="341" r:id="rId13"/>
    <p:sldId id="340" r:id="rId14"/>
    <p:sldId id="314" r:id="rId15"/>
    <p:sldId id="342" r:id="rId16"/>
    <p:sldId id="313" r:id="rId17"/>
    <p:sldId id="312" r:id="rId18"/>
    <p:sldId id="328" r:id="rId19"/>
    <p:sldId id="344" r:id="rId20"/>
    <p:sldId id="311" r:id="rId21"/>
    <p:sldId id="323" r:id="rId22"/>
    <p:sldId id="336" r:id="rId23"/>
    <p:sldId id="325" r:id="rId24"/>
    <p:sldId id="326" r:id="rId25"/>
    <p:sldId id="337" r:id="rId26"/>
    <p:sldId id="338" r:id="rId27"/>
    <p:sldId id="339" r:id="rId28"/>
    <p:sldId id="310" r:id="rId29"/>
  </p:sldIdLst>
  <p:sldSz cx="12192000" cy="6858000"/>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8696B"/>
    <a:srgbClr val="95B8B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E52FF1A-DBE7-4A61-87A0-946FD3009C89}" v="65" dt="2026-07-31T00:55:19.569"/>
  </p1510:revLst>
</p1510:revInfo>
</file>

<file path=ppt/tableStyles.xml><?xml version="1.0" encoding="utf-8"?>
<a:tblStyleLst xmlns:a="http://schemas.openxmlformats.org/drawingml/2006/main" def="{0E3FDE45-AF77-4B5C-9715-49D594BDF05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notesView">
  <p:normalViewPr>
    <p:restoredLeft sz="14995" autoAdjust="0"/>
    <p:restoredTop sz="66235" autoAdjust="0"/>
  </p:normalViewPr>
  <p:slideViewPr>
    <p:cSldViewPr snapToGrid="0">
      <p:cViewPr>
        <p:scale>
          <a:sx n="46" d="100"/>
          <a:sy n="46" d="100"/>
        </p:scale>
        <p:origin x="846" y="2238"/>
      </p:cViewPr>
      <p:guideLst/>
    </p:cSldViewPr>
  </p:slideViewPr>
  <p:outlineViewPr>
    <p:cViewPr>
      <p:scale>
        <a:sx n="33" d="100"/>
        <a:sy n="33" d="100"/>
      </p:scale>
      <p:origin x="0" y="-7776"/>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0" d="100"/>
          <a:sy n="80" d="100"/>
        </p:scale>
        <p:origin x="3894" y="11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38"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ennington, Blake" userId="bb6462e1-3bc2-425f-8d4d-71d3a7088833" providerId="ADAL" clId="{A15DBD6F-3599-4AB6-AF47-A18BCA901286}"/>
    <pc:docChg chg="modSld sldOrd">
      <pc:chgData name="Pennington, Blake" userId="bb6462e1-3bc2-425f-8d4d-71d3a7088833" providerId="ADAL" clId="{A15DBD6F-3599-4AB6-AF47-A18BCA901286}" dt="2026-07-31T00:55:19.569" v="18"/>
      <pc:docMkLst>
        <pc:docMk/>
      </pc:docMkLst>
      <pc:sldChg chg="modSp">
        <pc:chgData name="Pennington, Blake" userId="bb6462e1-3bc2-425f-8d4d-71d3a7088833" providerId="ADAL" clId="{A15DBD6F-3599-4AB6-AF47-A18BCA901286}" dt="2026-07-30T23:18:50.104" v="16"/>
        <pc:sldMkLst>
          <pc:docMk/>
          <pc:sldMk cId="704370842" sldId="310"/>
        </pc:sldMkLst>
        <pc:spChg chg="mod">
          <ac:chgData name="Pennington, Blake" userId="bb6462e1-3bc2-425f-8d4d-71d3a7088833" providerId="ADAL" clId="{A15DBD6F-3599-4AB6-AF47-A18BCA901286}" dt="2026-07-30T23:18:50.104" v="16"/>
          <ac:spMkLst>
            <pc:docMk/>
            <pc:sldMk cId="704370842" sldId="310"/>
            <ac:spMk id="2" creationId="{70ECFE66-A9E7-A365-967B-2FD670CB3923}"/>
          </ac:spMkLst>
        </pc:spChg>
      </pc:sldChg>
      <pc:sldChg chg="modSp">
        <pc:chgData name="Pennington, Blake" userId="bb6462e1-3bc2-425f-8d4d-71d3a7088833" providerId="ADAL" clId="{A15DBD6F-3599-4AB6-AF47-A18BCA901286}" dt="2026-07-30T14:58:02.309" v="4"/>
        <pc:sldMkLst>
          <pc:docMk/>
          <pc:sldMk cId="952135350" sldId="312"/>
        </pc:sldMkLst>
        <pc:spChg chg="mod">
          <ac:chgData name="Pennington, Blake" userId="bb6462e1-3bc2-425f-8d4d-71d3a7088833" providerId="ADAL" clId="{A15DBD6F-3599-4AB6-AF47-A18BCA901286}" dt="2026-07-30T14:58:02.309" v="4"/>
          <ac:spMkLst>
            <pc:docMk/>
            <pc:sldMk cId="952135350" sldId="312"/>
            <ac:spMk id="6" creationId="{9F0E1748-5A63-CCAD-65B2-FB5DB78846F2}"/>
          </ac:spMkLst>
        </pc:spChg>
      </pc:sldChg>
      <pc:sldChg chg="addSp modSp">
        <pc:chgData name="Pennington, Blake" userId="bb6462e1-3bc2-425f-8d4d-71d3a7088833" providerId="ADAL" clId="{A15DBD6F-3599-4AB6-AF47-A18BCA901286}" dt="2026-07-30T14:23:36.201" v="2"/>
        <pc:sldMkLst>
          <pc:docMk/>
          <pc:sldMk cId="82250651" sldId="314"/>
        </pc:sldMkLst>
        <pc:spChg chg="add mod">
          <ac:chgData name="Pennington, Blake" userId="bb6462e1-3bc2-425f-8d4d-71d3a7088833" providerId="ADAL" clId="{A15DBD6F-3599-4AB6-AF47-A18BCA901286}" dt="2026-07-30T14:23:36.201" v="2"/>
          <ac:spMkLst>
            <pc:docMk/>
            <pc:sldMk cId="82250651" sldId="314"/>
            <ac:spMk id="12" creationId="{EA47C5B2-1B0B-22B6-79F7-11B0D39F6367}"/>
          </ac:spMkLst>
        </pc:spChg>
      </pc:sldChg>
      <pc:sldChg chg="ord">
        <pc:chgData name="Pennington, Blake" userId="bb6462e1-3bc2-425f-8d4d-71d3a7088833" providerId="ADAL" clId="{A15DBD6F-3599-4AB6-AF47-A18BCA901286}" dt="2026-07-30T14:08:10.540" v="1"/>
        <pc:sldMkLst>
          <pc:docMk/>
          <pc:sldMk cId="554382460" sldId="316"/>
        </pc:sldMkLst>
      </pc:sldChg>
      <pc:sldChg chg="addSp modSp">
        <pc:chgData name="Pennington, Blake" userId="bb6462e1-3bc2-425f-8d4d-71d3a7088833" providerId="ADAL" clId="{A15DBD6F-3599-4AB6-AF47-A18BCA901286}" dt="2026-07-30T22:22:41.768" v="7"/>
        <pc:sldMkLst>
          <pc:docMk/>
          <pc:sldMk cId="3752118431" sldId="320"/>
        </pc:sldMkLst>
        <pc:spChg chg="add mod">
          <ac:chgData name="Pennington, Blake" userId="bb6462e1-3bc2-425f-8d4d-71d3a7088833" providerId="ADAL" clId="{A15DBD6F-3599-4AB6-AF47-A18BCA901286}" dt="2026-07-30T22:22:41.768" v="7"/>
          <ac:spMkLst>
            <pc:docMk/>
            <pc:sldMk cId="3752118431" sldId="320"/>
            <ac:spMk id="11" creationId="{808AFE3D-D946-EB06-F684-5878C302A0CF}"/>
          </ac:spMkLst>
        </pc:spChg>
      </pc:sldChg>
      <pc:sldChg chg="modSp">
        <pc:chgData name="Pennington, Blake" userId="bb6462e1-3bc2-425f-8d4d-71d3a7088833" providerId="ADAL" clId="{A15DBD6F-3599-4AB6-AF47-A18BCA901286}" dt="2026-07-30T23:09:34.682" v="14" actId="255"/>
        <pc:sldMkLst>
          <pc:docMk/>
          <pc:sldMk cId="2906152353" sldId="327"/>
        </pc:sldMkLst>
        <pc:graphicFrameChg chg="mod">
          <ac:chgData name="Pennington, Blake" userId="bb6462e1-3bc2-425f-8d4d-71d3a7088833" providerId="ADAL" clId="{A15DBD6F-3599-4AB6-AF47-A18BCA901286}" dt="2026-07-30T23:09:34.682" v="14" actId="255"/>
          <ac:graphicFrameMkLst>
            <pc:docMk/>
            <pc:sldMk cId="2906152353" sldId="327"/>
            <ac:graphicFrameMk id="6" creationId="{08714D72-FB23-D26A-F824-00251587D3B8}"/>
          </ac:graphicFrameMkLst>
        </pc:graphicFrameChg>
      </pc:sldChg>
      <pc:sldChg chg="ord modNotes">
        <pc:chgData name="Pennington, Blake" userId="bb6462e1-3bc2-425f-8d4d-71d3a7088833" providerId="ADAL" clId="{A15DBD6F-3599-4AB6-AF47-A18BCA901286}" dt="2026-07-31T00:55:19.569" v="18"/>
        <pc:sldMkLst>
          <pc:docMk/>
          <pc:sldMk cId="952135350" sldId="336"/>
        </pc:sldMkLst>
      </pc:sldChg>
      <pc:sldChg chg="ord">
        <pc:chgData name="Pennington, Blake" userId="bb6462e1-3bc2-425f-8d4d-71d3a7088833" providerId="ADAL" clId="{A15DBD6F-3599-4AB6-AF47-A18BCA901286}" dt="2026-07-30T22:09:28.104" v="6"/>
        <pc:sldMkLst>
          <pc:docMk/>
          <pc:sldMk cId="4220610980" sldId="339"/>
        </pc:sldMkLst>
      </pc:sldChg>
      <pc:sldChg chg="ord">
        <pc:chgData name="Pennington, Blake" userId="bb6462e1-3bc2-425f-8d4d-71d3a7088833" providerId="ADAL" clId="{A15DBD6F-3599-4AB6-AF47-A18BCA901286}" dt="2026-07-30T14:30:18.088" v="3"/>
        <pc:sldMkLst>
          <pc:docMk/>
          <pc:sldMk cId="738015396" sldId="340"/>
        </pc:sldMkLst>
      </pc:sldChg>
      <pc:sldChg chg="ord">
        <pc:chgData name="Pennington, Blake" userId="bb6462e1-3bc2-425f-8d4d-71d3a7088833" providerId="ADAL" clId="{A15DBD6F-3599-4AB6-AF47-A18BCA901286}" dt="2026-07-30T22:23:33.744" v="8"/>
        <pc:sldMkLst>
          <pc:docMk/>
          <pc:sldMk cId="1592411443" sldId="342"/>
        </pc:sldMkLst>
      </pc:sldChg>
      <pc:sldChg chg="ord">
        <pc:chgData name="Pennington, Blake" userId="bb6462e1-3bc2-425f-8d4d-71d3a7088833" providerId="ADAL" clId="{A15DBD6F-3599-4AB6-AF47-A18BCA901286}" dt="2026-07-30T22:47:33.614" v="9"/>
        <pc:sldMkLst>
          <pc:docMk/>
          <pc:sldMk cId="2740635155" sldId="344"/>
        </pc:sldMkLst>
      </pc:sldChg>
      <pc:sldChg chg="ord">
        <pc:chgData name="Pennington, Blake" userId="bb6462e1-3bc2-425f-8d4d-71d3a7088833" providerId="ADAL" clId="{A15DBD6F-3599-4AB6-AF47-A18BCA901286}" dt="2026-07-30T23:53:39.418" v="17"/>
        <pc:sldMkLst>
          <pc:docMk/>
          <pc:sldMk cId="2136390633" sldId="345"/>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D626ECF-EBC8-4130-81AF-7E59C554F95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2DCD637E-A5B2-4D04-8923-8B24E914E6BA}">
      <dgm:prSet custT="1"/>
      <dgm:spPr/>
      <dgm:t>
        <a:bodyPr/>
        <a:lstStyle/>
        <a:p>
          <a:pPr algn="ctr"/>
          <a:r>
            <a:rPr lang="en-US" sz="3000" dirty="0"/>
            <a:t>INTEGRITY AND HONESTY</a:t>
          </a:r>
        </a:p>
      </dgm:t>
    </dgm:pt>
    <dgm:pt modelId="{936C16A4-2FE5-4EB4-B53D-A85B3FBEDF75}" type="parTrans" cxnId="{F3824F5D-1905-4144-B9E4-AB5CAB2FA011}">
      <dgm:prSet/>
      <dgm:spPr/>
      <dgm:t>
        <a:bodyPr/>
        <a:lstStyle/>
        <a:p>
          <a:endParaRPr lang="en-US"/>
        </a:p>
      </dgm:t>
    </dgm:pt>
    <dgm:pt modelId="{D6E96E4A-8BBF-4BE0-B818-9D62CAC1C636}" type="sibTrans" cxnId="{F3824F5D-1905-4144-B9E4-AB5CAB2FA011}">
      <dgm:prSet/>
      <dgm:spPr/>
      <dgm:t>
        <a:bodyPr/>
        <a:lstStyle/>
        <a:p>
          <a:endParaRPr lang="en-US"/>
        </a:p>
      </dgm:t>
    </dgm:pt>
    <dgm:pt modelId="{84A7E054-7A3C-4E91-B3F5-0B2E36CA5028}">
      <dgm:prSet custT="1"/>
      <dgm:spPr/>
      <dgm:t>
        <a:bodyPr/>
        <a:lstStyle/>
        <a:p>
          <a:pPr algn="ctr"/>
          <a:r>
            <a:rPr lang="en-US" sz="3000" dirty="0"/>
            <a:t>PRODUCING RESULTS FOR MY COMMUNITY</a:t>
          </a:r>
        </a:p>
      </dgm:t>
    </dgm:pt>
    <dgm:pt modelId="{FC8A5BBE-008F-45DB-BFD7-D5546E702455}" type="parTrans" cxnId="{B9E84386-A947-4E54-8222-415462FD3422}">
      <dgm:prSet/>
      <dgm:spPr/>
      <dgm:t>
        <a:bodyPr/>
        <a:lstStyle/>
        <a:p>
          <a:endParaRPr lang="en-US"/>
        </a:p>
      </dgm:t>
    </dgm:pt>
    <dgm:pt modelId="{8B94D0DC-8C3A-42DC-9A00-5D67B6AB464F}" type="sibTrans" cxnId="{B9E84386-A947-4E54-8222-415462FD3422}">
      <dgm:prSet/>
      <dgm:spPr/>
      <dgm:t>
        <a:bodyPr/>
        <a:lstStyle/>
        <a:p>
          <a:endParaRPr lang="en-US"/>
        </a:p>
      </dgm:t>
    </dgm:pt>
    <dgm:pt modelId="{F894E7EE-5CE4-4700-8DD6-02F59E3BD5AB}">
      <dgm:prSet custT="1"/>
      <dgm:spPr/>
      <dgm:t>
        <a:bodyPr/>
        <a:lstStyle/>
        <a:p>
          <a:pPr algn="ctr"/>
          <a:r>
            <a:rPr lang="en-US" sz="3000" dirty="0"/>
            <a:t>TREATING PEOPLE FAIRLY</a:t>
          </a:r>
        </a:p>
      </dgm:t>
    </dgm:pt>
    <dgm:pt modelId="{9BBCD70C-24E8-4B99-B426-CAEA740F4700}" type="parTrans" cxnId="{CC5F1749-ED08-4142-82FE-B8D803409F38}">
      <dgm:prSet/>
      <dgm:spPr/>
      <dgm:t>
        <a:bodyPr/>
        <a:lstStyle/>
        <a:p>
          <a:endParaRPr lang="en-US"/>
        </a:p>
      </dgm:t>
    </dgm:pt>
    <dgm:pt modelId="{5D436B10-1A43-4859-8C71-EB4098D7F2ED}" type="sibTrans" cxnId="{CC5F1749-ED08-4142-82FE-B8D803409F38}">
      <dgm:prSet/>
      <dgm:spPr/>
      <dgm:t>
        <a:bodyPr/>
        <a:lstStyle/>
        <a:p>
          <a:endParaRPr lang="en-US"/>
        </a:p>
      </dgm:t>
    </dgm:pt>
    <dgm:pt modelId="{FB4849D5-1140-43DE-ADD8-9C587B761A1F}">
      <dgm:prSet custT="1"/>
      <dgm:spPr/>
      <dgm:t>
        <a:bodyPr/>
        <a:lstStyle/>
        <a:p>
          <a:pPr algn="ctr"/>
          <a:r>
            <a:rPr lang="en-US" sz="3000" dirty="0"/>
            <a:t>DIVERSITY AND INCLUSION</a:t>
          </a:r>
        </a:p>
      </dgm:t>
    </dgm:pt>
    <dgm:pt modelId="{237464A2-811B-488A-9D1C-3DED44EA1174}" type="parTrans" cxnId="{088FAD58-0AF7-4999-967E-7DDCBCE9900E}">
      <dgm:prSet/>
      <dgm:spPr/>
      <dgm:t>
        <a:bodyPr/>
        <a:lstStyle/>
        <a:p>
          <a:endParaRPr lang="en-US"/>
        </a:p>
      </dgm:t>
    </dgm:pt>
    <dgm:pt modelId="{71B136DA-C0D9-4103-9679-4276CEA03024}" type="sibTrans" cxnId="{088FAD58-0AF7-4999-967E-7DDCBCE9900E}">
      <dgm:prSet/>
      <dgm:spPr/>
      <dgm:t>
        <a:bodyPr/>
        <a:lstStyle/>
        <a:p>
          <a:endParaRPr lang="en-US"/>
        </a:p>
      </dgm:t>
    </dgm:pt>
    <dgm:pt modelId="{F6668F9F-41BB-40C1-9DB0-2F69869F7279}">
      <dgm:prSet custT="1"/>
      <dgm:spPr/>
      <dgm:t>
        <a:bodyPr/>
        <a:lstStyle/>
        <a:p>
          <a:pPr algn="ctr"/>
          <a:r>
            <a:rPr lang="en-US" sz="3000" dirty="0"/>
            <a:t>RELIABILITY AND CONSISTENCY</a:t>
          </a:r>
        </a:p>
      </dgm:t>
    </dgm:pt>
    <dgm:pt modelId="{5E839800-5F4C-4397-AECB-DABC1985CAA8}" type="parTrans" cxnId="{119F7799-79F5-4DA4-92B3-44D20FA7EC48}">
      <dgm:prSet/>
      <dgm:spPr/>
      <dgm:t>
        <a:bodyPr/>
        <a:lstStyle/>
        <a:p>
          <a:endParaRPr lang="en-US"/>
        </a:p>
      </dgm:t>
    </dgm:pt>
    <dgm:pt modelId="{37865CBB-3E4B-4D0B-8A4D-2109A36FA44C}" type="sibTrans" cxnId="{119F7799-79F5-4DA4-92B3-44D20FA7EC48}">
      <dgm:prSet/>
      <dgm:spPr/>
      <dgm:t>
        <a:bodyPr/>
        <a:lstStyle/>
        <a:p>
          <a:endParaRPr lang="en-US"/>
        </a:p>
      </dgm:t>
    </dgm:pt>
    <dgm:pt modelId="{3B94AB3F-D516-44C8-A345-8CDDDF60098E}" type="pres">
      <dgm:prSet presAssocID="{2D626ECF-EBC8-4130-81AF-7E59C554F955}" presName="linear" presStyleCnt="0">
        <dgm:presLayoutVars>
          <dgm:animLvl val="lvl"/>
          <dgm:resizeHandles val="exact"/>
        </dgm:presLayoutVars>
      </dgm:prSet>
      <dgm:spPr/>
    </dgm:pt>
    <dgm:pt modelId="{4B3E4BA2-E6A6-465B-A019-80A188D8369B}" type="pres">
      <dgm:prSet presAssocID="{2DCD637E-A5B2-4D04-8923-8B24E914E6BA}" presName="parentText" presStyleLbl="node1" presStyleIdx="0" presStyleCnt="5">
        <dgm:presLayoutVars>
          <dgm:chMax val="0"/>
          <dgm:bulletEnabled val="1"/>
        </dgm:presLayoutVars>
      </dgm:prSet>
      <dgm:spPr/>
    </dgm:pt>
    <dgm:pt modelId="{D0DD09EC-1D23-47BD-8703-1910D399CBFD}" type="pres">
      <dgm:prSet presAssocID="{D6E96E4A-8BBF-4BE0-B818-9D62CAC1C636}" presName="spacer" presStyleCnt="0"/>
      <dgm:spPr/>
    </dgm:pt>
    <dgm:pt modelId="{7591E84D-3753-4EDC-BD63-C728BE8728FD}" type="pres">
      <dgm:prSet presAssocID="{84A7E054-7A3C-4E91-B3F5-0B2E36CA5028}" presName="parentText" presStyleLbl="node1" presStyleIdx="1" presStyleCnt="5">
        <dgm:presLayoutVars>
          <dgm:chMax val="0"/>
          <dgm:bulletEnabled val="1"/>
        </dgm:presLayoutVars>
      </dgm:prSet>
      <dgm:spPr/>
    </dgm:pt>
    <dgm:pt modelId="{F7944C0F-9A4C-4777-887F-81968610CBAB}" type="pres">
      <dgm:prSet presAssocID="{8B94D0DC-8C3A-42DC-9A00-5D67B6AB464F}" presName="spacer" presStyleCnt="0"/>
      <dgm:spPr/>
    </dgm:pt>
    <dgm:pt modelId="{9E0D6A98-CD0A-475D-865E-5FE63A747460}" type="pres">
      <dgm:prSet presAssocID="{F894E7EE-5CE4-4700-8DD6-02F59E3BD5AB}" presName="parentText" presStyleLbl="node1" presStyleIdx="2" presStyleCnt="5">
        <dgm:presLayoutVars>
          <dgm:chMax val="0"/>
          <dgm:bulletEnabled val="1"/>
        </dgm:presLayoutVars>
      </dgm:prSet>
      <dgm:spPr/>
    </dgm:pt>
    <dgm:pt modelId="{98D8E76A-480C-4495-A598-DB8FB7C15C03}" type="pres">
      <dgm:prSet presAssocID="{5D436B10-1A43-4859-8C71-EB4098D7F2ED}" presName="spacer" presStyleCnt="0"/>
      <dgm:spPr/>
    </dgm:pt>
    <dgm:pt modelId="{2143B7AD-EB1F-47C4-B029-35A90BC6426B}" type="pres">
      <dgm:prSet presAssocID="{FB4849D5-1140-43DE-ADD8-9C587B761A1F}" presName="parentText" presStyleLbl="node1" presStyleIdx="3" presStyleCnt="5">
        <dgm:presLayoutVars>
          <dgm:chMax val="0"/>
          <dgm:bulletEnabled val="1"/>
        </dgm:presLayoutVars>
      </dgm:prSet>
      <dgm:spPr/>
    </dgm:pt>
    <dgm:pt modelId="{45153AA3-D7C9-487A-9675-1EC45AE3AE14}" type="pres">
      <dgm:prSet presAssocID="{71B136DA-C0D9-4103-9679-4276CEA03024}" presName="spacer" presStyleCnt="0"/>
      <dgm:spPr/>
    </dgm:pt>
    <dgm:pt modelId="{50A91BA9-8EA9-492E-AD89-514EF3C20BDB}" type="pres">
      <dgm:prSet presAssocID="{F6668F9F-41BB-40C1-9DB0-2F69869F7279}" presName="parentText" presStyleLbl="node1" presStyleIdx="4" presStyleCnt="5">
        <dgm:presLayoutVars>
          <dgm:chMax val="0"/>
          <dgm:bulletEnabled val="1"/>
        </dgm:presLayoutVars>
      </dgm:prSet>
      <dgm:spPr/>
    </dgm:pt>
  </dgm:ptLst>
  <dgm:cxnLst>
    <dgm:cxn modelId="{D7AC2A0A-8288-40C1-A1B3-05F615F70586}" type="presOf" srcId="{F6668F9F-41BB-40C1-9DB0-2F69869F7279}" destId="{50A91BA9-8EA9-492E-AD89-514EF3C20BDB}" srcOrd="0" destOrd="0" presId="urn:microsoft.com/office/officeart/2005/8/layout/vList2"/>
    <dgm:cxn modelId="{14E2AE10-60A0-4004-B667-536B4E6AF27D}" type="presOf" srcId="{84A7E054-7A3C-4E91-B3F5-0B2E36CA5028}" destId="{7591E84D-3753-4EDC-BD63-C728BE8728FD}" srcOrd="0" destOrd="0" presId="urn:microsoft.com/office/officeart/2005/8/layout/vList2"/>
    <dgm:cxn modelId="{F3824F5D-1905-4144-B9E4-AB5CAB2FA011}" srcId="{2D626ECF-EBC8-4130-81AF-7E59C554F955}" destId="{2DCD637E-A5B2-4D04-8923-8B24E914E6BA}" srcOrd="0" destOrd="0" parTransId="{936C16A4-2FE5-4EB4-B53D-A85B3FBEDF75}" sibTransId="{D6E96E4A-8BBF-4BE0-B818-9D62CAC1C636}"/>
    <dgm:cxn modelId="{CC5F1749-ED08-4142-82FE-B8D803409F38}" srcId="{2D626ECF-EBC8-4130-81AF-7E59C554F955}" destId="{F894E7EE-5CE4-4700-8DD6-02F59E3BD5AB}" srcOrd="2" destOrd="0" parTransId="{9BBCD70C-24E8-4B99-B426-CAEA740F4700}" sibTransId="{5D436B10-1A43-4859-8C71-EB4098D7F2ED}"/>
    <dgm:cxn modelId="{FDCC6E77-E471-4C73-B25E-118CCDA21C22}" type="presOf" srcId="{2D626ECF-EBC8-4130-81AF-7E59C554F955}" destId="{3B94AB3F-D516-44C8-A345-8CDDDF60098E}" srcOrd="0" destOrd="0" presId="urn:microsoft.com/office/officeart/2005/8/layout/vList2"/>
    <dgm:cxn modelId="{088FAD58-0AF7-4999-967E-7DDCBCE9900E}" srcId="{2D626ECF-EBC8-4130-81AF-7E59C554F955}" destId="{FB4849D5-1140-43DE-ADD8-9C587B761A1F}" srcOrd="3" destOrd="0" parTransId="{237464A2-811B-488A-9D1C-3DED44EA1174}" sibTransId="{71B136DA-C0D9-4103-9679-4276CEA03024}"/>
    <dgm:cxn modelId="{B9E84386-A947-4E54-8222-415462FD3422}" srcId="{2D626ECF-EBC8-4130-81AF-7E59C554F955}" destId="{84A7E054-7A3C-4E91-B3F5-0B2E36CA5028}" srcOrd="1" destOrd="0" parTransId="{FC8A5BBE-008F-45DB-BFD7-D5546E702455}" sibTransId="{8B94D0DC-8C3A-42DC-9A00-5D67B6AB464F}"/>
    <dgm:cxn modelId="{6E9B2091-19AB-4AC4-9E3B-DB287AB064E7}" type="presOf" srcId="{FB4849D5-1140-43DE-ADD8-9C587B761A1F}" destId="{2143B7AD-EB1F-47C4-B029-35A90BC6426B}" srcOrd="0" destOrd="0" presId="urn:microsoft.com/office/officeart/2005/8/layout/vList2"/>
    <dgm:cxn modelId="{119F7799-79F5-4DA4-92B3-44D20FA7EC48}" srcId="{2D626ECF-EBC8-4130-81AF-7E59C554F955}" destId="{F6668F9F-41BB-40C1-9DB0-2F69869F7279}" srcOrd="4" destOrd="0" parTransId="{5E839800-5F4C-4397-AECB-DABC1985CAA8}" sibTransId="{37865CBB-3E4B-4D0B-8A4D-2109A36FA44C}"/>
    <dgm:cxn modelId="{0C92CBB0-E9C4-479E-8B3F-090B7E310949}" type="presOf" srcId="{2DCD637E-A5B2-4D04-8923-8B24E914E6BA}" destId="{4B3E4BA2-E6A6-465B-A019-80A188D8369B}" srcOrd="0" destOrd="0" presId="urn:microsoft.com/office/officeart/2005/8/layout/vList2"/>
    <dgm:cxn modelId="{22A129D7-4F7D-4855-8B67-B2FC852B0DE7}" type="presOf" srcId="{F894E7EE-5CE4-4700-8DD6-02F59E3BD5AB}" destId="{9E0D6A98-CD0A-475D-865E-5FE63A747460}" srcOrd="0" destOrd="0" presId="urn:microsoft.com/office/officeart/2005/8/layout/vList2"/>
    <dgm:cxn modelId="{9E95D70B-848C-48D3-833E-6D2E48F349F0}" type="presParOf" srcId="{3B94AB3F-D516-44C8-A345-8CDDDF60098E}" destId="{4B3E4BA2-E6A6-465B-A019-80A188D8369B}" srcOrd="0" destOrd="0" presId="urn:microsoft.com/office/officeart/2005/8/layout/vList2"/>
    <dgm:cxn modelId="{28FFF4CB-85E2-434A-B906-1175789C1FD1}" type="presParOf" srcId="{3B94AB3F-D516-44C8-A345-8CDDDF60098E}" destId="{D0DD09EC-1D23-47BD-8703-1910D399CBFD}" srcOrd="1" destOrd="0" presId="urn:microsoft.com/office/officeart/2005/8/layout/vList2"/>
    <dgm:cxn modelId="{C989934C-C86D-4D57-A82E-57B19DB3CD29}" type="presParOf" srcId="{3B94AB3F-D516-44C8-A345-8CDDDF60098E}" destId="{7591E84D-3753-4EDC-BD63-C728BE8728FD}" srcOrd="2" destOrd="0" presId="urn:microsoft.com/office/officeart/2005/8/layout/vList2"/>
    <dgm:cxn modelId="{96658F93-B504-4911-94B8-C1E4DF198AF5}" type="presParOf" srcId="{3B94AB3F-D516-44C8-A345-8CDDDF60098E}" destId="{F7944C0F-9A4C-4777-887F-81968610CBAB}" srcOrd="3" destOrd="0" presId="urn:microsoft.com/office/officeart/2005/8/layout/vList2"/>
    <dgm:cxn modelId="{DC7DE2CC-6BF6-437B-AE0D-BCA6A9444959}" type="presParOf" srcId="{3B94AB3F-D516-44C8-A345-8CDDDF60098E}" destId="{9E0D6A98-CD0A-475D-865E-5FE63A747460}" srcOrd="4" destOrd="0" presId="urn:microsoft.com/office/officeart/2005/8/layout/vList2"/>
    <dgm:cxn modelId="{609C188A-AA11-4F42-9E19-FF2E7CEBB8CF}" type="presParOf" srcId="{3B94AB3F-D516-44C8-A345-8CDDDF60098E}" destId="{98D8E76A-480C-4495-A598-DB8FB7C15C03}" srcOrd="5" destOrd="0" presId="urn:microsoft.com/office/officeart/2005/8/layout/vList2"/>
    <dgm:cxn modelId="{C4A11AE8-E16A-47E4-95F0-8987F0323AFC}" type="presParOf" srcId="{3B94AB3F-D516-44C8-A345-8CDDDF60098E}" destId="{2143B7AD-EB1F-47C4-B029-35A90BC6426B}" srcOrd="6" destOrd="0" presId="urn:microsoft.com/office/officeart/2005/8/layout/vList2"/>
    <dgm:cxn modelId="{8B613D26-036E-4068-AE24-1F7961806E03}" type="presParOf" srcId="{3B94AB3F-D516-44C8-A345-8CDDDF60098E}" destId="{45153AA3-D7C9-487A-9675-1EC45AE3AE14}" srcOrd="7" destOrd="0" presId="urn:microsoft.com/office/officeart/2005/8/layout/vList2"/>
    <dgm:cxn modelId="{CE1B4DF4-3B43-4B23-BE22-68FBFBD9FD53}" type="presParOf" srcId="{3B94AB3F-D516-44C8-A345-8CDDDF60098E}" destId="{50A91BA9-8EA9-492E-AD89-514EF3C20BDB}"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3E4BA2-E6A6-465B-A019-80A188D8369B}">
      <dsp:nvSpPr>
        <dsp:cNvPr id="0" name=""/>
        <dsp:cNvSpPr/>
      </dsp:nvSpPr>
      <dsp:spPr>
        <a:xfrm>
          <a:off x="0" y="43872"/>
          <a:ext cx="8836608" cy="8985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t>INTEGRITY AND HONESTY</a:t>
          </a:r>
        </a:p>
      </dsp:txBody>
      <dsp:txXfrm>
        <a:off x="43864" y="87736"/>
        <a:ext cx="8748880" cy="810832"/>
      </dsp:txXfrm>
    </dsp:sp>
    <dsp:sp modelId="{7591E84D-3753-4EDC-BD63-C728BE8728FD}">
      <dsp:nvSpPr>
        <dsp:cNvPr id="0" name=""/>
        <dsp:cNvSpPr/>
      </dsp:nvSpPr>
      <dsp:spPr>
        <a:xfrm>
          <a:off x="0" y="1080672"/>
          <a:ext cx="8836608" cy="8985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t>PRODUCING RESULTS FOR MY COMMUNITY</a:t>
          </a:r>
        </a:p>
      </dsp:txBody>
      <dsp:txXfrm>
        <a:off x="43864" y="1124536"/>
        <a:ext cx="8748880" cy="810832"/>
      </dsp:txXfrm>
    </dsp:sp>
    <dsp:sp modelId="{9E0D6A98-CD0A-475D-865E-5FE63A747460}">
      <dsp:nvSpPr>
        <dsp:cNvPr id="0" name=""/>
        <dsp:cNvSpPr/>
      </dsp:nvSpPr>
      <dsp:spPr>
        <a:xfrm>
          <a:off x="0" y="2117472"/>
          <a:ext cx="8836608" cy="8985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t>TREATING PEOPLE FAIRLY</a:t>
          </a:r>
        </a:p>
      </dsp:txBody>
      <dsp:txXfrm>
        <a:off x="43864" y="2161336"/>
        <a:ext cx="8748880" cy="810832"/>
      </dsp:txXfrm>
    </dsp:sp>
    <dsp:sp modelId="{2143B7AD-EB1F-47C4-B029-35A90BC6426B}">
      <dsp:nvSpPr>
        <dsp:cNvPr id="0" name=""/>
        <dsp:cNvSpPr/>
      </dsp:nvSpPr>
      <dsp:spPr>
        <a:xfrm>
          <a:off x="0" y="3154272"/>
          <a:ext cx="8836608" cy="8985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t>DIVERSITY AND INCLUSION</a:t>
          </a:r>
        </a:p>
      </dsp:txBody>
      <dsp:txXfrm>
        <a:off x="43864" y="3198136"/>
        <a:ext cx="8748880" cy="810832"/>
      </dsp:txXfrm>
    </dsp:sp>
    <dsp:sp modelId="{50A91BA9-8EA9-492E-AD89-514EF3C20BDB}">
      <dsp:nvSpPr>
        <dsp:cNvPr id="0" name=""/>
        <dsp:cNvSpPr/>
      </dsp:nvSpPr>
      <dsp:spPr>
        <a:xfrm>
          <a:off x="0" y="4191072"/>
          <a:ext cx="8836608" cy="8985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t>RELIABILITY AND CONSISTENCY</a:t>
          </a:r>
        </a:p>
      </dsp:txBody>
      <dsp:txXfrm>
        <a:off x="43864" y="4234936"/>
        <a:ext cx="8748880" cy="81083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1A50702-3C68-4B14-B819-72B57D27F94A}"/>
              </a:ext>
            </a:extLst>
          </p:cNvPr>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dirty="0"/>
          </a:p>
        </p:txBody>
      </p:sp>
      <p:sp>
        <p:nvSpPr>
          <p:cNvPr id="3" name="Date Placeholder 2">
            <a:extLst>
              <a:ext uri="{FF2B5EF4-FFF2-40B4-BE49-F238E27FC236}">
                <a16:creationId xmlns:a16="http://schemas.microsoft.com/office/drawing/2014/main" id="{EF0F4880-E690-44D0-8356-A9E7BDBAB098}"/>
              </a:ext>
            </a:extLst>
          </p:cNvPr>
          <p:cNvSpPr>
            <a:spLocks noGrp="1"/>
          </p:cNvSpPr>
          <p:nvPr>
            <p:ph type="dt" sz="quarter" idx="1"/>
          </p:nvPr>
        </p:nvSpPr>
        <p:spPr>
          <a:xfrm>
            <a:off x="3936768" y="0"/>
            <a:ext cx="3011699" cy="463408"/>
          </a:xfrm>
          <a:prstGeom prst="rect">
            <a:avLst/>
          </a:prstGeom>
        </p:spPr>
        <p:txBody>
          <a:bodyPr vert="horz" lIns="92492" tIns="46246" rIns="92492" bIns="46246" rtlCol="0"/>
          <a:lstStyle>
            <a:lvl1pPr algn="r">
              <a:defRPr sz="1200"/>
            </a:lvl1pPr>
          </a:lstStyle>
          <a:p>
            <a:fld id="{4BE6205E-B305-4B90-9534-3C5E99A0275E}" type="datetimeFigureOut">
              <a:rPr lang="en-US" smtClean="0"/>
              <a:t>7/30/2026</a:t>
            </a:fld>
            <a:endParaRPr lang="en-US" dirty="0"/>
          </a:p>
        </p:txBody>
      </p:sp>
      <p:sp>
        <p:nvSpPr>
          <p:cNvPr id="4" name="Footer Placeholder 3">
            <a:extLst>
              <a:ext uri="{FF2B5EF4-FFF2-40B4-BE49-F238E27FC236}">
                <a16:creationId xmlns:a16="http://schemas.microsoft.com/office/drawing/2014/main" id="{26B4ACF6-39FD-4B08-A7D5-5BFDC37B4625}"/>
              </a:ext>
            </a:extLst>
          </p:cNvPr>
          <p:cNvSpPr>
            <a:spLocks noGrp="1"/>
          </p:cNvSpPr>
          <p:nvPr>
            <p:ph type="ftr" sz="quarter" idx="2"/>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AF7C9FD2-2C57-4DE7-8EA4-86DEE80B988D}"/>
              </a:ext>
            </a:extLst>
          </p:cNvPr>
          <p:cNvSpPr>
            <a:spLocks noGrp="1"/>
          </p:cNvSpPr>
          <p:nvPr>
            <p:ph type="sldNum" sz="quarter" idx="3"/>
          </p:nvPr>
        </p:nvSpPr>
        <p:spPr>
          <a:xfrm>
            <a:off x="3936768" y="8772669"/>
            <a:ext cx="3011699" cy="463407"/>
          </a:xfrm>
          <a:prstGeom prst="rect">
            <a:avLst/>
          </a:prstGeom>
        </p:spPr>
        <p:txBody>
          <a:bodyPr vert="horz" lIns="92492" tIns="46246" rIns="92492" bIns="46246" rtlCol="0" anchor="b"/>
          <a:lstStyle>
            <a:lvl1pPr algn="r">
              <a:defRPr sz="1200"/>
            </a:lvl1pPr>
          </a:lstStyle>
          <a:p>
            <a:fld id="{00AC623C-86E0-4A85-83FB-F4A716956FD4}" type="slidenum">
              <a:rPr lang="en-US" smtClean="0"/>
              <a:t>‹#›</a:t>
            </a:fld>
            <a:endParaRPr lang="en-US" dirty="0"/>
          </a:p>
        </p:txBody>
      </p:sp>
    </p:spTree>
    <p:extLst>
      <p:ext uri="{BB962C8B-B14F-4D97-AF65-F5344CB8AC3E}">
        <p14:creationId xmlns:p14="http://schemas.microsoft.com/office/powerpoint/2010/main" val="16939555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dirty="0"/>
          </a:p>
        </p:txBody>
      </p:sp>
      <p:sp>
        <p:nvSpPr>
          <p:cNvPr id="3" name="Date Placeholder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vl1pPr>
          </a:lstStyle>
          <a:p>
            <a:fld id="{233722F1-E430-42A1-A473-1759336AECCE}" type="datetimeFigureOut">
              <a:rPr lang="en-US" smtClean="0"/>
              <a:t>7/30/2026</a:t>
            </a:fld>
            <a:endParaRPr lang="en-US" dirty="0"/>
          </a:p>
        </p:txBody>
      </p:sp>
      <p:sp>
        <p:nvSpPr>
          <p:cNvPr id="4" name="Slide Image Placeholder 3"/>
          <p:cNvSpPr>
            <a:spLocks noGrp="1" noRot="1" noChangeAspect="1"/>
          </p:cNvSpPr>
          <p:nvPr>
            <p:ph type="sldImg" idx="2"/>
          </p:nvPr>
        </p:nvSpPr>
        <p:spPr>
          <a:xfrm>
            <a:off x="703263" y="1154113"/>
            <a:ext cx="5543550" cy="3117850"/>
          </a:xfrm>
          <a:prstGeom prst="rect">
            <a:avLst/>
          </a:prstGeom>
          <a:noFill/>
          <a:ln w="12700">
            <a:solidFill>
              <a:prstClr val="black"/>
            </a:solidFill>
          </a:ln>
        </p:spPr>
        <p:txBody>
          <a:bodyPr vert="horz" lIns="92492" tIns="46246" rIns="92492" bIns="46246" rtlCol="0" anchor="ctr"/>
          <a:lstStyle/>
          <a:p>
            <a:endParaRPr lang="en-US" dirty="0"/>
          </a:p>
        </p:txBody>
      </p:sp>
      <p:sp>
        <p:nvSpPr>
          <p:cNvPr id="5" name="Notes Placeholder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vl1pPr>
          </a:lstStyle>
          <a:p>
            <a:fld id="{C37D7554-D10C-4E29-B8E6-BB7111FA614F}" type="slidenum">
              <a:rPr lang="en-US" smtClean="0"/>
              <a:t>‹#›</a:t>
            </a:fld>
            <a:endParaRPr lang="en-US" dirty="0"/>
          </a:p>
        </p:txBody>
      </p:sp>
    </p:spTree>
    <p:extLst>
      <p:ext uri="{BB962C8B-B14F-4D97-AF65-F5344CB8AC3E}">
        <p14:creationId xmlns:p14="http://schemas.microsoft.com/office/powerpoint/2010/main" val="35173470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20888" y="485775"/>
            <a:ext cx="2908300" cy="1636713"/>
          </a:xfrm>
        </p:spPr>
        <p:txBody>
          <a:bodyPr/>
          <a:lstStyle/>
          <a:p>
            <a:endParaRPr lang="en-US"/>
          </a:p>
        </p:txBody>
      </p:sp>
      <p:sp>
        <p:nvSpPr>
          <p:cNvPr id="3" name="Notes Placeholder 2"/>
          <p:cNvSpPr>
            <a:spLocks noGrp="1"/>
          </p:cNvSpPr>
          <p:nvPr>
            <p:ph type="body" idx="1"/>
          </p:nvPr>
        </p:nvSpPr>
        <p:spPr>
          <a:xfrm>
            <a:off x="695008" y="2445314"/>
            <a:ext cx="5560060" cy="5519301"/>
          </a:xfrm>
        </p:spPr>
        <p:txBody>
          <a:bodyPr/>
          <a:lstStyle/>
          <a:p>
            <a:r>
              <a:rPr lang="en-US" sz="1800" dirty="0"/>
              <a:t>Welcome everyone. Today's session covers ethics in public finance from a practical, legal standpoint. Not just as an abstract principle, but as something that has real consequences for the people in this room, for the organizations you serve, and for the public that depends on you.</a:t>
            </a:r>
          </a:p>
          <a:p>
            <a:endParaRPr lang="en-US" sz="1800" dirty="0"/>
          </a:p>
          <a:p>
            <a:r>
              <a:rPr lang="en-US" sz="1800" dirty="0"/>
              <a:t>The title is intentional. We're going to talk about trust and what it means to hold public resources on behalf of others. We're going to talk about the systems that protect honest people and catch dishonest ones. And we're going to talk about legal consequences because the gap between a small compromise and a criminal conviction is often shorter than people realize.</a:t>
            </a:r>
          </a:p>
          <a:p>
            <a:endParaRPr lang="en-US" sz="1800" dirty="0"/>
          </a:p>
          <a:p>
            <a:r>
              <a:rPr lang="en-US" sz="1800" dirty="0"/>
              <a:t>This is not a compliance lecture. It's a conversation about what it actually means to do this job well.</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F05A68-091C-18B2-0AF4-F8EA3D1826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406540-8381-8B86-029D-485EFE6811BA}"/>
              </a:ext>
            </a:extLst>
          </p:cNvPr>
          <p:cNvSpPr>
            <a:spLocks noGrp="1" noRot="1" noChangeAspect="1"/>
          </p:cNvSpPr>
          <p:nvPr>
            <p:ph type="sldImg"/>
          </p:nvPr>
        </p:nvSpPr>
        <p:spPr>
          <a:xfrm>
            <a:off x="2195513" y="434975"/>
            <a:ext cx="2559050" cy="1439863"/>
          </a:xfrm>
        </p:spPr>
        <p:txBody>
          <a:bodyPr/>
          <a:lstStyle/>
          <a:p>
            <a:endParaRPr lang="en-US"/>
          </a:p>
        </p:txBody>
      </p:sp>
      <p:sp>
        <p:nvSpPr>
          <p:cNvPr id="3" name="Notes Placeholder 2">
            <a:extLst>
              <a:ext uri="{FF2B5EF4-FFF2-40B4-BE49-F238E27FC236}">
                <a16:creationId xmlns:a16="http://schemas.microsoft.com/office/drawing/2014/main" id="{B93F467F-FA22-FD05-4821-14818EAD3294}"/>
              </a:ext>
            </a:extLst>
          </p:cNvPr>
          <p:cNvSpPr>
            <a:spLocks noGrp="1"/>
          </p:cNvSpPr>
          <p:nvPr>
            <p:ph type="body" idx="1"/>
          </p:nvPr>
        </p:nvSpPr>
        <p:spPr>
          <a:xfrm>
            <a:off x="345039" y="1874475"/>
            <a:ext cx="6417728" cy="7135611"/>
          </a:xfrm>
        </p:spPr>
        <p:txBody>
          <a:bodyPr/>
          <a:lstStyle/>
          <a:p>
            <a:r>
              <a:rPr lang="en-US" sz="1400" dirty="0"/>
              <a:t>Elizabeth </a:t>
            </a:r>
            <a:r>
              <a:rPr lang="en-US" sz="1400" dirty="0" err="1"/>
              <a:t>Gutfahr</a:t>
            </a:r>
            <a:r>
              <a:rPr lang="en-US" sz="1400" dirty="0"/>
              <a:t> took office as the Santa Cruz County Treasurer in 2012. Beginning in 2014, she wired public money to accounts held in the names of fake companies she had created. She then used the money for real estate, ranch renovations, a cattle business, and vehicles. She concealed the transfers by failing to record unauthorized wire transfers, and by falsifying accounting records, cash reconciliations, and investment reports. </a:t>
            </a:r>
          </a:p>
          <a:p>
            <a:endParaRPr lang="en-US" sz="1400" dirty="0"/>
          </a:p>
          <a:p>
            <a:r>
              <a:rPr lang="en-US" sz="1400" dirty="0"/>
              <a:t>This is another example of a scheme that started small and then grew. She made 2 wire transfers to her accounts in 2014 totaling $250,000. In the last year of the scheme that grew to 20 wire transfers totaling $10 million. </a:t>
            </a:r>
          </a:p>
          <a:p>
            <a:endParaRPr lang="en-US" sz="1400" dirty="0"/>
          </a:p>
          <a:p>
            <a:r>
              <a:rPr lang="en-US" sz="1400" b="1" dirty="0"/>
              <a:t>How was she caught?</a:t>
            </a:r>
            <a:r>
              <a:rPr lang="en-US" sz="1400" dirty="0"/>
              <a:t> The bank’s anti-money-laundering team flagged the County’s account after $4.55 million was transferred to business accounts connected to </a:t>
            </a:r>
            <a:r>
              <a:rPr lang="en-US" sz="1400" dirty="0" err="1"/>
              <a:t>Gutfahr</a:t>
            </a:r>
            <a:r>
              <a:rPr lang="en-US" sz="1400" dirty="0"/>
              <a:t>. The alert finally provided information outside the records and reports she controlled. </a:t>
            </a:r>
          </a:p>
          <a:p>
            <a:endParaRPr lang="en-US" sz="1400" dirty="0"/>
          </a:p>
          <a:p>
            <a:r>
              <a:rPr lang="en-US" sz="1400" b="1" dirty="0"/>
              <a:t>How did she get away with it? </a:t>
            </a:r>
            <a:r>
              <a:rPr lang="en-US" sz="1400" dirty="0"/>
              <a:t>The County technically had dual authorization for wire transfers, including separate passwords and multifactor-authentication tokens. But the chief deputy shared her password and token with </a:t>
            </a:r>
            <a:r>
              <a:rPr lang="en-US" sz="1400" dirty="0" err="1"/>
              <a:t>Gutfahr</a:t>
            </a:r>
            <a:r>
              <a:rPr lang="en-US" sz="1400" dirty="0"/>
              <a:t> after being told they were needed to move money to an investment earning a better interest rate. </a:t>
            </a:r>
            <a:r>
              <a:rPr lang="en-US" sz="1400" dirty="0" err="1"/>
              <a:t>Gutfahr</a:t>
            </a:r>
            <a:r>
              <a:rPr lang="en-US" sz="1400" dirty="0"/>
              <a:t> could therefore act as both the initiator and approver. The control existed on paper but had been completely neutralized in practice.</a:t>
            </a:r>
          </a:p>
          <a:p>
            <a:endParaRPr lang="en-US" sz="1400" dirty="0"/>
          </a:p>
          <a:p>
            <a:r>
              <a:rPr lang="en-US" sz="1400" dirty="0"/>
              <a:t>This was a total system failure, The Arizona Auditor General found that other county officials and employees failed to review cash reconciliation reports. When interviewed, members of the County Board of Supervisors said they didn’t know how county departments submitted reports, did not understand the purpose of those reports, and had not even seen the most recent cash reconciliation report. </a:t>
            </a:r>
          </a:p>
          <a:p>
            <a:endParaRPr lang="en-US" sz="1400" dirty="0"/>
          </a:p>
          <a:p>
            <a:r>
              <a:rPr lang="en-US" sz="1400" dirty="0"/>
              <a:t>The Auditor General also discovered that </a:t>
            </a:r>
            <a:r>
              <a:rPr lang="en-US" sz="1400" dirty="0" err="1"/>
              <a:t>Gutfahr</a:t>
            </a:r>
            <a:r>
              <a:rPr lang="en-US" sz="1400" dirty="0"/>
              <a:t> was providing loans and gifts to employees in her office. These kinds of things are designed to build loyalty and make it harder for subordinates to report bad acts.</a:t>
            </a:r>
          </a:p>
        </p:txBody>
      </p:sp>
    </p:spTree>
    <p:extLst>
      <p:ext uri="{BB962C8B-B14F-4D97-AF65-F5344CB8AC3E}">
        <p14:creationId xmlns:p14="http://schemas.microsoft.com/office/powerpoint/2010/main" val="33519156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27300" y="781050"/>
            <a:ext cx="1895475" cy="1066800"/>
          </a:xfrm>
        </p:spPr>
        <p:txBody>
          <a:bodyPr/>
          <a:lstStyle/>
          <a:p>
            <a:endParaRPr lang="en-US"/>
          </a:p>
        </p:txBody>
      </p:sp>
      <p:sp>
        <p:nvSpPr>
          <p:cNvPr id="3" name="Notes Placeholder 2"/>
          <p:cNvSpPr>
            <a:spLocks noGrp="1"/>
          </p:cNvSpPr>
          <p:nvPr>
            <p:ph type="body" idx="1"/>
          </p:nvPr>
        </p:nvSpPr>
        <p:spPr>
          <a:xfrm>
            <a:off x="335180" y="1939330"/>
            <a:ext cx="6358580" cy="6972499"/>
          </a:xfrm>
        </p:spPr>
        <p:txBody>
          <a:bodyPr/>
          <a:lstStyle/>
          <a:p>
            <a:r>
              <a:rPr lang="en-US" sz="1400" dirty="0"/>
              <a:t>Robert Burgett, the former finance director of Homewood, Alabama pleaded guilty to wire fraud and was sentenced to federal prison for diverting nearly $1 million in city funds.</a:t>
            </a:r>
          </a:p>
          <a:p>
            <a:endParaRPr lang="en-US" sz="1400" dirty="0"/>
          </a:p>
          <a:p>
            <a:r>
              <a:rPr lang="en-US" sz="1400" dirty="0"/>
              <a:t>The details of every case like this are different, but the structure is the same: access, opportunity, and insufficient oversight. As finance director, Burgett ran Homewood’s Finance Department, had access to the City’s accounting records, possessed signatory authority over City bank accounts, and could initiate and execute electronic fund transfers. </a:t>
            </a:r>
          </a:p>
          <a:p>
            <a:endParaRPr lang="en-US" sz="1400" dirty="0"/>
          </a:p>
          <a:p>
            <a:r>
              <a:rPr lang="en-US" sz="1400" dirty="0"/>
              <a:t>Burgett transferred City money into an account held in the name of a business he controlled. That entity was not an authorized City vendor and had provided no goods or services to Homewood. He then moved most of the money from the business account into his personal bank account.  He attempted to make the transfers look legitimate by using vague or misleading descriptions in Homewood’s accounting journals such as: “Health insurance payment”  or “Contractual services” </a:t>
            </a:r>
          </a:p>
          <a:p>
            <a:endParaRPr lang="en-US" sz="1400" dirty="0"/>
          </a:p>
          <a:p>
            <a:r>
              <a:rPr lang="en-US" sz="1400" dirty="0"/>
              <a:t>The State of Alabama conducted a special review and identified several conditions that created the opportunity. The report’s executive summary was more than 5 pages long if that tells you anything. Basically, Homewood was a hot mess. </a:t>
            </a:r>
          </a:p>
          <a:p>
            <a:endParaRPr lang="en-US" sz="1400" dirty="0"/>
          </a:p>
          <a:p>
            <a:pPr marL="173422" indent="-173422">
              <a:buFont typeface="Arial" panose="020B0604020202020204" pitchFamily="34" charset="0"/>
              <a:buChar char="•"/>
            </a:pPr>
            <a:r>
              <a:rPr lang="en-US" sz="1400" dirty="0"/>
              <a:t>No oversight by the City Council or Mayor</a:t>
            </a:r>
          </a:p>
          <a:p>
            <a:pPr marL="173422" indent="-173422">
              <a:buFont typeface="Arial" panose="020B0604020202020204" pitchFamily="34" charset="0"/>
              <a:buChar char="•"/>
            </a:pPr>
            <a:r>
              <a:rPr lang="en-US" sz="1400" dirty="0"/>
              <a:t>Complete lack of internal controls over wire transfers</a:t>
            </a:r>
          </a:p>
          <a:p>
            <a:pPr marL="173422" indent="-173422">
              <a:buFont typeface="Arial" panose="020B0604020202020204" pitchFamily="34" charset="0"/>
              <a:buChar char="•"/>
            </a:pPr>
            <a:r>
              <a:rPr lang="en-US" sz="1400" dirty="0"/>
              <a:t>Bank reconciliations were not always performed promptly or at all. </a:t>
            </a:r>
          </a:p>
          <a:p>
            <a:pPr marL="173422" indent="-173422">
              <a:buFont typeface="Arial" panose="020B0604020202020204" pitchFamily="34" charset="0"/>
              <a:buChar char="•"/>
            </a:pPr>
            <a:r>
              <a:rPr lang="en-US" sz="1400" dirty="0"/>
              <a:t>Bank statements and reconciliations weren’t always kept in the City’s files. </a:t>
            </a:r>
          </a:p>
          <a:p>
            <a:pPr marL="173422" indent="-173422">
              <a:buFont typeface="Arial" panose="020B0604020202020204" pitchFamily="34" charset="0"/>
              <a:buChar char="•"/>
            </a:pPr>
            <a:r>
              <a:rPr lang="en-US" sz="1400" dirty="0"/>
              <a:t>The finance director was not consistently required to produce the monthly financial reports called for by City policy. </a:t>
            </a:r>
          </a:p>
          <a:p>
            <a:endParaRPr lang="en-US" sz="1400" dirty="0"/>
          </a:p>
          <a:p>
            <a:r>
              <a:rPr lang="en-US" sz="1400" dirty="0"/>
              <a:t>Burgett was the worst of the bunch, but the Department found that several employees had used city funds for personal expenses and were required to repay those amounts. </a:t>
            </a:r>
          </a:p>
          <a:p>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3C4A7E-9BA6-D0A2-78FA-C327A3CF02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4D13A9-DF39-951F-CA14-E6F039E0251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3F9151F-D02B-CCEE-D83B-DCE07E6927BB}"/>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9803692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89188" y="565150"/>
            <a:ext cx="1720850" cy="968375"/>
          </a:xfrm>
        </p:spPr>
        <p:txBody>
          <a:bodyPr/>
          <a:lstStyle/>
          <a:p>
            <a:endParaRPr lang="en-US"/>
          </a:p>
        </p:txBody>
      </p:sp>
      <p:sp>
        <p:nvSpPr>
          <p:cNvPr id="3" name="Notes Placeholder 2"/>
          <p:cNvSpPr>
            <a:spLocks noGrp="1"/>
          </p:cNvSpPr>
          <p:nvPr>
            <p:ph type="body" idx="1"/>
          </p:nvPr>
        </p:nvSpPr>
        <p:spPr>
          <a:xfrm>
            <a:off x="246455" y="1615084"/>
            <a:ext cx="6309289" cy="7444130"/>
          </a:xfrm>
        </p:spPr>
        <p:txBody>
          <a:bodyPr/>
          <a:lstStyle/>
          <a:p>
            <a:r>
              <a:rPr lang="en-US" sz="1800" dirty="0"/>
              <a:t>This table covers categories that come up most often in government finance audits, investigations, and prosecutions.</a:t>
            </a:r>
          </a:p>
          <a:p>
            <a:endParaRPr lang="en-US" sz="1800" dirty="0"/>
          </a:p>
          <a:p>
            <a:r>
              <a:rPr lang="en-US" sz="1800" dirty="0"/>
              <a:t>Vendor relationships are a common risk because they involve ongoing contact between finance staff and people who have a financial interest in your decisions. A gift or a holiday basket may create a dynamic that can compromise objectivity over time.</a:t>
            </a:r>
          </a:p>
          <a:p>
            <a:endParaRPr lang="en-US" sz="1800" dirty="0"/>
          </a:p>
          <a:p>
            <a:r>
              <a:rPr lang="en-US" sz="1800" dirty="0"/>
              <a:t>Purchasing cards are high-risk because they combine personal convenience with public funds. The line between a legitimate work expense and a personal one can feel blurry in the moment. </a:t>
            </a:r>
          </a:p>
          <a:p>
            <a:endParaRPr lang="en-US" sz="1800" dirty="0"/>
          </a:p>
          <a:p>
            <a:r>
              <a:rPr lang="en-US" sz="1800" dirty="0"/>
              <a:t>Payroll and overtime are attractive targets because the amounts are large and the detail is difficult to audit without dedicated effort. Ghost employees can happen but fudging time sheets is a lot easier.</a:t>
            </a:r>
          </a:p>
          <a:p>
            <a:endParaRPr lang="en-US" sz="1800" dirty="0"/>
          </a:p>
          <a:p>
            <a:r>
              <a:rPr lang="en-US" sz="1800" dirty="0"/>
              <a:t>Budget reporting risks are subtler. Presenting numbers in a way that's technically defensible but misleading can feel like ordinary communication. But presenting a rosier picture than the facts support is a form of dishonesty that creates serious legal exposure.</a:t>
            </a:r>
          </a:p>
          <a:p>
            <a:endParaRPr lang="en-US" sz="1800" dirty="0"/>
          </a:p>
          <a:p>
            <a:r>
              <a:rPr lang="en-US" sz="1800" dirty="0"/>
              <a:t>Grant compliance failures are particularly dangerous because they often trigger federal involvement. Restricted funds must be spent for their designated purpose. That is not a suggestion.</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54288" y="377825"/>
            <a:ext cx="1841500" cy="1036638"/>
          </a:xfrm>
        </p:spPr>
        <p:txBody>
          <a:bodyPr/>
          <a:lstStyle/>
          <a:p>
            <a:endParaRPr lang="en-US"/>
          </a:p>
        </p:txBody>
      </p:sp>
      <p:sp>
        <p:nvSpPr>
          <p:cNvPr id="3" name="Notes Placeholder 2"/>
          <p:cNvSpPr>
            <a:spLocks noGrp="1"/>
          </p:cNvSpPr>
          <p:nvPr>
            <p:ph type="body" idx="1"/>
          </p:nvPr>
        </p:nvSpPr>
        <p:spPr>
          <a:xfrm>
            <a:off x="566850" y="1634736"/>
            <a:ext cx="6038185" cy="7100232"/>
          </a:xfrm>
        </p:spPr>
        <p:txBody>
          <a:bodyPr/>
          <a:lstStyle/>
          <a:p>
            <a:r>
              <a:rPr lang="en-US" sz="1800" dirty="0"/>
              <a:t>These scenarios are designed to sound familiar. Most of you have heard something like one of these and some of you may have said something like one of these, under pressure, without thinking through what it meant.</a:t>
            </a:r>
          </a:p>
          <a:p>
            <a:endParaRPr lang="en-US" sz="1800" dirty="0"/>
          </a:p>
          <a:p>
            <a:r>
              <a:rPr lang="en-US" sz="1800" dirty="0"/>
              <a:t>The vendor scenario: accepting regular gifts from a vendor isn't goodwill. It's a relationship that creates an obligation whether you feel it or not. At the very least, it creates an appearance of conflict that can undermine your credibility in any procurement decision involving that vendor.</a:t>
            </a:r>
          </a:p>
          <a:p>
            <a:endParaRPr lang="en-US" sz="1800" dirty="0"/>
          </a:p>
          <a:p>
            <a:r>
              <a:rPr lang="en-US" sz="1800" dirty="0"/>
              <a:t>The bid process scenario: if the outcome is predetermined, the process is a fraud. It exposes the government to legal challenge and puts anyone who participated in it at risk.</a:t>
            </a:r>
          </a:p>
          <a:p>
            <a:endParaRPr lang="en-US" sz="1800" dirty="0"/>
          </a:p>
          <a:p>
            <a:r>
              <a:rPr lang="en-US" sz="1800" dirty="0"/>
              <a:t>I know at least once in your career you’ve heard somebody say “we’ve always done it like this” even when the policy says that’s not how you do it.</a:t>
            </a:r>
          </a:p>
          <a:p>
            <a:endParaRPr lang="en-US" sz="1800" dirty="0"/>
          </a:p>
          <a:p>
            <a:r>
              <a:rPr lang="en-US" sz="1800" dirty="0"/>
              <a:t>The political pressure scenarios are some of the hardest. When a supervisor or elected official asks you to do something you're not comfortable with, the pressure to comply is real. We'll talk about how to handle that professionally.</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57475" y="368300"/>
            <a:ext cx="1635125" cy="919163"/>
          </a:xfrm>
        </p:spPr>
        <p:txBody>
          <a:bodyPr/>
          <a:lstStyle/>
          <a:p>
            <a:endParaRPr lang="en-US"/>
          </a:p>
        </p:txBody>
      </p:sp>
      <p:sp>
        <p:nvSpPr>
          <p:cNvPr id="3" name="Notes Placeholder 2"/>
          <p:cNvSpPr>
            <a:spLocks noGrp="1"/>
          </p:cNvSpPr>
          <p:nvPr>
            <p:ph type="body" idx="1"/>
          </p:nvPr>
        </p:nvSpPr>
        <p:spPr>
          <a:xfrm>
            <a:off x="537275" y="1467701"/>
            <a:ext cx="5979037" cy="7399572"/>
          </a:xfrm>
        </p:spPr>
        <p:txBody>
          <a:bodyPr/>
          <a:lstStyle/>
          <a:p>
            <a:endParaRPr lang="en-US" sz="1800" dirty="0"/>
          </a:p>
          <a:p>
            <a:r>
              <a:rPr lang="en-US" sz="1800" dirty="0"/>
              <a:t>The mileage scenario: submitting estimated mileage without documentation isn't a minor shortcut. In a grant-funded context, it can be a federal false claims issue.</a:t>
            </a:r>
          </a:p>
          <a:p>
            <a:endParaRPr lang="en-US" sz="1800" dirty="0"/>
          </a:p>
          <a:p>
            <a:r>
              <a:rPr lang="en-US" sz="1800" dirty="0"/>
              <a:t>The grant funds scenario is one of the most consequential on this list. Federal grant restrictions are not flexible. "Close enough to the approved purpose" is not an acceptable standard. The consequences include repayment, debarment, and in serious cases, criminal exposure.</a:t>
            </a:r>
          </a:p>
          <a:p>
            <a:endParaRPr lang="en-US" sz="1800" dirty="0"/>
          </a:p>
          <a:p>
            <a:r>
              <a:rPr lang="en-US" sz="1800" dirty="0"/>
              <a:t>The overtime scenario connects to payroll risks discussed earlier. Even small informal adjustments to overtime records create audit exposure and can become patterns.</a:t>
            </a:r>
          </a:p>
          <a:p>
            <a:endParaRPr lang="en-US" sz="1800" dirty="0"/>
          </a:p>
          <a:p>
            <a:r>
              <a:rPr lang="en-US" sz="1800" dirty="0"/>
              <a:t>The budget scenario is about integrity in communication. Correcting a prior statement is almost always better than defending a misrepresentation.</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4D3D44-0DB2-43BE-64A8-3528A9E99E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7F4637-A004-B577-C5DF-4AEA32805CE7}"/>
              </a:ext>
            </a:extLst>
          </p:cNvPr>
          <p:cNvSpPr>
            <a:spLocks noGrp="1" noRot="1" noChangeAspect="1"/>
          </p:cNvSpPr>
          <p:nvPr>
            <p:ph type="sldImg"/>
          </p:nvPr>
        </p:nvSpPr>
        <p:spPr/>
        <p:txBody>
          <a:bodyPr/>
          <a:lstStyle/>
          <a:p>
            <a:endParaRPr lang="en-US"/>
          </a:p>
        </p:txBody>
      </p:sp>
      <p:sp>
        <p:nvSpPr>
          <p:cNvPr id="5" name="Notes Placeholder 4">
            <a:extLst>
              <a:ext uri="{FF2B5EF4-FFF2-40B4-BE49-F238E27FC236}">
                <a16:creationId xmlns:a16="http://schemas.microsoft.com/office/drawing/2014/main" id="{C56F4B81-BEF9-58B8-A2CD-E157C7F73685}"/>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3133958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33625" y="396875"/>
            <a:ext cx="2282825" cy="1284288"/>
          </a:xfrm>
        </p:spPr>
        <p:txBody>
          <a:bodyPr/>
          <a:lstStyle/>
          <a:p>
            <a:endParaRPr lang="en-US"/>
          </a:p>
        </p:txBody>
      </p:sp>
      <p:sp>
        <p:nvSpPr>
          <p:cNvPr id="3" name="Notes Placeholder 2"/>
          <p:cNvSpPr>
            <a:spLocks noGrp="1"/>
          </p:cNvSpPr>
          <p:nvPr>
            <p:ph type="body" idx="1"/>
          </p:nvPr>
        </p:nvSpPr>
        <p:spPr>
          <a:xfrm>
            <a:off x="310536" y="1955570"/>
            <a:ext cx="6329004" cy="7359110"/>
          </a:xfrm>
        </p:spPr>
        <p:txBody>
          <a:bodyPr/>
          <a:lstStyle/>
          <a:p>
            <a:r>
              <a:rPr lang="en-US" sz="1800" dirty="0"/>
              <a:t>Internal controls are not bureaucracy. They are the practical implementation of the ethical principles we've been discussing. They protect the organization, and they protect you personally.</a:t>
            </a:r>
          </a:p>
          <a:p>
            <a:endParaRPr lang="en-US" sz="1800" dirty="0"/>
          </a:p>
          <a:p>
            <a:r>
              <a:rPr lang="en-US" sz="1800" dirty="0"/>
              <a:t>Segregation of duties is the single most important control in a finance office. When one person can initiate, approve, and record a payment, fraud becomes possible without any external assistance.</a:t>
            </a:r>
          </a:p>
          <a:p>
            <a:endParaRPr lang="en-US" sz="1800" dirty="0"/>
          </a:p>
          <a:p>
            <a:r>
              <a:rPr lang="en-US" sz="1800" dirty="0"/>
              <a:t>Independent review catches errors and it catches manipulation.</a:t>
            </a:r>
          </a:p>
          <a:p>
            <a:endParaRPr lang="en-US" sz="1800" dirty="0"/>
          </a:p>
          <a:p>
            <a:r>
              <a:rPr lang="en-US" sz="1800" dirty="0"/>
              <a:t>Documentation is evidence. Contemporaneous notes made at the time of a decision are far more credible than after-the-fact explanations.</a:t>
            </a:r>
          </a:p>
          <a:p>
            <a:endParaRPr lang="en-US" sz="1800" dirty="0"/>
          </a:p>
          <a:p>
            <a:r>
              <a:rPr lang="en-US" sz="1800" dirty="0"/>
              <a:t>When accounts don't reconcile, something happened that needs explaining. Letting reconciliations slide is how discrepancies go undetected for months or years and cities end up with millions of dollars missing.</a:t>
            </a:r>
          </a:p>
          <a:p>
            <a:endParaRPr lang="en-US" sz="1800" dirty="0"/>
          </a:p>
          <a:p>
            <a:r>
              <a:rPr lang="en-US" sz="1800" dirty="0"/>
              <a:t>Reporting channels matter because people who see problems need a safe way to report them. If the only path is to confront a supervisor directly, most people won't take it.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22500" y="449263"/>
            <a:ext cx="2505075" cy="1409700"/>
          </a:xfrm>
        </p:spPr>
        <p:txBody>
          <a:bodyPr/>
          <a:lstStyle/>
          <a:p>
            <a:endParaRPr lang="en-US"/>
          </a:p>
        </p:txBody>
      </p:sp>
      <p:sp>
        <p:nvSpPr>
          <p:cNvPr id="3" name="Notes Placeholder 2"/>
          <p:cNvSpPr>
            <a:spLocks noGrp="1"/>
          </p:cNvSpPr>
          <p:nvPr>
            <p:ph type="body" idx="1"/>
          </p:nvPr>
        </p:nvSpPr>
        <p:spPr>
          <a:xfrm>
            <a:off x="305607" y="2221987"/>
            <a:ext cx="6486737" cy="7014088"/>
          </a:xfrm>
        </p:spPr>
        <p:txBody>
          <a:bodyPr/>
          <a:lstStyle/>
          <a:p>
            <a:r>
              <a:rPr lang="en-US" sz="1800" dirty="0"/>
              <a:t>We operate under open records laws that require significant transparency. At the same time, specific categories of information must be protected. Knowing which is which is a core competency.</a:t>
            </a:r>
          </a:p>
          <a:p>
            <a:endParaRPr lang="en-US" sz="1800" dirty="0"/>
          </a:p>
          <a:p>
            <a:r>
              <a:rPr lang="en-US" sz="1800" dirty="0"/>
              <a:t>The public has the right to see budgets, adopted financial statements, audit reports, most expenditures</a:t>
            </a:r>
          </a:p>
          <a:p>
            <a:endParaRPr lang="en-US" sz="1800" dirty="0"/>
          </a:p>
          <a:p>
            <a:r>
              <a:rPr lang="en-US" sz="1800" dirty="0"/>
              <a:t>What must stay confidential is specific: personnel records, tax records, utility customer information, and information that could harm competitive advantage. These protections exist for real reasons.</a:t>
            </a:r>
          </a:p>
          <a:p>
            <a:endParaRPr lang="en-US" sz="1800" dirty="0"/>
          </a:p>
          <a:p>
            <a:r>
              <a:rPr lang="en-US" sz="1800" dirty="0"/>
              <a:t>The most important rule on this slide is the last one: when in doubt, ask before disclosing. The consequences of an improper disclosure can include legal liability and individual discipline. The consequences of a brief delay to consult the City Attorney are almost never serious and we would much rather prevent an issue than deal with one after it’s blown up.</a:t>
            </a:r>
          </a:p>
          <a:p>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27263" y="280988"/>
            <a:ext cx="2281237" cy="1282700"/>
          </a:xfrm>
        </p:spPr>
        <p:txBody>
          <a:bodyPr/>
          <a:lstStyle/>
          <a:p>
            <a:endParaRPr lang="en-US"/>
          </a:p>
        </p:txBody>
      </p:sp>
      <p:sp>
        <p:nvSpPr>
          <p:cNvPr id="3" name="Notes Placeholder 2"/>
          <p:cNvSpPr>
            <a:spLocks noGrp="1"/>
          </p:cNvSpPr>
          <p:nvPr>
            <p:ph type="body" idx="1"/>
          </p:nvPr>
        </p:nvSpPr>
        <p:spPr>
          <a:xfrm>
            <a:off x="349967" y="1664214"/>
            <a:ext cx="6314218" cy="7291251"/>
          </a:xfrm>
        </p:spPr>
        <p:txBody>
          <a:bodyPr/>
          <a:lstStyle/>
          <a:p>
            <a:r>
              <a:rPr lang="en-US" sz="1800" dirty="0"/>
              <a:t>These scenarios represent the ways confidentiality becomes an ethical and legal issue.</a:t>
            </a:r>
          </a:p>
          <a:p>
            <a:endParaRPr lang="en-US" sz="1800" dirty="0"/>
          </a:p>
          <a:p>
            <a:pPr defTabSz="924916">
              <a:defRPr/>
            </a:pPr>
            <a:r>
              <a:rPr lang="en-US" sz="1800" dirty="0"/>
              <a:t>Using non-public information to benefit someone you know is a classic conflict of interest that also constitutes misuse of confidential information. This isn’t just an ethical issue; it’s against the law. Ark. Code Ann. § 21-8-304(a). Violation is a Class B misdemeanor in the State of Arkansas and can get you up to 90 days in jail and a $1,000 fine. </a:t>
            </a:r>
          </a:p>
          <a:p>
            <a:endParaRPr lang="en-US" sz="1800" dirty="0"/>
          </a:p>
          <a:p>
            <a:r>
              <a:rPr lang="en-US" sz="1800" dirty="0"/>
              <a:t>Most of us have an instinct to be helpful and answer somebody’s questions immediately. The answer "let me check before I respond" is not evasion. Improper disclosure can create liability so take the time to check with a supervisor or your legal department. The Arkansas Freedom of Information Act is a great tool to ensure transparency but there are also many exemptions and violations can lead to criminal charges.</a:t>
            </a:r>
          </a:p>
          <a:p>
            <a:endParaRPr lang="en-US" sz="1800" dirty="0"/>
          </a:p>
          <a:p>
            <a:r>
              <a:rPr lang="en-US" sz="1800" dirty="0"/>
              <a:t>Whistleblowing is an interesting issue. When you are in possession of confidential information that suggests wrongdoing, there is going to be a proper way to disclose that – whether it’s the Attorney General’s office or another state agency like Legislative Audit, using those channels is protected activity. Going to a reporter or posting about it on social media is not the same thing and won’t protect you the same way.</a:t>
            </a:r>
          </a:p>
          <a:p>
            <a:endParaRPr lang="en-US" sz="1600"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33600" y="1154113"/>
            <a:ext cx="2682875" cy="1509712"/>
          </a:xfrm>
        </p:spPr>
        <p:txBody>
          <a:bodyPr/>
          <a:lstStyle/>
          <a:p>
            <a:endParaRPr lang="en-US"/>
          </a:p>
        </p:txBody>
      </p:sp>
      <p:sp>
        <p:nvSpPr>
          <p:cNvPr id="3" name="Notes Placeholder 2"/>
          <p:cNvSpPr>
            <a:spLocks noGrp="1"/>
          </p:cNvSpPr>
          <p:nvPr>
            <p:ph type="body" idx="1"/>
          </p:nvPr>
        </p:nvSpPr>
        <p:spPr>
          <a:xfrm>
            <a:off x="785101" y="3069276"/>
            <a:ext cx="5560060" cy="3636705"/>
          </a:xfrm>
        </p:spPr>
        <p:txBody>
          <a:bodyPr/>
          <a:lstStyle/>
          <a:p>
            <a:r>
              <a:rPr lang="en-US" sz="1800" dirty="0"/>
              <a:t>Here's how we'll move through the session. We'll start with ethical standards and work toward practical tools you can use on Monday morning.</a:t>
            </a:r>
          </a:p>
          <a:p>
            <a:endParaRPr lang="en-US" sz="1800" dirty="0"/>
          </a:p>
          <a:p>
            <a:r>
              <a:rPr lang="en-US" sz="1800" dirty="0"/>
              <a:t>The case studies are real, the scenarios are real, and the legal consequences are real.  </a:t>
            </a:r>
          </a:p>
          <a:p>
            <a:endParaRPr lang="en-US" sz="1800" dirty="0"/>
          </a:p>
          <a:p>
            <a:r>
              <a:rPr lang="en-US" sz="1800" dirty="0"/>
              <a:t>Feel free to ask questions or talk to each other as we go, especially if you’ve been in any of the situations we’re talking about.</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13000" y="377825"/>
            <a:ext cx="2124075" cy="1195388"/>
          </a:xfrm>
        </p:spPr>
        <p:txBody>
          <a:bodyPr/>
          <a:lstStyle/>
          <a:p>
            <a:endParaRPr lang="en-US"/>
          </a:p>
        </p:txBody>
      </p:sp>
      <p:sp>
        <p:nvSpPr>
          <p:cNvPr id="3" name="Notes Placeholder 2"/>
          <p:cNvSpPr>
            <a:spLocks noGrp="1"/>
          </p:cNvSpPr>
          <p:nvPr>
            <p:ph type="body" idx="1"/>
          </p:nvPr>
        </p:nvSpPr>
        <p:spPr>
          <a:xfrm>
            <a:off x="463338" y="1660528"/>
            <a:ext cx="6062832" cy="7280779"/>
          </a:xfrm>
        </p:spPr>
        <p:txBody>
          <a:bodyPr/>
          <a:lstStyle/>
          <a:p>
            <a:r>
              <a:rPr lang="en-US" sz="1800" dirty="0"/>
              <a:t>This slide is about one of the hardest parts of the job: being the person who says no, especially to people above you in the org chart.</a:t>
            </a:r>
          </a:p>
          <a:p>
            <a:endParaRPr lang="en-US" sz="1800" dirty="0"/>
          </a:p>
          <a:p>
            <a:r>
              <a:rPr lang="en-US" sz="1800" dirty="0"/>
              <a:t>Finance officers are not order-takers. Your professional and legal obligation is to provide accurate information, follow proper process, and flag problems. That’s true even when it's inconvenient and even when someone above you wants a different answer.</a:t>
            </a:r>
          </a:p>
          <a:p>
            <a:endParaRPr lang="en-US" sz="1800" dirty="0"/>
          </a:p>
          <a:p>
            <a:r>
              <a:rPr lang="en-US" sz="1800" dirty="0"/>
              <a:t>"No" is a complete sentence, but it's more effective with a professional explanation. "We can't do it that way because..." keeps the conversation open and positions you as a problem-solver rather than an obstacle.</a:t>
            </a:r>
          </a:p>
          <a:p>
            <a:endParaRPr lang="en-US" sz="1800" dirty="0"/>
          </a:p>
          <a:p>
            <a:r>
              <a:rPr lang="en-US" sz="1800" dirty="0"/>
              <a:t>The phrase "that may create an audit or legal issue" is professional and powerful. It shifts the frame from personal disagreement to institutional risk. Most elected officials are going to respond differently when they understand there are actual consequences.</a:t>
            </a:r>
          </a:p>
          <a:p>
            <a:endParaRPr lang="en-US" sz="1800" dirty="0"/>
          </a:p>
          <a:p>
            <a:r>
              <a:rPr lang="en-US" sz="1800" dirty="0"/>
              <a:t>Professionalism means you can be helpful without becoming a doormat. You can help someone accomplish a legitimate goal through a proper process. You shouldn’t help someone accomplish an improper goal by bending the rules.</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85988" y="430213"/>
            <a:ext cx="2578100" cy="1449387"/>
          </a:xfrm>
        </p:spPr>
        <p:txBody>
          <a:bodyPr/>
          <a:lstStyle/>
          <a:p>
            <a:endParaRPr lang="en-US"/>
          </a:p>
        </p:txBody>
      </p:sp>
      <p:sp>
        <p:nvSpPr>
          <p:cNvPr id="3" name="Notes Placeholder 2"/>
          <p:cNvSpPr>
            <a:spLocks noGrp="1"/>
          </p:cNvSpPr>
          <p:nvPr>
            <p:ph type="body" idx="1"/>
          </p:nvPr>
        </p:nvSpPr>
        <p:spPr>
          <a:xfrm>
            <a:off x="433764" y="2004425"/>
            <a:ext cx="6161414" cy="6927056"/>
          </a:xfrm>
        </p:spPr>
        <p:txBody>
          <a:bodyPr/>
          <a:lstStyle/>
          <a:p>
            <a:r>
              <a:rPr lang="en-US" sz="1800" dirty="0"/>
              <a:t>This five-question test is something you can use when you're not sure about a decision. Walk through these questions before you act.</a:t>
            </a:r>
          </a:p>
          <a:p>
            <a:endParaRPr lang="en-US" sz="1800" dirty="0"/>
          </a:p>
          <a:p>
            <a:r>
              <a:rPr lang="en-US" sz="1800" dirty="0"/>
              <a:t>First, is it legal? Now, something can be legal and still be unethical. But if it's not legal, the analysis ends there.</a:t>
            </a:r>
          </a:p>
          <a:p>
            <a:endParaRPr lang="en-US" sz="1800" dirty="0"/>
          </a:p>
          <a:p>
            <a:r>
              <a:rPr lang="en-US" sz="1800" dirty="0"/>
              <a:t>Second, is it authorized? Does a resolution, ordinance, budget, or grant agreement actually allow this? Authorization is separate from legality because something can be legal in general but not authorized in your specific context.</a:t>
            </a:r>
          </a:p>
          <a:p>
            <a:endParaRPr lang="en-US" sz="1800" dirty="0"/>
          </a:p>
          <a:p>
            <a:r>
              <a:rPr lang="en-US" sz="1800" dirty="0"/>
              <a:t>Third, is it documented? If you can't point to a record of the decision and the basis for it, that's a problem.</a:t>
            </a:r>
          </a:p>
          <a:p>
            <a:endParaRPr lang="en-US" sz="1800" dirty="0"/>
          </a:p>
          <a:p>
            <a:r>
              <a:rPr lang="en-US" sz="1800" dirty="0"/>
              <a:t>Fourth, is it consistent with our internal policies? Your organization's own policies exist for reasons. Bypassing them even once creates exposure.</a:t>
            </a:r>
          </a:p>
          <a:p>
            <a:endParaRPr lang="en-US" sz="1800" dirty="0"/>
          </a:p>
          <a:p>
            <a:r>
              <a:rPr lang="en-US" sz="1800" dirty="0"/>
              <a:t>Fifth, the comfort test may be the most powerful. That list includes actual people who might eventually scrutinize this decision. If you're not comfortable with explaining your actions to any one of them, it’s time to stop and reconsider.</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62188" y="473075"/>
            <a:ext cx="2425700" cy="1363663"/>
          </a:xfrm>
        </p:spPr>
        <p:txBody>
          <a:bodyPr/>
          <a:lstStyle/>
          <a:p>
            <a:endParaRPr lang="en-US"/>
          </a:p>
        </p:txBody>
      </p:sp>
      <p:sp>
        <p:nvSpPr>
          <p:cNvPr id="3" name="Notes Placeholder 2"/>
          <p:cNvSpPr>
            <a:spLocks noGrp="1"/>
          </p:cNvSpPr>
          <p:nvPr>
            <p:ph type="body" idx="1"/>
          </p:nvPr>
        </p:nvSpPr>
        <p:spPr>
          <a:xfrm>
            <a:off x="379543" y="1919680"/>
            <a:ext cx="6304359" cy="6972499"/>
          </a:xfrm>
        </p:spPr>
        <p:txBody>
          <a:bodyPr/>
          <a:lstStyle/>
          <a:p>
            <a:r>
              <a:rPr lang="en-US" sz="1800" dirty="0"/>
              <a:t>Professional competence isn’t just about credentials. It's about the ongoing obligation to know what you need to know to do your job properly and ask for help when you don’t.</a:t>
            </a:r>
          </a:p>
          <a:p>
            <a:endParaRPr lang="en-US" sz="1800" dirty="0"/>
          </a:p>
          <a:p>
            <a:r>
              <a:rPr lang="en-US" sz="1800" dirty="0"/>
              <a:t>The legal framework point is foundational. Government finance officers operate within a dense web of legal requirements: state statutes governing fund accounting, debt issuance, investment policy, and financial reporting. Don’t be afraid to call a lawyer.</a:t>
            </a:r>
          </a:p>
          <a:p>
            <a:endParaRPr lang="en-US" sz="1800" dirty="0"/>
          </a:p>
          <a:p>
            <a:r>
              <a:rPr lang="en-US" sz="1800" dirty="0"/>
              <a:t>You know much better than me what standards and best practices you should be following. Staying current is a continuous obligation, not something you satisfy once at the start of your career and hopefully that’s why you’re all at this conference.</a:t>
            </a:r>
          </a:p>
          <a:p>
            <a:endParaRPr lang="en-US" sz="1800" dirty="0"/>
          </a:p>
          <a:p>
            <a:r>
              <a:rPr lang="en-US" sz="1800" dirty="0"/>
              <a:t>Knowing when to ask for help is a competence, not a weakness. A person who plods through a complex transaction without the appropriate expertise (and without asking for help) is not being competent — they're being reckless.</a:t>
            </a:r>
          </a:p>
          <a:p>
            <a:endParaRPr lang="en-US" sz="1800" dirty="0"/>
          </a:p>
          <a:p>
            <a:r>
              <a:rPr lang="en-US" sz="1800" dirty="0"/>
              <a:t>"I didn't know" doesn’t cut it. In legal terms “ignorance of the law is no excuse.”</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00288" y="407988"/>
            <a:ext cx="2349500" cy="1320800"/>
          </a:xfrm>
        </p:spPr>
        <p:txBody>
          <a:bodyPr/>
          <a:lstStyle/>
          <a:p>
            <a:endParaRPr lang="en-US"/>
          </a:p>
        </p:txBody>
      </p:sp>
      <p:sp>
        <p:nvSpPr>
          <p:cNvPr id="3" name="Notes Placeholder 2"/>
          <p:cNvSpPr>
            <a:spLocks noGrp="1"/>
          </p:cNvSpPr>
          <p:nvPr>
            <p:ph type="body" idx="1"/>
          </p:nvPr>
        </p:nvSpPr>
        <p:spPr>
          <a:xfrm>
            <a:off x="463338" y="1935646"/>
            <a:ext cx="6102264" cy="6893144"/>
          </a:xfrm>
        </p:spPr>
        <p:txBody>
          <a:bodyPr/>
          <a:lstStyle/>
          <a:p>
            <a:r>
              <a:rPr lang="en-US" sz="1800" dirty="0"/>
              <a:t>Due diligence is what professional competence looks like in practice, day to day.</a:t>
            </a:r>
          </a:p>
          <a:p>
            <a:endParaRPr lang="en-US" sz="1800" dirty="0"/>
          </a:p>
          <a:p>
            <a:r>
              <a:rPr lang="en-US" sz="1800" dirty="0"/>
              <a:t>In a busy office, the pressure to move quickly can lead to big problems. Approving a wire transfer or check request without proper backup or certifying a financial statement you haven't examined are not just ethical lapses. They are potentially serious legal liabilities. </a:t>
            </a:r>
          </a:p>
          <a:p>
            <a:endParaRPr lang="en-US" sz="1800" dirty="0"/>
          </a:p>
          <a:p>
            <a:r>
              <a:rPr lang="en-US" sz="1800" dirty="0"/>
              <a:t>Reconciliation discipline can catch discrepancies early. Reconciliations that are months behind allow problems to compound. Don’t just wait until audit season.</a:t>
            </a:r>
          </a:p>
          <a:p>
            <a:endParaRPr lang="en-US" sz="1800" dirty="0"/>
          </a:p>
          <a:p>
            <a:r>
              <a:rPr lang="en-US" sz="1800" dirty="0"/>
              <a:t>Audit findings are not necessarily the end of the world and they definitely aren’t the end of the story. It's the beginning of a management response and remediation process. Finance officers who treat findings as something to just acknowledge and forget rather than problems to fix are failing a basic due diligence obligation.</a:t>
            </a:r>
          </a:p>
          <a:p>
            <a:endParaRPr lang="en-US" sz="1800" dirty="0"/>
          </a:p>
          <a:p>
            <a:r>
              <a:rPr lang="en-US" sz="1800" dirty="0"/>
              <a:t>The standard isn’t perfection — it's the reasonable exercise of professional judgment. Turning a blind eye isn’t judgment. It's negligence.</a:t>
            </a:r>
          </a:p>
          <a:p>
            <a:endParaRPr lang="en-US" dirty="0"/>
          </a:p>
          <a:p>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5E4AB8-B429-DF3C-11EA-668F318AE2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BCBECA-778F-ACEB-D833-3170319C0985}"/>
              </a:ext>
            </a:extLst>
          </p:cNvPr>
          <p:cNvSpPr>
            <a:spLocks noGrp="1" noRot="1" noChangeAspect="1"/>
          </p:cNvSpPr>
          <p:nvPr>
            <p:ph type="sldImg"/>
          </p:nvPr>
        </p:nvSpPr>
        <p:spPr>
          <a:xfrm>
            <a:off x="2084388" y="241300"/>
            <a:ext cx="2781300" cy="1565275"/>
          </a:xfrm>
        </p:spPr>
        <p:txBody>
          <a:bodyPr/>
          <a:lstStyle/>
          <a:p>
            <a:endParaRPr lang="en-US"/>
          </a:p>
        </p:txBody>
      </p:sp>
      <p:sp>
        <p:nvSpPr>
          <p:cNvPr id="3" name="Notes Placeholder 2">
            <a:extLst>
              <a:ext uri="{FF2B5EF4-FFF2-40B4-BE49-F238E27FC236}">
                <a16:creationId xmlns:a16="http://schemas.microsoft.com/office/drawing/2014/main" id="{2A89EC66-3445-7741-D447-12070B256945}"/>
              </a:ext>
            </a:extLst>
          </p:cNvPr>
          <p:cNvSpPr>
            <a:spLocks noGrp="1"/>
          </p:cNvSpPr>
          <p:nvPr>
            <p:ph type="body" idx="1"/>
          </p:nvPr>
        </p:nvSpPr>
        <p:spPr>
          <a:xfrm>
            <a:off x="256315" y="1836368"/>
            <a:ext cx="6437445" cy="7159185"/>
          </a:xfrm>
        </p:spPr>
        <p:txBody>
          <a:bodyPr/>
          <a:lstStyle/>
          <a:p>
            <a:r>
              <a:rPr lang="en-US" sz="1400" dirty="0"/>
              <a:t>Ethical culture is not created by a single policy or annual training. It is created by the everyday systems that make it easier for employees to ask questions, disclose mistakes, and make defensible decisions.</a:t>
            </a:r>
          </a:p>
          <a:p>
            <a:endParaRPr lang="en-US" sz="1400" dirty="0"/>
          </a:p>
          <a:p>
            <a:r>
              <a:rPr lang="en-US" sz="1400" dirty="0"/>
              <a:t>Encourage questions: We want employees to raise questions when something first feels unclear, not after a questionable transaction has already occurred or Legislative Audit is sniffing around. When I first started, my boss told me “You don’t have to tell me good news, but I need to hear any bad news immediately.”</a:t>
            </a:r>
          </a:p>
          <a:p>
            <a:endParaRPr lang="en-US" sz="1400" dirty="0"/>
          </a:p>
          <a:p>
            <a:r>
              <a:rPr lang="en-US" sz="1400" dirty="0"/>
              <a:t>Reward transparency: People are more likely to report mistakes when they believe they will be treated fairly. An employee who promptly discloses an accidental error should be treated differently from someone who hides the error, alters records, or repeats the conduct after being warned. </a:t>
            </a:r>
          </a:p>
          <a:p>
            <a:endParaRPr lang="en-US" sz="1400" dirty="0"/>
          </a:p>
          <a:p>
            <a:r>
              <a:rPr lang="en-US" sz="1400" dirty="0"/>
              <a:t>A policy is not effective if it just exists in a binder and isn’t actually used. It needs to reflect current operations, use language employees can understand, and provide practical guidance. Policies should also be reviewed periodically.</a:t>
            </a:r>
          </a:p>
          <a:p>
            <a:endParaRPr lang="en-US" sz="1400" dirty="0"/>
          </a:p>
          <a:p>
            <a:r>
              <a:rPr lang="en-US" sz="1400" dirty="0"/>
              <a:t>Many financial decisions begin somewhere else. Department directors approve purchases, authorize overtime, manage grants, and review time records. We have bond funds and impact fees that are restricted and the departments that manage bond projects need to know the rules. </a:t>
            </a:r>
          </a:p>
          <a:p>
            <a:endParaRPr lang="en-US" sz="1400" dirty="0"/>
          </a:p>
          <a:p>
            <a:r>
              <a:rPr lang="en-US" sz="1400" dirty="0"/>
              <a:t>Contemporaneous documentation is usually more accurate and more credible than an explanation reconstructed months later. A short email or note explaining who was consulted, what information was considered, and why the decision was made can be extremely valuable during an audit, records request, or later review.</a:t>
            </a:r>
          </a:p>
          <a:p>
            <a:endParaRPr lang="en-US" sz="1400" dirty="0"/>
          </a:p>
          <a:p>
            <a:r>
              <a:rPr lang="en-US" sz="1400" dirty="0"/>
              <a:t>When only one employee understands a process, that creates both an operational risk and an internal-control risk. The goal is not to suggest that employees are untrustworthy; it is to design a system that protects both the organization and the employee. This also helps create better trained employees and can help with succession planning.</a:t>
            </a:r>
          </a:p>
        </p:txBody>
      </p:sp>
    </p:spTree>
    <p:extLst>
      <p:ext uri="{BB962C8B-B14F-4D97-AF65-F5344CB8AC3E}">
        <p14:creationId xmlns:p14="http://schemas.microsoft.com/office/powerpoint/2010/main" val="311680807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06588" y="466725"/>
            <a:ext cx="3136900" cy="1763713"/>
          </a:xfrm>
        </p:spPr>
        <p:txBody>
          <a:bodyPr/>
          <a:lstStyle/>
          <a:p>
            <a:endParaRPr lang="en-US"/>
          </a:p>
        </p:txBody>
      </p:sp>
      <p:sp>
        <p:nvSpPr>
          <p:cNvPr id="3" name="Notes Placeholder 2"/>
          <p:cNvSpPr>
            <a:spLocks noGrp="1"/>
          </p:cNvSpPr>
          <p:nvPr>
            <p:ph type="body" idx="1"/>
          </p:nvPr>
        </p:nvSpPr>
        <p:spPr>
          <a:xfrm>
            <a:off x="310536" y="2489565"/>
            <a:ext cx="6314216" cy="6392788"/>
          </a:xfrm>
        </p:spPr>
        <p:txBody>
          <a:bodyPr/>
          <a:lstStyle/>
          <a:p>
            <a:r>
              <a:rPr lang="en-US" sz="1800" dirty="0"/>
              <a:t>We've covered a lot of ground today — ethics, controls, case studies, scenarios, confidentiality, and professional competence. But it all comes back to this.</a:t>
            </a:r>
          </a:p>
          <a:p>
            <a:endParaRPr lang="en-US" sz="1800" dirty="0"/>
          </a:p>
          <a:p>
            <a:r>
              <a:rPr lang="en-US" sz="1800" dirty="0"/>
              <a:t>Every financial transaction your office touches is part of the public record. Every reconciliation you complete or don't complete shapes the accuracy of that record. Every report you issue either does or doesn't reflect reality. Every recommendation you make either is or isn't independent.</a:t>
            </a:r>
          </a:p>
          <a:p>
            <a:endParaRPr lang="en-US" sz="1800" dirty="0"/>
          </a:p>
          <a:p>
            <a:r>
              <a:rPr lang="en-US" sz="1800" dirty="0"/>
              <a:t>When people lose trust in their government's finances (when they believe the books are cooked, contracts are rigged, or money is being taken) they lose trust in the institution itself. That's not easily recovered. And it starts with individual decisions made by individual people, often under pressure, often in moments that felt small at the time.</a:t>
            </a:r>
          </a:p>
          <a:p>
            <a:endParaRPr lang="en-US" sz="1800" dirty="0"/>
          </a:p>
          <a:p>
            <a:r>
              <a:rPr lang="en-US" sz="1800" dirty="0"/>
              <a:t>You are the stewards of that trust. The work you do matters far beyond the spreadsheets and the journal entries and the budget presentations. It matters because government works when people believe it works and you build that trust one transaction at a time.</a:t>
            </a:r>
          </a:p>
          <a:p>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6FBB79-6057-4F29-4CB2-19DFCAE9BF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58761A-6D18-E71F-DA52-DE8D313AC03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7CA9CC2-5AF8-FB98-1B23-7C0EFE0E1FD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407464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836738" y="1154113"/>
            <a:ext cx="3276600" cy="1843087"/>
          </a:xfrm>
        </p:spPr>
        <p:txBody>
          <a:bodyPr/>
          <a:lstStyle/>
          <a:p>
            <a:endParaRPr lang="en-US"/>
          </a:p>
        </p:txBody>
      </p:sp>
      <p:sp>
        <p:nvSpPr>
          <p:cNvPr id="3" name="Notes Placeholder 2"/>
          <p:cNvSpPr>
            <a:spLocks noGrp="1"/>
          </p:cNvSpPr>
          <p:nvPr>
            <p:ph type="body" idx="1"/>
          </p:nvPr>
        </p:nvSpPr>
        <p:spPr>
          <a:xfrm>
            <a:off x="695008" y="3373870"/>
            <a:ext cx="5560060" cy="4358886"/>
          </a:xfrm>
        </p:spPr>
        <p:txBody>
          <a:bodyPr/>
          <a:lstStyle/>
          <a:p>
            <a:r>
              <a:rPr lang="en-US" sz="1800" dirty="0"/>
              <a:t>A lot of us view finance people as accountants, budget analysts, or just people who tell us there’s no money for a project we want. But the more accurate description is steward. You are holding public funds on behalf of the people in your community and you are responsible for protecting it.</a:t>
            </a:r>
          </a:p>
          <a:p>
            <a:endParaRPr lang="en-US" sz="1800" dirty="0"/>
          </a:p>
          <a:p>
            <a:r>
              <a:rPr lang="en-US" sz="1800" dirty="0"/>
              <a:t>Public money is not an abstract concept. You are responsible for safeguarding taxes paid by residents, fees collected from businesses, and grants awarded by state and federal agencies. When those funds are mismanaged , even if there is no bad intent, real services don't get delivered, real people are hurt, and real legal consequences follow.</a:t>
            </a:r>
          </a:p>
          <a:p>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887BE6-3770-3718-0376-44DF34C90C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CE82B6-4F75-5BC2-6C10-87C6980C4FED}"/>
              </a:ext>
            </a:extLst>
          </p:cNvPr>
          <p:cNvSpPr>
            <a:spLocks noGrp="1" noRot="1" noChangeAspect="1"/>
          </p:cNvSpPr>
          <p:nvPr>
            <p:ph type="sldImg"/>
          </p:nvPr>
        </p:nvSpPr>
        <p:spPr>
          <a:xfrm>
            <a:off x="2300288" y="1025525"/>
            <a:ext cx="2349500" cy="1322388"/>
          </a:xfrm>
        </p:spPr>
        <p:txBody>
          <a:bodyPr/>
          <a:lstStyle/>
          <a:p>
            <a:endParaRPr lang="en-US"/>
          </a:p>
        </p:txBody>
      </p:sp>
      <p:sp>
        <p:nvSpPr>
          <p:cNvPr id="3" name="Notes Placeholder 2">
            <a:extLst>
              <a:ext uri="{FF2B5EF4-FFF2-40B4-BE49-F238E27FC236}">
                <a16:creationId xmlns:a16="http://schemas.microsoft.com/office/drawing/2014/main" id="{12EBA7B8-1218-A3B1-5D72-25CD00BF5EA0}"/>
              </a:ext>
            </a:extLst>
          </p:cNvPr>
          <p:cNvSpPr>
            <a:spLocks noGrp="1"/>
          </p:cNvSpPr>
          <p:nvPr>
            <p:ph type="body" idx="1"/>
          </p:nvPr>
        </p:nvSpPr>
        <p:spPr>
          <a:xfrm>
            <a:off x="764016" y="2456404"/>
            <a:ext cx="5791729" cy="5753440"/>
          </a:xfrm>
        </p:spPr>
        <p:txBody>
          <a:bodyPr/>
          <a:lstStyle/>
          <a:p>
            <a:r>
              <a:rPr lang="en-US" sz="1800" dirty="0"/>
              <a:t>From a lawyer’s standpoint, the finance department is the place where a lot of liability either starts or could have been prevented. Contracts get signed by the Mayor or City Manager then you process POs, make wire transfers, and cut checks. Budgets are presented to the City Council or Board of Directors and the public. Each one of those is a legal document as much as it is a financial one.</a:t>
            </a:r>
          </a:p>
          <a:p>
            <a:endParaRPr lang="en-US" sz="1800" dirty="0"/>
          </a:p>
          <a:p>
            <a:r>
              <a:rPr lang="en-US" sz="1800" dirty="0"/>
              <a:t>When something goes wrong – whether it’s a misspent grant, a fraudulent payment, or a misrepresented budget - the question investigators ask isn't just what happened. It's who knew, when did they know it, and what did they do about it. Those of you in this room are almost certainly going to be in that chain.</a:t>
            </a:r>
          </a:p>
          <a:p>
            <a:endParaRPr lang="en-US" sz="1800" dirty="0"/>
          </a:p>
          <a:p>
            <a:r>
              <a:rPr lang="en-US" sz="1800" dirty="0"/>
              <a:t>The phrase "bad finance facts make bad legal facts" means this: the work you do and the paper trail you create becomes the evidence in any future dispute, audit, investigation, or prosecution. You are building the record every day so make sure it's one you'd be comfortable defending if you’re sitting in the witness chair.</a:t>
            </a:r>
          </a:p>
        </p:txBody>
      </p:sp>
    </p:spTree>
    <p:extLst>
      <p:ext uri="{BB962C8B-B14F-4D97-AF65-F5344CB8AC3E}">
        <p14:creationId xmlns:p14="http://schemas.microsoft.com/office/powerpoint/2010/main" val="36610152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89213" y="655638"/>
            <a:ext cx="1771650" cy="996950"/>
          </a:xfrm>
        </p:spPr>
        <p:txBody>
          <a:bodyPr/>
          <a:lstStyle/>
          <a:p>
            <a:endParaRPr lang="en-US"/>
          </a:p>
        </p:txBody>
      </p:sp>
      <p:sp>
        <p:nvSpPr>
          <p:cNvPr id="3" name="Notes Placeholder 2"/>
          <p:cNvSpPr>
            <a:spLocks noGrp="1"/>
          </p:cNvSpPr>
          <p:nvPr>
            <p:ph type="body" idx="1"/>
          </p:nvPr>
        </p:nvSpPr>
        <p:spPr>
          <a:xfrm>
            <a:off x="236598" y="1890201"/>
            <a:ext cx="6605036" cy="6690049"/>
          </a:xfrm>
        </p:spPr>
        <p:txBody>
          <a:bodyPr/>
          <a:lstStyle/>
          <a:p>
            <a:r>
              <a:rPr lang="en-US" sz="1600" dirty="0"/>
              <a:t>I took some time to review the GFOA Code of Ethics.</a:t>
            </a:r>
          </a:p>
          <a:p>
            <a:endParaRPr lang="en-US" sz="1600" dirty="0"/>
          </a:p>
          <a:p>
            <a:r>
              <a:rPr lang="en-US" sz="1600" b="1" dirty="0"/>
              <a:t>INTEGRITY AND HONESTY </a:t>
            </a:r>
            <a:r>
              <a:rPr lang="en-US" sz="1600" dirty="0"/>
              <a:t>means you manage public resources transparently, avoid conflicts of interest, and provide complete and accurate information even when the truth is difficult or unpopular.</a:t>
            </a:r>
          </a:p>
          <a:p>
            <a:endParaRPr lang="en-US" sz="1600" dirty="0"/>
          </a:p>
          <a:p>
            <a:r>
              <a:rPr lang="en-US" sz="1600" b="1" dirty="0"/>
              <a:t>PRODUCING RESULTS FOR MY COMMUNITY </a:t>
            </a:r>
            <a:r>
              <a:rPr lang="en-US" sz="1600" dirty="0"/>
              <a:t>means you maintain professional expertise, exercise sound judgment, and deliver high-quality work that advances your community’s long-term financial health.</a:t>
            </a:r>
          </a:p>
          <a:p>
            <a:endParaRPr lang="en-US" sz="1600" dirty="0"/>
          </a:p>
          <a:p>
            <a:r>
              <a:rPr lang="en-US" sz="1600" b="1" dirty="0"/>
              <a:t>TREATING PEOPLE FAIRLY </a:t>
            </a:r>
            <a:r>
              <a:rPr lang="en-US" sz="1600" dirty="0"/>
              <a:t>means you apply policies consistently, respect the rights and concerns of others, and use decision-making processes that are objective, fact-based, and understandable.</a:t>
            </a:r>
          </a:p>
          <a:p>
            <a:endParaRPr lang="en-US" sz="1600" dirty="0"/>
          </a:p>
          <a:p>
            <a:r>
              <a:rPr lang="en-US" sz="1600" b="1" dirty="0"/>
              <a:t>DIVERSITY AND INCLUSION </a:t>
            </a:r>
            <a:r>
              <a:rPr lang="en-US" sz="1600" dirty="0"/>
              <a:t>means you seek input from people who are going to be affected by financial decisions, recognize personal and institutional biases, and consider whether resources and services are accessible across the community. </a:t>
            </a:r>
          </a:p>
          <a:p>
            <a:endParaRPr lang="en-US" sz="1600" dirty="0"/>
          </a:p>
          <a:p>
            <a:r>
              <a:rPr lang="en-US" sz="1600" b="1" dirty="0"/>
              <a:t>RELIABILITY AND CONSISTENCY </a:t>
            </a:r>
            <a:r>
              <a:rPr lang="en-US" sz="1600" dirty="0"/>
              <a:t>means you produce accurate and timely information, follow established financial policies, and meet commitments so officials, employees, and residents can depend on your department.</a:t>
            </a:r>
          </a:p>
          <a:p>
            <a:endParaRPr lang="en-US" sz="1600" b="1" dirty="0"/>
          </a:p>
          <a:p>
            <a:r>
              <a:rPr lang="en-US" sz="1600" b="1" dirty="0"/>
              <a:t>Public trust is built when ethical values are reflected consistently in our everyday decisions—not just when a major issue arises.</a:t>
            </a:r>
            <a:endParaRPr lang="en-US" sz="1600" dirty="0"/>
          </a:p>
          <a:p>
            <a:pPr defTabSz="924916">
              <a:defRPr/>
            </a:pPr>
            <a:endParaRPr lang="en-US" dirty="0"/>
          </a:p>
          <a:p>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63750" y="476250"/>
            <a:ext cx="2822575" cy="1587500"/>
          </a:xfrm>
        </p:spPr>
        <p:txBody>
          <a:bodyPr/>
          <a:lstStyle/>
          <a:p>
            <a:endParaRPr lang="en-US"/>
          </a:p>
        </p:txBody>
      </p:sp>
      <p:sp>
        <p:nvSpPr>
          <p:cNvPr id="3" name="Notes Placeholder 2"/>
          <p:cNvSpPr>
            <a:spLocks noGrp="1"/>
          </p:cNvSpPr>
          <p:nvPr>
            <p:ph type="body" idx="1"/>
          </p:nvPr>
        </p:nvSpPr>
        <p:spPr>
          <a:xfrm>
            <a:off x="695008" y="2430611"/>
            <a:ext cx="5560060" cy="3636705"/>
          </a:xfrm>
        </p:spPr>
        <p:txBody>
          <a:bodyPr/>
          <a:lstStyle/>
          <a:p>
            <a:r>
              <a:rPr lang="en-US" sz="1800" dirty="0"/>
              <a:t>We're going to look at four real cases now. All of them have something to say about how ethical failures actually develop and what could have stopped them.</a:t>
            </a:r>
          </a:p>
          <a:p>
            <a:r>
              <a:rPr lang="en-US" sz="1800" dirty="0"/>
              <a:t>I want you to resist the temptation to think "that couldn't happen here." That’s probably what Dixon, Illinois and Homewood, Alabama thought. These are not unique failures – they’re patterns worth studying.</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12975" y="673100"/>
            <a:ext cx="2524125" cy="1419225"/>
          </a:xfrm>
        </p:spPr>
        <p:txBody>
          <a:bodyPr/>
          <a:lstStyle/>
          <a:p>
            <a:endParaRPr lang="en-US"/>
          </a:p>
        </p:txBody>
      </p:sp>
      <p:sp>
        <p:nvSpPr>
          <p:cNvPr id="3" name="Notes Placeholder 2"/>
          <p:cNvSpPr>
            <a:spLocks noGrp="1"/>
          </p:cNvSpPr>
          <p:nvPr>
            <p:ph type="body" idx="1"/>
          </p:nvPr>
        </p:nvSpPr>
        <p:spPr>
          <a:xfrm>
            <a:off x="221811" y="2092549"/>
            <a:ext cx="6506453" cy="6937188"/>
          </a:xfrm>
        </p:spPr>
        <p:txBody>
          <a:bodyPr/>
          <a:lstStyle/>
          <a:p>
            <a:r>
              <a:rPr lang="en-US" sz="1400" dirty="0"/>
              <a:t>Rita Crundwell was the comptroller and treasurer of Dixon, Illinois for more than two decades. She was trusted, respected, and had nearly unchecked control over the city's finances. That trust, combined with no meaningful oversight, allowed her to steal more than $53 million over 22 years.</a:t>
            </a:r>
          </a:p>
          <a:p>
            <a:endParaRPr lang="en-US" sz="1400" dirty="0"/>
          </a:p>
          <a:p>
            <a:r>
              <a:rPr lang="en-US" sz="1400" dirty="0"/>
              <a:t>She created a secret bank account in the City’s name. She transferred money from legitimate City accounts through another City fund and ultimately into the secret account that she alone controlled. She created 159 fictitious invoices to make the transfers appear legitimate. She used the money for horses (including a $225,000 horse named </a:t>
            </a:r>
            <a:r>
              <a:rPr lang="en-US" sz="1400" dirty="0" err="1"/>
              <a:t>Pizzazzy</a:t>
            </a:r>
            <a:r>
              <a:rPr lang="en-US" sz="1400" dirty="0"/>
              <a:t> Lady), vehicles (4 dozen trucks were found at the time of her arrest), real estate (horse farm and a vacation home in Florida), credit cards, and other personal expenses. Meanwhile the City was struggling to fund basic services.</a:t>
            </a:r>
          </a:p>
          <a:p>
            <a:endParaRPr lang="en-US" sz="1400" dirty="0"/>
          </a:p>
          <a:p>
            <a:pPr defTabSz="924916">
              <a:defRPr/>
            </a:pPr>
            <a:r>
              <a:rPr lang="en-US" sz="1400" dirty="0"/>
              <a:t>In 1991, the first year (or the first year they discovered) she transferred just under $200,000 into that secret account. That increased to a high of $5.8 million in 2008 and to tell you just how much that meant to the City of Dixon, their entire budget in 2008 was $9.3 million. She stole on average $2.5 million a year over the course of her scheme. </a:t>
            </a:r>
          </a:p>
          <a:p>
            <a:endParaRPr lang="en-US" sz="1400" dirty="0"/>
          </a:p>
          <a:p>
            <a:r>
              <a:rPr lang="en-US" sz="1400" dirty="0"/>
              <a:t>She was caught in 2012 when a city clerk covering during Crundwell's vacation noticed an unusual bank account. The employee covering her duties requested statements for all City bank accounts and discovered the previously unknown account. The employee informed the mayor, who contacted law enforcement. She was sentenced to nearly 20 years in federal prison.</a:t>
            </a:r>
          </a:p>
          <a:p>
            <a:endParaRPr lang="en-US" sz="1400" dirty="0"/>
          </a:p>
          <a:p>
            <a:pPr defTabSz="924916">
              <a:defRPr/>
            </a:pPr>
            <a:r>
              <a:rPr lang="en-US" sz="1400" b="1" dirty="0"/>
              <a:t>How did she get away with it for so long?</a:t>
            </a:r>
            <a:r>
              <a:rPr lang="en-US" sz="1400" dirty="0"/>
              <a:t> Crundwell controlled virtually every part of the financial process. She could move the money, create the supporting documentation, explain the resulting budget shortfalls, and control access to the bank statements. She personally collected the City’s mail and separated statements for the secret account before other employees could see them. When departments experienced budget cuts, she blamed the economy and delayed state payments. </a:t>
            </a:r>
          </a:p>
          <a:p>
            <a:pPr defTabSz="924916">
              <a:defRPr/>
            </a:pPr>
            <a:endParaRPr lang="en-US" sz="1400" dirty="0"/>
          </a:p>
          <a:p>
            <a:pPr defTabSz="924916">
              <a:defRPr/>
            </a:pPr>
            <a:endParaRPr lang="en-US" sz="1400" dirty="0"/>
          </a:p>
          <a:p>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79A36E-3CFD-62D7-0AF0-52777DC3CE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63622B-D7AA-A9FC-B002-8C238FE99F1A}"/>
              </a:ext>
            </a:extLst>
          </p:cNvPr>
          <p:cNvSpPr>
            <a:spLocks noGrp="1" noRot="1" noChangeAspect="1"/>
          </p:cNvSpPr>
          <p:nvPr>
            <p:ph type="sldImg"/>
          </p:nvPr>
        </p:nvSpPr>
        <p:spPr>
          <a:xfrm>
            <a:off x="2257425" y="290513"/>
            <a:ext cx="2435225" cy="1370012"/>
          </a:xfrm>
        </p:spPr>
        <p:txBody>
          <a:bodyPr/>
          <a:lstStyle/>
          <a:p>
            <a:endParaRPr lang="en-US"/>
          </a:p>
        </p:txBody>
      </p:sp>
      <p:sp>
        <p:nvSpPr>
          <p:cNvPr id="3" name="Notes Placeholder 2">
            <a:extLst>
              <a:ext uri="{FF2B5EF4-FFF2-40B4-BE49-F238E27FC236}">
                <a16:creationId xmlns:a16="http://schemas.microsoft.com/office/drawing/2014/main" id="{C79C0A84-D617-417B-CFBB-E7A827E1F171}"/>
              </a:ext>
            </a:extLst>
          </p:cNvPr>
          <p:cNvSpPr>
            <a:spLocks noGrp="1"/>
          </p:cNvSpPr>
          <p:nvPr>
            <p:ph type="body" idx="1"/>
          </p:nvPr>
        </p:nvSpPr>
        <p:spPr>
          <a:xfrm>
            <a:off x="433764" y="1752642"/>
            <a:ext cx="6329004" cy="7193201"/>
          </a:xfrm>
        </p:spPr>
        <p:txBody>
          <a:bodyPr/>
          <a:lstStyle/>
          <a:p>
            <a:r>
              <a:rPr lang="en-US" sz="1400" dirty="0"/>
              <a:t>The D.C. case is different because it wasn't just one person. Harriette Walters managed Washington DC’s real-property-tax refund process. She prepared 226 fraudulent refund vouchers and used her authority and knowledge of the process to guide them through approval. Refund checks were delivered to relatives, friends, and other conspirators, who deposited or cashed them and divided the proceeds with her. A bank employee was eventually recruited into the conspiracy. At the beginning of the scheme, Walters prepared individual fraudulent property tax refund vouchers that were in amounts just over $4,000.00. The amount Walters stole each year also generally increased, from just over $30,000 in 1989 to a high of $8.6 million in 2004. </a:t>
            </a:r>
          </a:p>
          <a:p>
            <a:endParaRPr lang="en-US" sz="1400" dirty="0"/>
          </a:p>
          <a:p>
            <a:r>
              <a:rPr lang="en-US" sz="1400" b="1" dirty="0"/>
              <a:t>How she was caught:</a:t>
            </a:r>
            <a:r>
              <a:rPr lang="en-US" sz="1400" dirty="0"/>
              <a:t> She was caught when bank security officer became suspicious after Harriette’s niece deposited a D.C. government check into a business account but could not produce appropriate documentation. The bank froze the account and contacted the FBI, which traced the transaction back to Walters. </a:t>
            </a:r>
          </a:p>
          <a:p>
            <a:endParaRPr lang="en-US" sz="1400" dirty="0"/>
          </a:p>
          <a:p>
            <a:pPr defTabSz="924916">
              <a:defRPr/>
            </a:pPr>
            <a:r>
              <a:rPr lang="en-US" sz="1400" b="1" dirty="0"/>
              <a:t>How did she get away with it?</a:t>
            </a:r>
            <a:r>
              <a:rPr lang="en-US" sz="1400" dirty="0"/>
              <a:t> Walters understood where the controls were weak and had enough authority to shepherd fraudulent refunds through the system. This conspiracy also extended beyond the government office: relatives, friends, co-workers, and a banker helped move or conceal the proceeds. The fraudulent refunds began relatively small and grew over time, eventually exceeding $500,000 for a single voucher. </a:t>
            </a:r>
          </a:p>
          <a:p>
            <a:endParaRPr lang="en-US" sz="1400" dirty="0"/>
          </a:p>
          <a:p>
            <a:r>
              <a:rPr lang="en-US" sz="1400" dirty="0"/>
              <a:t>By the time it was discovered, more than $48 million had been stolen. Ultimately 11 people were sentenced in the case. Walters got 17.5 years. The others, who were her friends and family members received sentences ranging from 1 year to 9 years.</a:t>
            </a:r>
          </a:p>
          <a:p>
            <a:pPr defTabSz="924916">
              <a:defRPr/>
            </a:pPr>
            <a:endParaRPr lang="en-US" sz="1400" dirty="0"/>
          </a:p>
          <a:p>
            <a:r>
              <a:rPr lang="en-US" sz="1400" dirty="0"/>
              <a:t>The lesson here is about normalization. The first fraudulent check is the most important moment. Everything after that is just scale. Ask yourself: are there things happening in your office that have become normal, but that wouldn't survive scrutiny from an outside set of eyes?</a:t>
            </a:r>
          </a:p>
          <a:p>
            <a:endParaRPr lang="en-US" sz="1400" dirty="0"/>
          </a:p>
          <a:p>
            <a:endParaRPr lang="en-US" dirty="0"/>
          </a:p>
        </p:txBody>
      </p:sp>
    </p:spTree>
    <p:extLst>
      <p:ext uri="{BB962C8B-B14F-4D97-AF65-F5344CB8AC3E}">
        <p14:creationId xmlns:p14="http://schemas.microsoft.com/office/powerpoint/2010/main" val="25624471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1">
    <p:bg>
      <p:bgPr>
        <a:solidFill>
          <a:schemeClr val="accent2">
            <a:lumMod val="50000"/>
          </a:schemeClr>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1B5E70F-EF03-B535-2505-BC971E3BC36D}"/>
              </a:ext>
              <a:ext uri="{C183D7F6-B498-43B3-948B-1728B52AA6E4}">
                <adec:decorative xmlns:adec="http://schemas.microsoft.com/office/drawing/2017/decorative" val="1"/>
              </a:ext>
            </a:extLst>
          </p:cNvPr>
          <p:cNvSpPr/>
          <p:nvPr userDrawn="1"/>
        </p:nvSpPr>
        <p:spPr>
          <a:xfrm>
            <a:off x="0" y="594360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 name="Straight Connector 2">
            <a:extLst>
              <a:ext uri="{FF2B5EF4-FFF2-40B4-BE49-F238E27FC236}">
                <a16:creationId xmlns:a16="http://schemas.microsoft.com/office/drawing/2014/main" id="{8794424E-93DD-A404-D05E-EF6030A76D3B}"/>
              </a:ext>
              <a:ext uri="{C183D7F6-B498-43B3-948B-1728B52AA6E4}">
                <adec:decorative xmlns:adec="http://schemas.microsoft.com/office/drawing/2017/decorative" val="1"/>
              </a:ext>
            </a:extLst>
          </p:cNvPr>
          <p:cNvCxnSpPr>
            <a:cxnSpLocks/>
          </p:cNvCxnSpPr>
          <p:nvPr userDrawn="1"/>
        </p:nvCxnSpPr>
        <p:spPr>
          <a:xfrm>
            <a:off x="896628" y="0"/>
            <a:ext cx="0" cy="6858000"/>
          </a:xfrm>
          <a:prstGeom prst="line">
            <a:avLst/>
          </a:prstGeom>
          <a:ln w="19050">
            <a:solidFill>
              <a:schemeClr val="accent5">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B03A3B6B-5129-A46A-A20C-5D7BC706C9B1}"/>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7">
            <a:extLst>
              <a:ext uri="{FF2B5EF4-FFF2-40B4-BE49-F238E27FC236}">
                <a16:creationId xmlns:a16="http://schemas.microsoft.com/office/drawing/2014/main" id="{24E401A1-8CEE-5E1B-343B-D737433AE63F}"/>
              </a:ext>
            </a:extLst>
          </p:cNvPr>
          <p:cNvSpPr>
            <a:spLocks noGrp="1"/>
          </p:cNvSpPr>
          <p:nvPr>
            <p:ph type="title" hasCustomPrompt="1"/>
          </p:nvPr>
        </p:nvSpPr>
        <p:spPr>
          <a:xfrm>
            <a:off x="1317615" y="690511"/>
            <a:ext cx="5185821" cy="5253089"/>
          </a:xfrm>
        </p:spPr>
        <p:txBody>
          <a:bodyPr anchor="b">
            <a:normAutofit/>
          </a:bodyPr>
          <a:lstStyle>
            <a:lvl1pPr>
              <a:defRPr sz="6000">
                <a:solidFill>
                  <a:schemeClr val="bg1"/>
                </a:solidFill>
              </a:defRPr>
            </a:lvl1pPr>
          </a:lstStyle>
          <a:p>
            <a:r>
              <a:rPr lang="en-US" dirty="0"/>
              <a:t>Click to add title</a:t>
            </a:r>
          </a:p>
        </p:txBody>
      </p:sp>
    </p:spTree>
    <p:extLst>
      <p:ext uri="{BB962C8B-B14F-4D97-AF65-F5344CB8AC3E}">
        <p14:creationId xmlns:p14="http://schemas.microsoft.com/office/powerpoint/2010/main" val="17845559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Content and Table">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5B3424C-4925-A7F7-02CD-84526B2E22EF}"/>
              </a:ext>
            </a:extLst>
          </p:cNvPr>
          <p:cNvSpPr>
            <a:spLocks noGrp="1"/>
          </p:cNvSpPr>
          <p:nvPr>
            <p:ph type="title" hasCustomPrompt="1"/>
          </p:nvPr>
        </p:nvSpPr>
        <p:spPr>
          <a:xfrm>
            <a:off x="1468814" y="503852"/>
            <a:ext cx="9808773" cy="1427585"/>
          </a:xfrm>
        </p:spPr>
        <p:txBody>
          <a:bodyPr lIns="0">
            <a:normAutofit/>
          </a:bodyPr>
          <a:lstStyle>
            <a:lvl1pPr>
              <a:defRPr sz="3600"/>
            </a:lvl1pPr>
          </a:lstStyle>
          <a:p>
            <a:r>
              <a:rPr lang="en-US" dirty="0"/>
              <a:t>Click to add title</a:t>
            </a:r>
          </a:p>
        </p:txBody>
      </p:sp>
      <p:sp>
        <p:nvSpPr>
          <p:cNvPr id="12" name="Content Placeholder 7">
            <a:extLst>
              <a:ext uri="{FF2B5EF4-FFF2-40B4-BE49-F238E27FC236}">
                <a16:creationId xmlns:a16="http://schemas.microsoft.com/office/drawing/2014/main" id="{617CE1C3-9892-2E23-986F-80ABB41823D6}"/>
              </a:ext>
            </a:extLst>
          </p:cNvPr>
          <p:cNvSpPr>
            <a:spLocks noGrp="1"/>
          </p:cNvSpPr>
          <p:nvPr>
            <p:ph sz="quarter" idx="11" hasCustomPrompt="1"/>
          </p:nvPr>
        </p:nvSpPr>
        <p:spPr>
          <a:xfrm>
            <a:off x="1468814" y="2057400"/>
            <a:ext cx="3091027" cy="3867538"/>
          </a:xfrm>
        </p:spPr>
        <p:txBody>
          <a:bodyPr lIns="0">
            <a:normAutofit/>
          </a:bodyPr>
          <a:lstStyle>
            <a:lvl1pPr marL="0" indent="0">
              <a:lnSpc>
                <a:spcPct val="100000"/>
              </a:lnSpc>
              <a:spcBef>
                <a:spcPts val="0"/>
              </a:spcBef>
              <a:spcAft>
                <a:spcPts val="1200"/>
              </a:spcAft>
              <a:buNone/>
              <a:defRPr sz="2000"/>
            </a:lvl1pPr>
            <a:lvl2pPr marL="800100" indent="-342900">
              <a:lnSpc>
                <a:spcPct val="100000"/>
              </a:lnSpc>
              <a:spcBef>
                <a:spcPts val="0"/>
              </a:spcBef>
              <a:spcAft>
                <a:spcPts val="1200"/>
              </a:spcAft>
              <a:buFont typeface="Arial" panose="020B0604020202020204" pitchFamily="34" charset="0"/>
              <a:buChar char="•"/>
              <a:defRPr sz="2000"/>
            </a:lvl2pPr>
            <a:lvl3pPr marL="1257300" indent="-342900">
              <a:spcBef>
                <a:spcPts val="0"/>
              </a:spcBef>
              <a:spcAft>
                <a:spcPts val="1200"/>
              </a:spcAft>
              <a:buFont typeface="Arial" panose="020B0604020202020204" pitchFamily="34" charset="0"/>
              <a:buChar char="•"/>
              <a:defRPr sz="2000"/>
            </a:lvl3pPr>
            <a:lvl4pPr marL="1714500" indent="-342900">
              <a:spcBef>
                <a:spcPts val="0"/>
              </a:spcBef>
              <a:spcAft>
                <a:spcPts val="1200"/>
              </a:spcAft>
              <a:buFont typeface="Arial" panose="020B0604020202020204" pitchFamily="34" charset="0"/>
              <a:buChar char="•"/>
              <a:defRPr sz="2000"/>
            </a:lvl4pPr>
            <a:lvl5pPr marL="2171700" indent="-342900">
              <a:spcBef>
                <a:spcPts val="0"/>
              </a:spcBef>
              <a:spcAft>
                <a:spcPts val="1200"/>
              </a:spcAft>
              <a:buFont typeface="Arial" panose="020B0604020202020204" pitchFamily="34" charset="0"/>
              <a:buChar cha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able Placeholder 13">
            <a:extLst>
              <a:ext uri="{FF2B5EF4-FFF2-40B4-BE49-F238E27FC236}">
                <a16:creationId xmlns:a16="http://schemas.microsoft.com/office/drawing/2014/main" id="{EA708189-1532-1BDD-104F-4D8556146CEE}"/>
              </a:ext>
            </a:extLst>
          </p:cNvPr>
          <p:cNvSpPr>
            <a:spLocks noGrp="1"/>
          </p:cNvSpPr>
          <p:nvPr>
            <p:ph type="tbl" sz="quarter" idx="12"/>
          </p:nvPr>
        </p:nvSpPr>
        <p:spPr>
          <a:xfrm>
            <a:off x="5097463" y="2051976"/>
            <a:ext cx="6180137" cy="3867538"/>
          </a:xfrm>
        </p:spPr>
        <p:txBody>
          <a:bodyPr>
            <a:normAutofit/>
          </a:bodyPr>
          <a:lstStyle>
            <a:lvl1pPr>
              <a:defRPr sz="2000"/>
            </a:lvl1pPr>
          </a:lstStyle>
          <a:p>
            <a:r>
              <a:rPr lang="en-US"/>
              <a:t>Click icon to add table</a:t>
            </a:r>
            <a:endParaRPr lang="en-US" dirty="0"/>
          </a:p>
        </p:txBody>
      </p:sp>
      <p:sp>
        <p:nvSpPr>
          <p:cNvPr id="5" name="Rectangle 4">
            <a:extLst>
              <a:ext uri="{FF2B5EF4-FFF2-40B4-BE49-F238E27FC236}">
                <a16:creationId xmlns:a16="http://schemas.microsoft.com/office/drawing/2014/main" id="{94389812-0415-9025-AB21-4503F7DF3AB5}"/>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 name="Straight Connector 5">
            <a:extLst>
              <a:ext uri="{FF2B5EF4-FFF2-40B4-BE49-F238E27FC236}">
                <a16:creationId xmlns:a16="http://schemas.microsoft.com/office/drawing/2014/main" id="{6459A5A0-86AD-344B-A0E4-6C55958151EE}"/>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 name="Slide Number Placeholder 5">
            <a:extLst>
              <a:ext uri="{FF2B5EF4-FFF2-40B4-BE49-F238E27FC236}">
                <a16:creationId xmlns:a16="http://schemas.microsoft.com/office/drawing/2014/main" id="{6E0EC71B-95A1-C740-6B1F-F8DF02E2D164}"/>
              </a:ext>
            </a:extLst>
          </p:cNvPr>
          <p:cNvSpPr>
            <a:spLocks noGrp="1"/>
          </p:cNvSpPr>
          <p:nvPr>
            <p:ph type="sldNum" sz="quarter" idx="15"/>
          </p:nvPr>
        </p:nvSpPr>
        <p:spPr>
          <a:xfrm>
            <a:off x="412136" y="5943601"/>
            <a:ext cx="968983" cy="651912"/>
          </a:xfrm>
        </p:spPr>
        <p:txBody>
          <a:bodyPr/>
          <a:lstStyle/>
          <a:p>
            <a:fld id="{18D65601-5AE2-46FC-B138-694DDD2B510D}" type="slidenum">
              <a:rPr lang="en-US" smtClean="0"/>
              <a:pPr/>
              <a:t>‹#›</a:t>
            </a:fld>
            <a:endParaRPr lang="en-US" dirty="0"/>
          </a:p>
        </p:txBody>
      </p:sp>
    </p:spTree>
    <p:extLst>
      <p:ext uri="{BB962C8B-B14F-4D97-AF65-F5344CB8AC3E}">
        <p14:creationId xmlns:p14="http://schemas.microsoft.com/office/powerpoint/2010/main" val="34092991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2 Content 2">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4389812-0415-9025-AB21-4503F7DF3AB5}"/>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 name="Straight Connector 5">
            <a:extLst>
              <a:ext uri="{FF2B5EF4-FFF2-40B4-BE49-F238E27FC236}">
                <a16:creationId xmlns:a16="http://schemas.microsoft.com/office/drawing/2014/main" id="{6459A5A0-86AD-344B-A0E4-6C55958151EE}"/>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7" name="Title 6">
            <a:extLst>
              <a:ext uri="{FF2B5EF4-FFF2-40B4-BE49-F238E27FC236}">
                <a16:creationId xmlns:a16="http://schemas.microsoft.com/office/drawing/2014/main" id="{75B3424C-4925-A7F7-02CD-84526B2E22EF}"/>
              </a:ext>
            </a:extLst>
          </p:cNvPr>
          <p:cNvSpPr>
            <a:spLocks noGrp="1"/>
          </p:cNvSpPr>
          <p:nvPr>
            <p:ph type="title" hasCustomPrompt="1"/>
          </p:nvPr>
        </p:nvSpPr>
        <p:spPr>
          <a:xfrm>
            <a:off x="1468814" y="503852"/>
            <a:ext cx="9808773" cy="1427585"/>
          </a:xfrm>
        </p:spPr>
        <p:txBody>
          <a:bodyPr lIns="0">
            <a:normAutofit/>
          </a:bodyPr>
          <a:lstStyle>
            <a:lvl1pPr>
              <a:defRPr sz="3600"/>
            </a:lvl1pPr>
          </a:lstStyle>
          <a:p>
            <a:r>
              <a:rPr lang="en-US" dirty="0"/>
              <a:t>Click to add title</a:t>
            </a:r>
          </a:p>
        </p:txBody>
      </p:sp>
      <p:sp>
        <p:nvSpPr>
          <p:cNvPr id="8" name="Content Placeholder 7">
            <a:extLst>
              <a:ext uri="{FF2B5EF4-FFF2-40B4-BE49-F238E27FC236}">
                <a16:creationId xmlns:a16="http://schemas.microsoft.com/office/drawing/2014/main" id="{8B0AB10A-3CAB-D4C0-3CB1-401461802BD3}"/>
              </a:ext>
            </a:extLst>
          </p:cNvPr>
          <p:cNvSpPr>
            <a:spLocks noGrp="1"/>
          </p:cNvSpPr>
          <p:nvPr>
            <p:ph sz="quarter" idx="10" hasCustomPrompt="1"/>
          </p:nvPr>
        </p:nvSpPr>
        <p:spPr>
          <a:xfrm>
            <a:off x="1468814" y="2066731"/>
            <a:ext cx="6452876" cy="3867538"/>
          </a:xfrm>
        </p:spPr>
        <p:txBody>
          <a:bodyPr lIns="0">
            <a:normAutofit/>
          </a:bodyPr>
          <a:lstStyle>
            <a:lvl1pPr>
              <a:lnSpc>
                <a:spcPct val="100000"/>
              </a:lnSpc>
              <a:spcAft>
                <a:spcPts val="600"/>
              </a:spcAft>
              <a:defRPr sz="2000"/>
            </a:lvl1pPr>
            <a:lvl2pPr>
              <a:lnSpc>
                <a:spcPct val="100000"/>
              </a:lnSpc>
              <a:spcAft>
                <a:spcPts val="600"/>
              </a:spcAft>
              <a:defRPr sz="2000"/>
            </a:lvl2pPr>
            <a:lvl3pPr>
              <a:lnSpc>
                <a:spcPct val="100000"/>
              </a:lnSpc>
              <a:spcBef>
                <a:spcPts val="1000"/>
              </a:spcBef>
              <a:spcAft>
                <a:spcPts val="600"/>
              </a:spcAft>
              <a:defRPr sz="2000"/>
            </a:lvl3pPr>
            <a:lvl4pPr>
              <a:lnSpc>
                <a:spcPct val="100000"/>
              </a:lnSpc>
              <a:spcAft>
                <a:spcPts val="1200"/>
              </a:spcAft>
              <a:defRPr sz="2000"/>
            </a:lvl4pPr>
            <a:lvl5pP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7">
            <a:extLst>
              <a:ext uri="{FF2B5EF4-FFF2-40B4-BE49-F238E27FC236}">
                <a16:creationId xmlns:a16="http://schemas.microsoft.com/office/drawing/2014/main" id="{7DBA8ADB-B20F-8404-46AB-AF67E25C7C75}"/>
              </a:ext>
            </a:extLst>
          </p:cNvPr>
          <p:cNvSpPr>
            <a:spLocks noGrp="1"/>
          </p:cNvSpPr>
          <p:nvPr>
            <p:ph sz="quarter" idx="11" hasCustomPrompt="1"/>
          </p:nvPr>
        </p:nvSpPr>
        <p:spPr>
          <a:xfrm>
            <a:off x="8169196" y="2066731"/>
            <a:ext cx="3108391" cy="3867538"/>
          </a:xfrm>
        </p:spPr>
        <p:txBody>
          <a:bodyPr lIns="0">
            <a:normAutofit/>
          </a:bodyPr>
          <a:lstStyle>
            <a:lvl1pPr marL="0" indent="0">
              <a:lnSpc>
                <a:spcPct val="100000"/>
              </a:lnSpc>
              <a:spcAft>
                <a:spcPts val="600"/>
              </a:spcAft>
              <a:buNone/>
              <a:defRPr sz="2000"/>
            </a:lvl1pPr>
            <a:lvl2pPr marL="800100" indent="-342900">
              <a:lnSpc>
                <a:spcPct val="100000"/>
              </a:lnSpc>
              <a:spcAft>
                <a:spcPts val="600"/>
              </a:spcAft>
              <a:buFont typeface="Arial" panose="020B0604020202020204" pitchFamily="34" charset="0"/>
              <a:buChar char="•"/>
              <a:defRPr sz="2000"/>
            </a:lvl2pPr>
            <a:lvl3pPr marL="1257300" indent="-342900">
              <a:buFont typeface="Arial" panose="020B0604020202020204" pitchFamily="34" charset="0"/>
              <a:buChar char="•"/>
              <a:defRPr sz="2000"/>
            </a:lvl3pPr>
            <a:lvl4pPr marL="1714500" indent="-342900">
              <a:buFont typeface="Arial" panose="020B0604020202020204" pitchFamily="34" charset="0"/>
              <a:buChar char="•"/>
              <a:defRPr sz="2000"/>
            </a:lvl4pPr>
            <a:lvl5pPr marL="2171700" indent="-342900">
              <a:buFont typeface="Arial" panose="020B0604020202020204" pitchFamily="34" charset="0"/>
              <a:buChar cha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Slide Number Placeholder 5">
            <a:extLst>
              <a:ext uri="{FF2B5EF4-FFF2-40B4-BE49-F238E27FC236}">
                <a16:creationId xmlns:a16="http://schemas.microsoft.com/office/drawing/2014/main" id="{8814D5F7-E70A-5F97-5C8F-95B9E1B6D492}"/>
              </a:ext>
            </a:extLst>
          </p:cNvPr>
          <p:cNvSpPr>
            <a:spLocks noGrp="1"/>
          </p:cNvSpPr>
          <p:nvPr>
            <p:ph type="sldNum" sz="quarter" idx="15"/>
          </p:nvPr>
        </p:nvSpPr>
        <p:spPr>
          <a:xfrm>
            <a:off x="412136" y="5943601"/>
            <a:ext cx="968983" cy="651912"/>
          </a:xfrm>
        </p:spPr>
        <p:txBody>
          <a:bodyPr/>
          <a:lstStyle/>
          <a:p>
            <a:fld id="{18D65601-5AE2-46FC-B138-694DDD2B510D}" type="slidenum">
              <a:rPr lang="en-US" smtClean="0"/>
              <a:pPr/>
              <a:t>‹#›</a:t>
            </a:fld>
            <a:endParaRPr lang="en-US" dirty="0"/>
          </a:p>
        </p:txBody>
      </p:sp>
    </p:spTree>
    <p:extLst>
      <p:ext uri="{BB962C8B-B14F-4D97-AF65-F5344CB8AC3E}">
        <p14:creationId xmlns:p14="http://schemas.microsoft.com/office/powerpoint/2010/main" val="8528140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Table">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4389812-0415-9025-AB21-4503F7DF3AB5}"/>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 name="Straight Connector 5">
            <a:extLst>
              <a:ext uri="{FF2B5EF4-FFF2-40B4-BE49-F238E27FC236}">
                <a16:creationId xmlns:a16="http://schemas.microsoft.com/office/drawing/2014/main" id="{6459A5A0-86AD-344B-A0E4-6C55958151EE}"/>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7" name="Title 6">
            <a:extLst>
              <a:ext uri="{FF2B5EF4-FFF2-40B4-BE49-F238E27FC236}">
                <a16:creationId xmlns:a16="http://schemas.microsoft.com/office/drawing/2014/main" id="{75B3424C-4925-A7F7-02CD-84526B2E22EF}"/>
              </a:ext>
            </a:extLst>
          </p:cNvPr>
          <p:cNvSpPr>
            <a:spLocks noGrp="1"/>
          </p:cNvSpPr>
          <p:nvPr>
            <p:ph type="title" hasCustomPrompt="1"/>
          </p:nvPr>
        </p:nvSpPr>
        <p:spPr>
          <a:xfrm>
            <a:off x="1468814" y="503852"/>
            <a:ext cx="9808773" cy="1427585"/>
          </a:xfrm>
        </p:spPr>
        <p:txBody>
          <a:bodyPr lIns="0">
            <a:normAutofit/>
          </a:bodyPr>
          <a:lstStyle>
            <a:lvl1pPr>
              <a:defRPr sz="3600"/>
            </a:lvl1pPr>
          </a:lstStyle>
          <a:p>
            <a:r>
              <a:rPr lang="en-US" dirty="0"/>
              <a:t>Click to add title</a:t>
            </a:r>
          </a:p>
        </p:txBody>
      </p:sp>
      <p:sp>
        <p:nvSpPr>
          <p:cNvPr id="9" name="Table Placeholder 8">
            <a:extLst>
              <a:ext uri="{FF2B5EF4-FFF2-40B4-BE49-F238E27FC236}">
                <a16:creationId xmlns:a16="http://schemas.microsoft.com/office/drawing/2014/main" id="{CB43608F-0A38-CF4A-4B3B-F1212E786FDE}"/>
              </a:ext>
            </a:extLst>
          </p:cNvPr>
          <p:cNvSpPr>
            <a:spLocks noGrp="1"/>
          </p:cNvSpPr>
          <p:nvPr>
            <p:ph type="tbl" sz="quarter" idx="10"/>
          </p:nvPr>
        </p:nvSpPr>
        <p:spPr>
          <a:xfrm>
            <a:off x="1487488" y="2057400"/>
            <a:ext cx="9790112" cy="3886200"/>
          </a:xfrm>
        </p:spPr>
        <p:txBody>
          <a:bodyPr>
            <a:normAutofit/>
          </a:bodyPr>
          <a:lstStyle>
            <a:lvl1pPr>
              <a:defRPr sz="2400"/>
            </a:lvl1pPr>
          </a:lstStyle>
          <a:p>
            <a:r>
              <a:rPr lang="en-US"/>
              <a:t>Click icon to add table</a:t>
            </a:r>
            <a:endParaRPr lang="en-US" dirty="0"/>
          </a:p>
        </p:txBody>
      </p:sp>
      <p:sp>
        <p:nvSpPr>
          <p:cNvPr id="2" name="Slide Number Placeholder 5">
            <a:extLst>
              <a:ext uri="{FF2B5EF4-FFF2-40B4-BE49-F238E27FC236}">
                <a16:creationId xmlns:a16="http://schemas.microsoft.com/office/drawing/2014/main" id="{05DA3688-07D1-82D9-6818-C95E9A69C2F1}"/>
              </a:ext>
            </a:extLst>
          </p:cNvPr>
          <p:cNvSpPr>
            <a:spLocks noGrp="1"/>
          </p:cNvSpPr>
          <p:nvPr>
            <p:ph type="sldNum" sz="quarter" idx="15"/>
          </p:nvPr>
        </p:nvSpPr>
        <p:spPr>
          <a:xfrm>
            <a:off x="412136" y="5943601"/>
            <a:ext cx="968983" cy="651912"/>
          </a:xfrm>
        </p:spPr>
        <p:txBody>
          <a:bodyPr/>
          <a:lstStyle/>
          <a:p>
            <a:fld id="{18D65601-5AE2-46FC-B138-694DDD2B510D}" type="slidenum">
              <a:rPr lang="en-US" smtClean="0"/>
              <a:pPr/>
              <a:t>‹#›</a:t>
            </a:fld>
            <a:endParaRPr lang="en-US" dirty="0"/>
          </a:p>
        </p:txBody>
      </p:sp>
    </p:spTree>
    <p:extLst>
      <p:ext uri="{BB962C8B-B14F-4D97-AF65-F5344CB8AC3E}">
        <p14:creationId xmlns:p14="http://schemas.microsoft.com/office/powerpoint/2010/main" val="26913572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hank you 1">
    <p:bg>
      <p:bgPr>
        <a:solidFill>
          <a:schemeClr val="accent2">
            <a:lumMod val="50000"/>
          </a:schemeClr>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1B5E70F-EF03-B535-2505-BC971E3BC36D}"/>
              </a:ext>
              <a:ext uri="{C183D7F6-B498-43B3-948B-1728B52AA6E4}">
                <adec:decorative xmlns:adec="http://schemas.microsoft.com/office/drawing/2017/decorative" val="1"/>
              </a:ext>
            </a:extLst>
          </p:cNvPr>
          <p:cNvSpPr/>
          <p:nvPr userDrawn="1"/>
        </p:nvSpPr>
        <p:spPr>
          <a:xfrm>
            <a:off x="0" y="594360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 name="Straight Connector 2">
            <a:extLst>
              <a:ext uri="{FF2B5EF4-FFF2-40B4-BE49-F238E27FC236}">
                <a16:creationId xmlns:a16="http://schemas.microsoft.com/office/drawing/2014/main" id="{8794424E-93DD-A404-D05E-EF6030A76D3B}"/>
              </a:ext>
              <a:ext uri="{C183D7F6-B498-43B3-948B-1728B52AA6E4}">
                <adec:decorative xmlns:adec="http://schemas.microsoft.com/office/drawing/2017/decorative" val="1"/>
              </a:ext>
            </a:extLst>
          </p:cNvPr>
          <p:cNvCxnSpPr>
            <a:cxnSpLocks/>
          </p:cNvCxnSpPr>
          <p:nvPr userDrawn="1"/>
        </p:nvCxnSpPr>
        <p:spPr>
          <a:xfrm>
            <a:off x="896628" y="0"/>
            <a:ext cx="0" cy="6858000"/>
          </a:xfrm>
          <a:prstGeom prst="line">
            <a:avLst/>
          </a:prstGeom>
          <a:ln w="19050">
            <a:solidFill>
              <a:schemeClr val="accent5">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B03A3B6B-5129-A46A-A20C-5D7BC706C9B1}"/>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7">
            <a:extLst>
              <a:ext uri="{FF2B5EF4-FFF2-40B4-BE49-F238E27FC236}">
                <a16:creationId xmlns:a16="http://schemas.microsoft.com/office/drawing/2014/main" id="{24E401A1-8CEE-5E1B-343B-D737433AE63F}"/>
              </a:ext>
            </a:extLst>
          </p:cNvPr>
          <p:cNvSpPr>
            <a:spLocks noGrp="1"/>
          </p:cNvSpPr>
          <p:nvPr>
            <p:ph type="title" hasCustomPrompt="1"/>
          </p:nvPr>
        </p:nvSpPr>
        <p:spPr>
          <a:xfrm>
            <a:off x="1317614" y="690511"/>
            <a:ext cx="4964671" cy="5253089"/>
          </a:xfrm>
        </p:spPr>
        <p:txBody>
          <a:bodyPr anchor="b">
            <a:normAutofit/>
          </a:bodyPr>
          <a:lstStyle>
            <a:lvl1pPr>
              <a:defRPr sz="6000">
                <a:solidFill>
                  <a:schemeClr val="bg1"/>
                </a:solidFill>
              </a:defRPr>
            </a:lvl1pPr>
          </a:lstStyle>
          <a:p>
            <a:r>
              <a:rPr lang="en-US" dirty="0"/>
              <a:t>Click to add title</a:t>
            </a:r>
          </a:p>
        </p:txBody>
      </p:sp>
      <p:sp>
        <p:nvSpPr>
          <p:cNvPr id="10" name="Content Placeholder 9">
            <a:extLst>
              <a:ext uri="{FF2B5EF4-FFF2-40B4-BE49-F238E27FC236}">
                <a16:creationId xmlns:a16="http://schemas.microsoft.com/office/drawing/2014/main" id="{AD608249-3D60-D3B2-68C5-778D0EA18F2D}"/>
              </a:ext>
            </a:extLst>
          </p:cNvPr>
          <p:cNvSpPr>
            <a:spLocks noGrp="1"/>
          </p:cNvSpPr>
          <p:nvPr>
            <p:ph sz="quarter" idx="10" hasCustomPrompt="1"/>
          </p:nvPr>
        </p:nvSpPr>
        <p:spPr>
          <a:xfrm>
            <a:off x="6282286" y="690465"/>
            <a:ext cx="4784372" cy="5253089"/>
          </a:xfrm>
        </p:spPr>
        <p:txBody>
          <a:bodyPr anchor="ctr">
            <a:normAutofit/>
          </a:bodyPr>
          <a:lstStyle>
            <a:lvl1pPr marL="0" indent="0">
              <a:lnSpc>
                <a:spcPct val="100000"/>
              </a:lnSpc>
              <a:spcBef>
                <a:spcPts val="0"/>
              </a:spcBef>
              <a:spcAft>
                <a:spcPts val="1200"/>
              </a:spcAft>
              <a:buNone/>
              <a:defRPr sz="2000">
                <a:solidFill>
                  <a:schemeClr val="bg1"/>
                </a:solidFill>
              </a:defRPr>
            </a:lvl1pPr>
            <a:lvl2pPr marL="742950" indent="-285750">
              <a:lnSpc>
                <a:spcPct val="100000"/>
              </a:lnSpc>
              <a:spcBef>
                <a:spcPts val="0"/>
              </a:spcBef>
              <a:spcAft>
                <a:spcPts val="1200"/>
              </a:spcAft>
              <a:buFont typeface="Arial" panose="020B0604020202020204" pitchFamily="34" charset="0"/>
              <a:buChar char="•"/>
              <a:defRPr sz="1800">
                <a:solidFill>
                  <a:schemeClr val="bg1"/>
                </a:solidFill>
              </a:defRPr>
            </a:lvl2pPr>
            <a:lvl3pPr marL="1200150" indent="-285750">
              <a:lnSpc>
                <a:spcPct val="100000"/>
              </a:lnSpc>
              <a:spcBef>
                <a:spcPts val="0"/>
              </a:spcBef>
              <a:spcAft>
                <a:spcPts val="1200"/>
              </a:spcAft>
              <a:buFont typeface="Arial" panose="020B0604020202020204" pitchFamily="34" charset="0"/>
              <a:buChar char="•"/>
              <a:defRPr sz="1600">
                <a:solidFill>
                  <a:schemeClr val="bg1"/>
                </a:solidFill>
              </a:defRPr>
            </a:lvl3pPr>
            <a:lvl4pPr marL="1657350" indent="-285750">
              <a:lnSpc>
                <a:spcPct val="100000"/>
              </a:lnSpc>
              <a:spcBef>
                <a:spcPts val="0"/>
              </a:spcBef>
              <a:spcAft>
                <a:spcPts val="1200"/>
              </a:spcAft>
              <a:buFont typeface="Arial" panose="020B0604020202020204" pitchFamily="34" charset="0"/>
              <a:buChar char="•"/>
              <a:defRPr sz="1400">
                <a:solidFill>
                  <a:schemeClr val="bg1"/>
                </a:solidFill>
              </a:defRPr>
            </a:lvl4pPr>
            <a:lvl5pPr marL="2114550" indent="-285750">
              <a:lnSpc>
                <a:spcPct val="100000"/>
              </a:lnSpc>
              <a:spcBef>
                <a:spcPts val="0"/>
              </a:spcBef>
              <a:spcAft>
                <a:spcPts val="1200"/>
              </a:spcAft>
              <a:buFont typeface="Arial" panose="020B0604020202020204" pitchFamily="34" charset="0"/>
              <a:buChar char="•"/>
              <a:defRPr sz="1400">
                <a:solidFill>
                  <a:schemeClr val="bg1"/>
                </a:solidFill>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437483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1">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5B3424C-4925-A7F7-02CD-84526B2E22EF}"/>
              </a:ext>
            </a:extLst>
          </p:cNvPr>
          <p:cNvSpPr>
            <a:spLocks noGrp="1"/>
          </p:cNvSpPr>
          <p:nvPr>
            <p:ph type="title" hasCustomPrompt="1"/>
          </p:nvPr>
        </p:nvSpPr>
        <p:spPr>
          <a:xfrm>
            <a:off x="1455583" y="737115"/>
            <a:ext cx="4640418" cy="5407091"/>
          </a:xfrm>
        </p:spPr>
        <p:txBody>
          <a:bodyPr lIns="0">
            <a:normAutofit/>
          </a:bodyPr>
          <a:lstStyle>
            <a:lvl1pPr>
              <a:defRPr sz="3600"/>
            </a:lvl1pPr>
          </a:lstStyle>
          <a:p>
            <a:r>
              <a:rPr lang="en-US" dirty="0"/>
              <a:t>Click to add title</a:t>
            </a:r>
          </a:p>
        </p:txBody>
      </p:sp>
      <p:sp>
        <p:nvSpPr>
          <p:cNvPr id="2" name="Content Placeholder 7">
            <a:extLst>
              <a:ext uri="{FF2B5EF4-FFF2-40B4-BE49-F238E27FC236}">
                <a16:creationId xmlns:a16="http://schemas.microsoft.com/office/drawing/2014/main" id="{AEA3C42D-C3E7-4F13-63E2-96D7A3B21113}"/>
              </a:ext>
            </a:extLst>
          </p:cNvPr>
          <p:cNvSpPr>
            <a:spLocks noGrp="1"/>
          </p:cNvSpPr>
          <p:nvPr>
            <p:ph sz="quarter" idx="12" hasCustomPrompt="1"/>
          </p:nvPr>
        </p:nvSpPr>
        <p:spPr>
          <a:xfrm>
            <a:off x="6388461" y="737115"/>
            <a:ext cx="4449712" cy="5407091"/>
          </a:xfrm>
        </p:spPr>
        <p:txBody>
          <a:bodyPr lIns="0" tIns="0" rIns="0" bIns="0" anchor="ctr">
            <a:normAutofit/>
          </a:bodyPr>
          <a:lstStyle>
            <a:lvl1pPr marL="228600" indent="-228600">
              <a:lnSpc>
                <a:spcPct val="100000"/>
              </a:lnSpc>
              <a:spcBef>
                <a:spcPts val="0"/>
              </a:spcBef>
              <a:spcAft>
                <a:spcPts val="1200"/>
              </a:spcAft>
              <a:buFont typeface="Arial" panose="020B0604020202020204" pitchFamily="34" charset="0"/>
              <a:buChar char="•"/>
              <a:defRPr sz="2000"/>
            </a:lvl1pPr>
            <a:lvl2pPr marL="685800" indent="-228600">
              <a:lnSpc>
                <a:spcPct val="100000"/>
              </a:lnSpc>
              <a:spcBef>
                <a:spcPts val="0"/>
              </a:spcBef>
              <a:spcAft>
                <a:spcPts val="1200"/>
              </a:spcAft>
              <a:buFont typeface="Arial" panose="020B0604020202020204" pitchFamily="34" charset="0"/>
              <a:buChar char="•"/>
              <a:defRPr sz="2000"/>
            </a:lvl2pPr>
            <a:lvl3pPr marL="1143000" indent="-228600">
              <a:spcBef>
                <a:spcPts val="0"/>
              </a:spcBef>
              <a:spcAft>
                <a:spcPts val="1200"/>
              </a:spcAft>
              <a:buFont typeface="Arial" panose="020B0604020202020204" pitchFamily="34" charset="0"/>
              <a:buChar char="•"/>
              <a:defRPr sz="2000"/>
            </a:lvl3pPr>
            <a:lvl4pPr marL="1600200" indent="-228600">
              <a:spcBef>
                <a:spcPts val="0"/>
              </a:spcBef>
              <a:spcAft>
                <a:spcPts val="1200"/>
              </a:spcAft>
              <a:buFont typeface="Arial" panose="020B0604020202020204" pitchFamily="34" charset="0"/>
              <a:buChar char="•"/>
              <a:defRPr sz="2000"/>
            </a:lvl4pPr>
            <a:lvl5pPr marL="2057400" indent="-228600">
              <a:spcBef>
                <a:spcPts val="0"/>
              </a:spcBef>
              <a:spcAft>
                <a:spcPts val="1200"/>
              </a:spcAft>
              <a:buFont typeface="Arial" panose="020B0604020202020204" pitchFamily="34" charset="0"/>
              <a:buChar cha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3" name="Straight Connector 2">
            <a:extLst>
              <a:ext uri="{FF2B5EF4-FFF2-40B4-BE49-F238E27FC236}">
                <a16:creationId xmlns:a16="http://schemas.microsoft.com/office/drawing/2014/main" id="{45FE61D9-DA99-9DA5-5DD2-C4118066CA63}"/>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CE64603E-965E-E3BF-203B-F4D99428203D}"/>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lide Number Placeholder 5">
            <a:extLst>
              <a:ext uri="{FF2B5EF4-FFF2-40B4-BE49-F238E27FC236}">
                <a16:creationId xmlns:a16="http://schemas.microsoft.com/office/drawing/2014/main" id="{4E9F5D75-1D8F-F695-81F8-4A6D0C678215}"/>
              </a:ext>
            </a:extLst>
          </p:cNvPr>
          <p:cNvSpPr>
            <a:spLocks noGrp="1"/>
          </p:cNvSpPr>
          <p:nvPr>
            <p:ph type="sldNum" sz="quarter" idx="15"/>
          </p:nvPr>
        </p:nvSpPr>
        <p:spPr>
          <a:xfrm>
            <a:off x="412136" y="5943601"/>
            <a:ext cx="968983" cy="651912"/>
          </a:xfrm>
        </p:spPr>
        <p:txBody>
          <a:bodyPr/>
          <a:lstStyle/>
          <a:p>
            <a:fld id="{18D65601-5AE2-46FC-B138-694DDD2B510D}" type="slidenum">
              <a:rPr lang="en-US" smtClean="0"/>
              <a:pPr/>
              <a:t>‹#›</a:t>
            </a:fld>
            <a:endParaRPr lang="en-US" dirty="0"/>
          </a:p>
        </p:txBody>
      </p:sp>
    </p:spTree>
    <p:extLst>
      <p:ext uri="{BB962C8B-B14F-4D97-AF65-F5344CB8AC3E}">
        <p14:creationId xmlns:p14="http://schemas.microsoft.com/office/powerpoint/2010/main" val="32772451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Picture">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B6B956C-A124-5A7C-EBD4-CBB618B9BC1D}"/>
              </a:ext>
            </a:extLst>
          </p:cNvPr>
          <p:cNvSpPr>
            <a:spLocks noGrp="1"/>
          </p:cNvSpPr>
          <p:nvPr>
            <p:ph type="title" hasCustomPrompt="1"/>
          </p:nvPr>
        </p:nvSpPr>
        <p:spPr>
          <a:xfrm>
            <a:off x="1353827" y="1278294"/>
            <a:ext cx="5000318" cy="4904141"/>
          </a:xfrm>
        </p:spPr>
        <p:txBody>
          <a:bodyPr anchor="b">
            <a:normAutofit/>
          </a:bodyPr>
          <a:lstStyle>
            <a:lvl1pPr>
              <a:defRPr sz="3600"/>
            </a:lvl1pPr>
          </a:lstStyle>
          <a:p>
            <a:r>
              <a:rPr lang="en-US" dirty="0"/>
              <a:t>Click to add title</a:t>
            </a:r>
          </a:p>
        </p:txBody>
      </p:sp>
      <p:sp>
        <p:nvSpPr>
          <p:cNvPr id="12" name="Picture Placeholder 11">
            <a:extLst>
              <a:ext uri="{FF2B5EF4-FFF2-40B4-BE49-F238E27FC236}">
                <a16:creationId xmlns:a16="http://schemas.microsoft.com/office/drawing/2014/main" id="{2B92702B-E14C-886C-445A-349265F37592}"/>
              </a:ext>
            </a:extLst>
          </p:cNvPr>
          <p:cNvSpPr>
            <a:spLocks noGrp="1"/>
          </p:cNvSpPr>
          <p:nvPr>
            <p:ph type="pic" sz="quarter" idx="13"/>
          </p:nvPr>
        </p:nvSpPr>
        <p:spPr>
          <a:xfrm>
            <a:off x="6642169" y="-1"/>
            <a:ext cx="4635426" cy="6857999"/>
          </a:xfrm>
        </p:spPr>
        <p:txBody>
          <a:bodyPr>
            <a:normAutofit/>
          </a:bodyPr>
          <a:lstStyle>
            <a:lvl1pPr marL="0" indent="0" algn="ctr">
              <a:buNone/>
              <a:defRPr sz="2000"/>
            </a:lvl1pPr>
          </a:lstStyle>
          <a:p>
            <a:r>
              <a:rPr lang="en-US"/>
              <a:t>Click icon to add picture</a:t>
            </a:r>
            <a:endParaRPr lang="en-US" dirty="0"/>
          </a:p>
        </p:txBody>
      </p:sp>
      <p:sp>
        <p:nvSpPr>
          <p:cNvPr id="6" name="Rectangle 5">
            <a:extLst>
              <a:ext uri="{FF2B5EF4-FFF2-40B4-BE49-F238E27FC236}">
                <a16:creationId xmlns:a16="http://schemas.microsoft.com/office/drawing/2014/main" id="{49C76C37-CBD2-36CF-1413-53DD1CB4A545}"/>
              </a:ext>
              <a:ext uri="{C183D7F6-B498-43B3-948B-1728B52AA6E4}">
                <adec:decorative xmlns:adec="http://schemas.microsoft.com/office/drawing/2017/decorative" val="1"/>
              </a:ext>
            </a:extLst>
          </p:cNvPr>
          <p:cNvSpPr/>
          <p:nvPr userDrawn="1"/>
        </p:nvSpPr>
        <p:spPr>
          <a:xfrm>
            <a:off x="0" y="594360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510D1AAD-E663-5B8E-CE72-64C1DBF19CE0}"/>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8" name="Straight Connector 7">
            <a:extLst>
              <a:ext uri="{FF2B5EF4-FFF2-40B4-BE49-F238E27FC236}">
                <a16:creationId xmlns:a16="http://schemas.microsoft.com/office/drawing/2014/main" id="{EC250190-89C1-EAA3-6C2A-15A60C6754F5}"/>
              </a:ext>
              <a:ext uri="{C183D7F6-B498-43B3-948B-1728B52AA6E4}">
                <adec:decorative xmlns:adec="http://schemas.microsoft.com/office/drawing/2017/decorative" val="1"/>
              </a:ext>
            </a:extLst>
          </p:cNvPr>
          <p:cNvCxnSpPr>
            <a:cxnSpLocks/>
          </p:cNvCxnSpPr>
          <p:nvPr userDrawn="1"/>
        </p:nvCxnSpPr>
        <p:spPr>
          <a:xfrm>
            <a:off x="896628" y="0"/>
            <a:ext cx="0" cy="6858000"/>
          </a:xfrm>
          <a:prstGeom prst="line">
            <a:avLst/>
          </a:prstGeom>
          <a:ln w="19050">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490299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Subtitle">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B6B956C-A124-5A7C-EBD4-CBB618B9BC1D}"/>
              </a:ext>
            </a:extLst>
          </p:cNvPr>
          <p:cNvSpPr>
            <a:spLocks noGrp="1"/>
          </p:cNvSpPr>
          <p:nvPr>
            <p:ph type="title" hasCustomPrompt="1"/>
          </p:nvPr>
        </p:nvSpPr>
        <p:spPr>
          <a:xfrm>
            <a:off x="1353827" y="3508311"/>
            <a:ext cx="9923770" cy="1438762"/>
          </a:xfrm>
        </p:spPr>
        <p:txBody>
          <a:bodyPr anchor="b">
            <a:normAutofit/>
          </a:bodyPr>
          <a:lstStyle>
            <a:lvl1pPr>
              <a:defRPr sz="3600"/>
            </a:lvl1pPr>
          </a:lstStyle>
          <a:p>
            <a:r>
              <a:rPr lang="en-US" dirty="0"/>
              <a:t>Click to add title</a:t>
            </a:r>
          </a:p>
        </p:txBody>
      </p:sp>
      <p:sp>
        <p:nvSpPr>
          <p:cNvPr id="12" name="Picture Placeholder 11">
            <a:extLst>
              <a:ext uri="{FF2B5EF4-FFF2-40B4-BE49-F238E27FC236}">
                <a16:creationId xmlns:a16="http://schemas.microsoft.com/office/drawing/2014/main" id="{2B92702B-E14C-886C-445A-349265F37592}"/>
              </a:ext>
            </a:extLst>
          </p:cNvPr>
          <p:cNvSpPr>
            <a:spLocks noGrp="1"/>
          </p:cNvSpPr>
          <p:nvPr>
            <p:ph type="pic" sz="quarter" idx="13"/>
          </p:nvPr>
        </p:nvSpPr>
        <p:spPr>
          <a:xfrm>
            <a:off x="915600" y="0"/>
            <a:ext cx="10361995" cy="3429000"/>
          </a:xfrm>
        </p:spPr>
        <p:txBody>
          <a:bodyPr>
            <a:normAutofit/>
          </a:bodyPr>
          <a:lstStyle>
            <a:lvl1pPr marL="0" indent="0" algn="ctr">
              <a:buNone/>
              <a:defRPr sz="2000"/>
            </a:lvl1pPr>
          </a:lstStyle>
          <a:p>
            <a:r>
              <a:rPr lang="en-US"/>
              <a:t>Click icon to add picture</a:t>
            </a:r>
            <a:endParaRPr lang="en-US" dirty="0"/>
          </a:p>
        </p:txBody>
      </p:sp>
      <p:sp>
        <p:nvSpPr>
          <p:cNvPr id="6" name="Rectangle 5">
            <a:extLst>
              <a:ext uri="{FF2B5EF4-FFF2-40B4-BE49-F238E27FC236}">
                <a16:creationId xmlns:a16="http://schemas.microsoft.com/office/drawing/2014/main" id="{49C76C37-CBD2-36CF-1413-53DD1CB4A545}"/>
              </a:ext>
              <a:ext uri="{C183D7F6-B498-43B3-948B-1728B52AA6E4}">
                <adec:decorative xmlns:adec="http://schemas.microsoft.com/office/drawing/2017/decorative" val="1"/>
              </a:ext>
            </a:extLst>
          </p:cNvPr>
          <p:cNvSpPr/>
          <p:nvPr userDrawn="1"/>
        </p:nvSpPr>
        <p:spPr>
          <a:xfrm>
            <a:off x="0" y="594360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510D1AAD-E663-5B8E-CE72-64C1DBF19CE0}"/>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8" name="Straight Connector 7">
            <a:extLst>
              <a:ext uri="{FF2B5EF4-FFF2-40B4-BE49-F238E27FC236}">
                <a16:creationId xmlns:a16="http://schemas.microsoft.com/office/drawing/2014/main" id="{EC250190-89C1-EAA3-6C2A-15A60C6754F5}"/>
              </a:ext>
              <a:ext uri="{C183D7F6-B498-43B3-948B-1728B52AA6E4}">
                <adec:decorative xmlns:adec="http://schemas.microsoft.com/office/drawing/2017/decorative" val="1"/>
              </a:ext>
            </a:extLst>
          </p:cNvPr>
          <p:cNvCxnSpPr>
            <a:cxnSpLocks/>
          </p:cNvCxnSpPr>
          <p:nvPr userDrawn="1"/>
        </p:nvCxnSpPr>
        <p:spPr>
          <a:xfrm>
            <a:off x="896628" y="0"/>
            <a:ext cx="0" cy="6858000"/>
          </a:xfrm>
          <a:prstGeom prst="line">
            <a:avLst/>
          </a:prstGeom>
          <a:ln w="19050">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sp>
        <p:nvSpPr>
          <p:cNvPr id="10" name="Text Placeholder 12">
            <a:extLst>
              <a:ext uri="{FF2B5EF4-FFF2-40B4-BE49-F238E27FC236}">
                <a16:creationId xmlns:a16="http://schemas.microsoft.com/office/drawing/2014/main" id="{D179113D-0374-3934-841E-56AD5AFCF977}"/>
              </a:ext>
            </a:extLst>
          </p:cNvPr>
          <p:cNvSpPr>
            <a:spLocks noGrp="1"/>
          </p:cNvSpPr>
          <p:nvPr>
            <p:ph type="body" sz="quarter" idx="12" hasCustomPrompt="1"/>
          </p:nvPr>
        </p:nvSpPr>
        <p:spPr>
          <a:xfrm>
            <a:off x="1353828" y="5228488"/>
            <a:ext cx="9923770" cy="1368256"/>
          </a:xfrm>
          <a:prstGeom prst="rect">
            <a:avLst/>
          </a:prstGeom>
        </p:spPr>
        <p:txBody>
          <a:bodyPr anchor="t">
            <a:normAutofit/>
          </a:bodyPr>
          <a:lstStyle>
            <a:lvl1pPr marL="0" indent="0" algn="l">
              <a:lnSpc>
                <a:spcPct val="80000"/>
              </a:lnSpc>
              <a:spcBef>
                <a:spcPts val="0"/>
              </a:spcBef>
              <a:buNone/>
              <a:defRPr sz="2000" spc="0" baseline="0">
                <a:solidFill>
                  <a:schemeClr val="tx1"/>
                </a:solidFill>
                <a:latin typeface="+mn-lt"/>
              </a:defRPr>
            </a:lvl1pPr>
          </a:lstStyle>
          <a:p>
            <a:pPr lvl="0"/>
            <a:r>
              <a:rPr lang="en-US" dirty="0"/>
              <a:t>Click to add subtitle</a:t>
            </a:r>
          </a:p>
        </p:txBody>
      </p:sp>
    </p:spTree>
    <p:extLst>
      <p:ext uri="{BB962C8B-B14F-4D97-AF65-F5344CB8AC3E}">
        <p14:creationId xmlns:p14="http://schemas.microsoft.com/office/powerpoint/2010/main" val="32272241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5B3424C-4925-A7F7-02CD-84526B2E22EF}"/>
              </a:ext>
            </a:extLst>
          </p:cNvPr>
          <p:cNvSpPr>
            <a:spLocks noGrp="1"/>
          </p:cNvSpPr>
          <p:nvPr>
            <p:ph type="title" hasCustomPrompt="1"/>
          </p:nvPr>
        </p:nvSpPr>
        <p:spPr>
          <a:xfrm>
            <a:off x="1468815" y="503852"/>
            <a:ext cx="9150675" cy="1427585"/>
          </a:xfrm>
        </p:spPr>
        <p:txBody>
          <a:bodyPr lIns="0">
            <a:normAutofit/>
          </a:bodyPr>
          <a:lstStyle>
            <a:lvl1pPr>
              <a:defRPr sz="3600"/>
            </a:lvl1pPr>
          </a:lstStyle>
          <a:p>
            <a:r>
              <a:rPr lang="en-US" dirty="0"/>
              <a:t>Click to add title</a:t>
            </a:r>
          </a:p>
        </p:txBody>
      </p:sp>
      <p:sp>
        <p:nvSpPr>
          <p:cNvPr id="2" name="Content Placeholder 7">
            <a:extLst>
              <a:ext uri="{FF2B5EF4-FFF2-40B4-BE49-F238E27FC236}">
                <a16:creationId xmlns:a16="http://schemas.microsoft.com/office/drawing/2014/main" id="{AEA3C42D-C3E7-4F13-63E2-96D7A3B21113}"/>
              </a:ext>
            </a:extLst>
          </p:cNvPr>
          <p:cNvSpPr>
            <a:spLocks noGrp="1"/>
          </p:cNvSpPr>
          <p:nvPr>
            <p:ph sz="quarter" idx="12" hasCustomPrompt="1"/>
          </p:nvPr>
        </p:nvSpPr>
        <p:spPr>
          <a:xfrm>
            <a:off x="1450153" y="2108722"/>
            <a:ext cx="8552264" cy="4119463"/>
          </a:xfrm>
        </p:spPr>
        <p:txBody>
          <a:bodyPr lIns="0" tIns="0" rIns="0" bIns="0">
            <a:normAutofit/>
          </a:bodyPr>
          <a:lstStyle>
            <a:lvl1pPr marL="228600" indent="-228600">
              <a:lnSpc>
                <a:spcPct val="100000"/>
              </a:lnSpc>
              <a:spcBef>
                <a:spcPts val="0"/>
              </a:spcBef>
              <a:spcAft>
                <a:spcPts val="1200"/>
              </a:spcAft>
              <a:buFont typeface="Arial" panose="020B0604020202020204" pitchFamily="34" charset="0"/>
              <a:buChar char="•"/>
              <a:defRPr sz="2000"/>
            </a:lvl1pPr>
            <a:lvl2pPr marL="685800" indent="-228600">
              <a:lnSpc>
                <a:spcPct val="100000"/>
              </a:lnSpc>
              <a:spcBef>
                <a:spcPts val="0"/>
              </a:spcBef>
              <a:spcAft>
                <a:spcPts val="1200"/>
              </a:spcAft>
              <a:buFont typeface="Arial" panose="020B0604020202020204" pitchFamily="34" charset="0"/>
              <a:buChar char="•"/>
              <a:defRPr sz="2000"/>
            </a:lvl2pPr>
            <a:lvl3pPr marL="1143000" indent="-228600">
              <a:spcBef>
                <a:spcPts val="0"/>
              </a:spcBef>
              <a:spcAft>
                <a:spcPts val="1200"/>
              </a:spcAft>
              <a:buFont typeface="Arial" panose="020B0604020202020204" pitchFamily="34" charset="0"/>
              <a:buChar char="•"/>
              <a:defRPr sz="2000"/>
            </a:lvl3pPr>
            <a:lvl4pPr marL="1600200" indent="-228600">
              <a:spcBef>
                <a:spcPts val="0"/>
              </a:spcBef>
              <a:spcAft>
                <a:spcPts val="1200"/>
              </a:spcAft>
              <a:buFont typeface="Arial" panose="020B0604020202020204" pitchFamily="34" charset="0"/>
              <a:buChar char="•"/>
              <a:defRPr sz="2000"/>
            </a:lvl4pPr>
            <a:lvl5pPr marL="2057400" indent="-228600">
              <a:spcBef>
                <a:spcPts val="0"/>
              </a:spcBef>
              <a:spcAft>
                <a:spcPts val="1200"/>
              </a:spcAft>
              <a:buFont typeface="Arial" panose="020B0604020202020204" pitchFamily="34" charset="0"/>
              <a:buChar cha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3" name="Straight Connector 2">
            <a:extLst>
              <a:ext uri="{FF2B5EF4-FFF2-40B4-BE49-F238E27FC236}">
                <a16:creationId xmlns:a16="http://schemas.microsoft.com/office/drawing/2014/main" id="{45FE61D9-DA99-9DA5-5DD2-C4118066CA63}"/>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CE64603E-965E-E3BF-203B-F4D99428203D}"/>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lide Number Placeholder 5">
            <a:extLst>
              <a:ext uri="{FF2B5EF4-FFF2-40B4-BE49-F238E27FC236}">
                <a16:creationId xmlns:a16="http://schemas.microsoft.com/office/drawing/2014/main" id="{5DABAFC1-3E76-DCE6-3A6D-E0020C5BE864}"/>
              </a:ext>
            </a:extLst>
          </p:cNvPr>
          <p:cNvSpPr>
            <a:spLocks noGrp="1"/>
          </p:cNvSpPr>
          <p:nvPr>
            <p:ph type="sldNum" sz="quarter" idx="15"/>
          </p:nvPr>
        </p:nvSpPr>
        <p:spPr>
          <a:xfrm>
            <a:off x="412136" y="5943601"/>
            <a:ext cx="968983" cy="651912"/>
          </a:xfrm>
        </p:spPr>
        <p:txBody>
          <a:bodyPr/>
          <a:lstStyle/>
          <a:p>
            <a:fld id="{18D65601-5AE2-46FC-B138-694DDD2B510D}" type="slidenum">
              <a:rPr lang="en-US" smtClean="0"/>
              <a:pPr/>
              <a:t>‹#›</a:t>
            </a:fld>
            <a:endParaRPr lang="en-US" dirty="0"/>
          </a:p>
        </p:txBody>
      </p:sp>
    </p:spTree>
    <p:extLst>
      <p:ext uri="{BB962C8B-B14F-4D97-AF65-F5344CB8AC3E}">
        <p14:creationId xmlns:p14="http://schemas.microsoft.com/office/powerpoint/2010/main" val="13735965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accent6"/>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507175C5-CB2F-2BAC-3704-54DCD1BF043F}"/>
              </a:ext>
            </a:extLst>
          </p:cNvPr>
          <p:cNvSpPr>
            <a:spLocks noGrp="1"/>
          </p:cNvSpPr>
          <p:nvPr>
            <p:ph type="title" hasCustomPrompt="1"/>
          </p:nvPr>
        </p:nvSpPr>
        <p:spPr>
          <a:xfrm>
            <a:off x="1038031" y="1068169"/>
            <a:ext cx="10115939" cy="2681549"/>
          </a:xfrm>
        </p:spPr>
        <p:txBody>
          <a:bodyPr anchor="b"/>
          <a:lstStyle>
            <a:lvl1pPr algn="ctr">
              <a:defRPr>
                <a:solidFill>
                  <a:schemeClr val="bg1"/>
                </a:solidFill>
              </a:defRPr>
            </a:lvl1pPr>
          </a:lstStyle>
          <a:p>
            <a:r>
              <a:rPr lang="en-US" dirty="0"/>
              <a:t>Click to add title</a:t>
            </a:r>
          </a:p>
        </p:txBody>
      </p:sp>
      <p:sp>
        <p:nvSpPr>
          <p:cNvPr id="5" name="Rectangle 4">
            <a:extLst>
              <a:ext uri="{FF2B5EF4-FFF2-40B4-BE49-F238E27FC236}">
                <a16:creationId xmlns:a16="http://schemas.microsoft.com/office/drawing/2014/main" id="{3901905E-33E7-852F-94E3-8E100B3D1E4A}"/>
              </a:ext>
              <a:ext uri="{C183D7F6-B498-43B3-948B-1728B52AA6E4}">
                <adec:decorative xmlns:adec="http://schemas.microsoft.com/office/drawing/2017/decorative" val="1"/>
              </a:ext>
            </a:extLst>
          </p:cNvPr>
          <p:cNvSpPr/>
          <p:nvPr userDrawn="1"/>
        </p:nvSpPr>
        <p:spPr>
          <a:xfrm>
            <a:off x="914400" y="914400"/>
            <a:ext cx="10363200" cy="5029200"/>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1B7799F7-CBB1-9649-7D06-F7EEFD4F0183}"/>
              </a:ext>
              <a:ext uri="{C183D7F6-B498-43B3-948B-1728B52AA6E4}">
                <adec:decorative xmlns:adec="http://schemas.microsoft.com/office/drawing/2017/decorative" val="1"/>
              </a:ext>
            </a:extLst>
          </p:cNvPr>
          <p:cNvSpPr/>
          <p:nvPr userDrawn="1"/>
        </p:nvSpPr>
        <p:spPr>
          <a:xfrm>
            <a:off x="0" y="5943600"/>
            <a:ext cx="914400" cy="91440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B1AFC5CA-DB29-4B8C-C004-72E4EC761C3B}"/>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12">
            <a:extLst>
              <a:ext uri="{FF2B5EF4-FFF2-40B4-BE49-F238E27FC236}">
                <a16:creationId xmlns:a16="http://schemas.microsoft.com/office/drawing/2014/main" id="{E3CB2D2A-7172-87CE-D493-DAF52D62EBFC}"/>
              </a:ext>
            </a:extLst>
          </p:cNvPr>
          <p:cNvSpPr>
            <a:spLocks noGrp="1"/>
          </p:cNvSpPr>
          <p:nvPr>
            <p:ph type="body" sz="quarter" idx="12" hasCustomPrompt="1"/>
          </p:nvPr>
        </p:nvSpPr>
        <p:spPr>
          <a:xfrm>
            <a:off x="1038031" y="4027047"/>
            <a:ext cx="10115939" cy="1762783"/>
          </a:xfrm>
          <a:prstGeom prst="rect">
            <a:avLst/>
          </a:prstGeom>
        </p:spPr>
        <p:txBody>
          <a:bodyPr anchor="t">
            <a:normAutofit/>
          </a:bodyPr>
          <a:lstStyle>
            <a:lvl1pPr marL="0" indent="0" algn="ctr">
              <a:lnSpc>
                <a:spcPct val="80000"/>
              </a:lnSpc>
              <a:spcBef>
                <a:spcPts val="0"/>
              </a:spcBef>
              <a:buNone/>
              <a:defRPr sz="2000" spc="0" baseline="0">
                <a:solidFill>
                  <a:schemeClr val="bg1"/>
                </a:solidFill>
                <a:latin typeface="+mn-lt"/>
              </a:defRPr>
            </a:lvl1pPr>
          </a:lstStyle>
          <a:p>
            <a:pPr lvl="0"/>
            <a:r>
              <a:rPr lang="en-US" dirty="0"/>
              <a:t>Click to add subtitle</a:t>
            </a:r>
          </a:p>
        </p:txBody>
      </p:sp>
    </p:spTree>
    <p:extLst>
      <p:ext uri="{BB962C8B-B14F-4D97-AF65-F5344CB8AC3E}">
        <p14:creationId xmlns:p14="http://schemas.microsoft.com/office/powerpoint/2010/main" val="20695361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2 Content ">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5B3424C-4925-A7F7-02CD-84526B2E22EF}"/>
              </a:ext>
            </a:extLst>
          </p:cNvPr>
          <p:cNvSpPr>
            <a:spLocks noGrp="1"/>
          </p:cNvSpPr>
          <p:nvPr>
            <p:ph type="title" hasCustomPrompt="1"/>
          </p:nvPr>
        </p:nvSpPr>
        <p:spPr>
          <a:xfrm>
            <a:off x="1468814" y="503852"/>
            <a:ext cx="9808773" cy="1427585"/>
          </a:xfrm>
        </p:spPr>
        <p:txBody>
          <a:bodyPr lIns="0">
            <a:normAutofit/>
          </a:bodyPr>
          <a:lstStyle>
            <a:lvl1pPr>
              <a:defRPr sz="3600"/>
            </a:lvl1pPr>
          </a:lstStyle>
          <a:p>
            <a:r>
              <a:rPr lang="en-US" dirty="0"/>
              <a:t>Click to add title</a:t>
            </a:r>
          </a:p>
        </p:txBody>
      </p:sp>
      <p:sp>
        <p:nvSpPr>
          <p:cNvPr id="2" name="Content Placeholder 7">
            <a:extLst>
              <a:ext uri="{FF2B5EF4-FFF2-40B4-BE49-F238E27FC236}">
                <a16:creationId xmlns:a16="http://schemas.microsoft.com/office/drawing/2014/main" id="{AEA3C42D-C3E7-4F13-63E2-96D7A3B21113}"/>
              </a:ext>
            </a:extLst>
          </p:cNvPr>
          <p:cNvSpPr>
            <a:spLocks noGrp="1"/>
          </p:cNvSpPr>
          <p:nvPr>
            <p:ph sz="quarter" idx="12" hasCustomPrompt="1"/>
          </p:nvPr>
        </p:nvSpPr>
        <p:spPr>
          <a:xfrm>
            <a:off x="1468814" y="2057401"/>
            <a:ext cx="4627186" cy="4119463"/>
          </a:xfrm>
        </p:spPr>
        <p:txBody>
          <a:bodyPr lIns="0">
            <a:normAutofit/>
          </a:bodyPr>
          <a:lstStyle>
            <a:lvl1pPr marL="0" indent="0">
              <a:lnSpc>
                <a:spcPct val="100000"/>
              </a:lnSpc>
              <a:spcBef>
                <a:spcPts val="1000"/>
              </a:spcBef>
              <a:spcAft>
                <a:spcPts val="1200"/>
              </a:spcAft>
              <a:buNone/>
              <a:defRPr sz="2000"/>
            </a:lvl1pPr>
            <a:lvl2pPr marL="228600" indent="-228600">
              <a:lnSpc>
                <a:spcPct val="100000"/>
              </a:lnSpc>
              <a:spcBef>
                <a:spcPts val="0"/>
              </a:spcBef>
              <a:spcAft>
                <a:spcPts val="1200"/>
              </a:spcAft>
              <a:buFont typeface="Arial" panose="020B0604020202020204" pitchFamily="34" charset="0"/>
              <a:buChar char="•"/>
              <a:defRPr sz="2000"/>
            </a:lvl2pPr>
            <a:lvl3pPr marL="685800" indent="-228600">
              <a:spcBef>
                <a:spcPts val="1000"/>
              </a:spcBef>
              <a:spcAft>
                <a:spcPts val="1200"/>
              </a:spcAft>
              <a:buFont typeface="Arial" panose="020B0604020202020204" pitchFamily="34" charset="0"/>
              <a:buChar char="•"/>
              <a:defRPr sz="2000"/>
            </a:lvl3pPr>
            <a:lvl4pPr marL="1143000" indent="-228600">
              <a:spcBef>
                <a:spcPts val="1000"/>
              </a:spcBef>
              <a:spcAft>
                <a:spcPts val="1200"/>
              </a:spcAft>
              <a:buFont typeface="Arial" panose="020B0604020202020204" pitchFamily="34" charset="0"/>
              <a:buChar char="•"/>
              <a:defRPr sz="2000"/>
            </a:lvl4pPr>
            <a:lvl5pPr marL="1600200" indent="-228600">
              <a:spcBef>
                <a:spcPts val="1000"/>
              </a:spcBef>
              <a:spcAft>
                <a:spcPts val="1200"/>
              </a:spcAft>
              <a:buFont typeface="Arial" panose="020B0604020202020204" pitchFamily="34" charset="0"/>
              <a:buChar cha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7">
            <a:extLst>
              <a:ext uri="{FF2B5EF4-FFF2-40B4-BE49-F238E27FC236}">
                <a16:creationId xmlns:a16="http://schemas.microsoft.com/office/drawing/2014/main" id="{617CE1C3-9892-2E23-986F-80ABB41823D6}"/>
              </a:ext>
            </a:extLst>
          </p:cNvPr>
          <p:cNvSpPr>
            <a:spLocks noGrp="1"/>
          </p:cNvSpPr>
          <p:nvPr>
            <p:ph sz="quarter" idx="11" hasCustomPrompt="1"/>
          </p:nvPr>
        </p:nvSpPr>
        <p:spPr>
          <a:xfrm>
            <a:off x="6668185" y="2057401"/>
            <a:ext cx="4609399" cy="4119463"/>
          </a:xfrm>
        </p:spPr>
        <p:txBody>
          <a:bodyPr lIns="0">
            <a:normAutofit/>
          </a:bodyPr>
          <a:lstStyle>
            <a:lvl1pPr marL="0" indent="0">
              <a:lnSpc>
                <a:spcPct val="100000"/>
              </a:lnSpc>
              <a:spcBef>
                <a:spcPts val="1000"/>
              </a:spcBef>
              <a:spcAft>
                <a:spcPts val="1200"/>
              </a:spcAft>
              <a:buNone/>
              <a:defRPr sz="2000"/>
            </a:lvl1pPr>
            <a:lvl2pPr marL="228600" indent="-228600">
              <a:lnSpc>
                <a:spcPct val="100000"/>
              </a:lnSpc>
              <a:spcBef>
                <a:spcPts val="1000"/>
              </a:spcBef>
              <a:spcAft>
                <a:spcPts val="1200"/>
              </a:spcAft>
              <a:buFont typeface="Arial" panose="020B0604020202020204" pitchFamily="34" charset="0"/>
              <a:buChar char="•"/>
              <a:defRPr sz="2000"/>
            </a:lvl2pPr>
            <a:lvl3pPr marL="685800" indent="-228600">
              <a:spcBef>
                <a:spcPts val="1000"/>
              </a:spcBef>
              <a:spcAft>
                <a:spcPts val="1200"/>
              </a:spcAft>
              <a:buFont typeface="Arial" panose="020B0604020202020204" pitchFamily="34" charset="0"/>
              <a:buChar char="•"/>
              <a:defRPr sz="2000"/>
            </a:lvl3pPr>
            <a:lvl4pPr marL="1143000" indent="-228600">
              <a:spcBef>
                <a:spcPts val="1000"/>
              </a:spcBef>
              <a:spcAft>
                <a:spcPts val="1200"/>
              </a:spcAft>
              <a:buFont typeface="Arial" panose="020B0604020202020204" pitchFamily="34" charset="0"/>
              <a:buChar char="•"/>
              <a:defRPr sz="2000"/>
            </a:lvl4pPr>
            <a:lvl5pPr marL="1600200" indent="-228600">
              <a:spcBef>
                <a:spcPts val="1000"/>
              </a:spcBef>
              <a:spcAft>
                <a:spcPts val="1200"/>
              </a:spcAft>
              <a:buFont typeface="Arial" panose="020B0604020202020204" pitchFamily="34" charset="0"/>
              <a:buChar cha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a:extLst>
              <a:ext uri="{FF2B5EF4-FFF2-40B4-BE49-F238E27FC236}">
                <a16:creationId xmlns:a16="http://schemas.microsoft.com/office/drawing/2014/main" id="{94389812-0415-9025-AB21-4503F7DF3AB5}"/>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 name="Straight Connector 5">
            <a:extLst>
              <a:ext uri="{FF2B5EF4-FFF2-40B4-BE49-F238E27FC236}">
                <a16:creationId xmlns:a16="http://schemas.microsoft.com/office/drawing/2014/main" id="{6459A5A0-86AD-344B-A0E4-6C55958151EE}"/>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1D40DF0B-6602-19D4-3110-4659C28780D5}"/>
              </a:ext>
            </a:extLst>
          </p:cNvPr>
          <p:cNvSpPr>
            <a:spLocks noGrp="1"/>
          </p:cNvSpPr>
          <p:nvPr>
            <p:ph type="sldNum" sz="quarter" idx="15"/>
          </p:nvPr>
        </p:nvSpPr>
        <p:spPr>
          <a:xfrm>
            <a:off x="412136" y="5943601"/>
            <a:ext cx="968983" cy="651912"/>
          </a:xfrm>
        </p:spPr>
        <p:txBody>
          <a:bodyPr/>
          <a:lstStyle/>
          <a:p>
            <a:fld id="{18D65601-5AE2-46FC-B138-694DDD2B510D}" type="slidenum">
              <a:rPr lang="en-US" smtClean="0"/>
              <a:pPr/>
              <a:t>‹#›</a:t>
            </a:fld>
            <a:endParaRPr lang="en-US" dirty="0"/>
          </a:p>
        </p:txBody>
      </p:sp>
    </p:spTree>
    <p:extLst>
      <p:ext uri="{BB962C8B-B14F-4D97-AF65-F5344CB8AC3E}">
        <p14:creationId xmlns:p14="http://schemas.microsoft.com/office/powerpoint/2010/main" val="25617208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2 Content 3">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5B3424C-4925-A7F7-02CD-84526B2E22EF}"/>
              </a:ext>
            </a:extLst>
          </p:cNvPr>
          <p:cNvSpPr>
            <a:spLocks noGrp="1"/>
          </p:cNvSpPr>
          <p:nvPr>
            <p:ph type="title" hasCustomPrompt="1"/>
          </p:nvPr>
        </p:nvSpPr>
        <p:spPr>
          <a:xfrm>
            <a:off x="1468814" y="503852"/>
            <a:ext cx="9808773" cy="1427585"/>
          </a:xfrm>
        </p:spPr>
        <p:txBody>
          <a:bodyPr lIns="0">
            <a:normAutofit/>
          </a:bodyPr>
          <a:lstStyle>
            <a:lvl1pPr>
              <a:defRPr sz="3600"/>
            </a:lvl1pPr>
          </a:lstStyle>
          <a:p>
            <a:r>
              <a:rPr lang="en-US" dirty="0"/>
              <a:t>Click to add title</a:t>
            </a:r>
          </a:p>
        </p:txBody>
      </p:sp>
      <p:sp>
        <p:nvSpPr>
          <p:cNvPr id="4" name="Content Placeholder 7">
            <a:extLst>
              <a:ext uri="{FF2B5EF4-FFF2-40B4-BE49-F238E27FC236}">
                <a16:creationId xmlns:a16="http://schemas.microsoft.com/office/drawing/2014/main" id="{C355854D-70C0-E6E1-2A0C-284D00A21AEC}"/>
              </a:ext>
            </a:extLst>
          </p:cNvPr>
          <p:cNvSpPr>
            <a:spLocks noGrp="1"/>
          </p:cNvSpPr>
          <p:nvPr>
            <p:ph sz="quarter" idx="12" hasCustomPrompt="1"/>
          </p:nvPr>
        </p:nvSpPr>
        <p:spPr>
          <a:xfrm>
            <a:off x="1468815" y="2057401"/>
            <a:ext cx="3068678" cy="4119463"/>
          </a:xfrm>
        </p:spPr>
        <p:txBody>
          <a:bodyPr lIns="0">
            <a:normAutofit/>
          </a:bodyPr>
          <a:lstStyle>
            <a:lvl1pPr marL="320040" indent="-320040">
              <a:lnSpc>
                <a:spcPct val="100000"/>
              </a:lnSpc>
              <a:spcBef>
                <a:spcPts val="0"/>
              </a:spcBef>
              <a:spcAft>
                <a:spcPts val="1200"/>
              </a:spcAft>
              <a:buFont typeface="+mj-lt"/>
              <a:buAutoNum type="arabicPeriod"/>
              <a:defRPr sz="2000"/>
            </a:lvl1pPr>
            <a:lvl2pPr marL="457200" indent="-320040">
              <a:lnSpc>
                <a:spcPct val="100000"/>
              </a:lnSpc>
              <a:spcBef>
                <a:spcPts val="1000"/>
              </a:spcBef>
              <a:spcAft>
                <a:spcPts val="1200"/>
              </a:spcAft>
              <a:buFont typeface="+mj-lt"/>
              <a:buAutoNum type="alphaLcPeriod"/>
              <a:defRPr sz="2000"/>
            </a:lvl2pPr>
            <a:lvl3pPr marL="914400" indent="-320040">
              <a:spcBef>
                <a:spcPts val="1000"/>
              </a:spcBef>
              <a:spcAft>
                <a:spcPts val="1200"/>
              </a:spcAft>
              <a:buFont typeface="+mj-lt"/>
              <a:buAutoNum type="arabicParenR"/>
              <a:defRPr sz="2000"/>
            </a:lvl3pPr>
            <a:lvl4pPr marL="1371600" indent="-320040">
              <a:spcBef>
                <a:spcPts val="1000"/>
              </a:spcBef>
              <a:spcAft>
                <a:spcPts val="1200"/>
              </a:spcAft>
              <a:buFont typeface="+mj-lt"/>
              <a:buAutoNum type="alphaLcParenR"/>
              <a:defRPr sz="2000"/>
            </a:lvl4pPr>
            <a:lvl5pPr marL="1828800" indent="-320040">
              <a:spcBef>
                <a:spcPts val="1000"/>
              </a:spcBef>
              <a:spcAft>
                <a:spcPts val="1200"/>
              </a:spcAft>
              <a:buFont typeface="+mj-lt"/>
              <a:buAutoNum type="romanLcPeriod"/>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7">
            <a:extLst>
              <a:ext uri="{FF2B5EF4-FFF2-40B4-BE49-F238E27FC236}">
                <a16:creationId xmlns:a16="http://schemas.microsoft.com/office/drawing/2014/main" id="{617CE1C3-9892-2E23-986F-80ABB41823D6}"/>
              </a:ext>
            </a:extLst>
          </p:cNvPr>
          <p:cNvSpPr>
            <a:spLocks noGrp="1"/>
          </p:cNvSpPr>
          <p:nvPr>
            <p:ph sz="quarter" idx="11" hasCustomPrompt="1"/>
          </p:nvPr>
        </p:nvSpPr>
        <p:spPr>
          <a:xfrm>
            <a:off x="5191727" y="2057401"/>
            <a:ext cx="6085857" cy="4119463"/>
          </a:xfrm>
        </p:spPr>
        <p:txBody>
          <a:bodyPr lIns="0">
            <a:normAutofit/>
          </a:bodyPr>
          <a:lstStyle>
            <a:lvl1pPr marL="0" indent="0">
              <a:lnSpc>
                <a:spcPct val="100000"/>
              </a:lnSpc>
              <a:spcBef>
                <a:spcPts val="1000"/>
              </a:spcBef>
              <a:spcAft>
                <a:spcPts val="1200"/>
              </a:spcAft>
              <a:buNone/>
              <a:defRPr sz="2000"/>
            </a:lvl1pPr>
            <a:lvl2pPr marL="228600" indent="-228600">
              <a:lnSpc>
                <a:spcPct val="100000"/>
              </a:lnSpc>
              <a:spcBef>
                <a:spcPts val="1000"/>
              </a:spcBef>
              <a:spcAft>
                <a:spcPts val="1200"/>
              </a:spcAft>
              <a:buFont typeface="Arial" panose="020B0604020202020204" pitchFamily="34" charset="0"/>
              <a:buChar char="•"/>
              <a:defRPr sz="2000"/>
            </a:lvl2pPr>
            <a:lvl3pPr marL="685800" indent="-228600">
              <a:spcBef>
                <a:spcPts val="1000"/>
              </a:spcBef>
              <a:spcAft>
                <a:spcPts val="1200"/>
              </a:spcAft>
              <a:buFont typeface="Arial" panose="020B0604020202020204" pitchFamily="34" charset="0"/>
              <a:buChar char="•"/>
              <a:defRPr sz="2000"/>
            </a:lvl3pPr>
            <a:lvl4pPr marL="1143000" indent="-228600">
              <a:spcBef>
                <a:spcPts val="1000"/>
              </a:spcBef>
              <a:spcAft>
                <a:spcPts val="1200"/>
              </a:spcAft>
              <a:buFont typeface="Arial" panose="020B0604020202020204" pitchFamily="34" charset="0"/>
              <a:buChar char="•"/>
              <a:defRPr sz="2000"/>
            </a:lvl4pPr>
            <a:lvl5pPr marL="1600200" indent="-228600">
              <a:spcBef>
                <a:spcPts val="1000"/>
              </a:spcBef>
              <a:spcAft>
                <a:spcPts val="1200"/>
              </a:spcAft>
              <a:buFont typeface="Arial" panose="020B0604020202020204" pitchFamily="34" charset="0"/>
              <a:buChar cha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a:extLst>
              <a:ext uri="{FF2B5EF4-FFF2-40B4-BE49-F238E27FC236}">
                <a16:creationId xmlns:a16="http://schemas.microsoft.com/office/drawing/2014/main" id="{94389812-0415-9025-AB21-4503F7DF3AB5}"/>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 name="Straight Connector 5">
            <a:extLst>
              <a:ext uri="{FF2B5EF4-FFF2-40B4-BE49-F238E27FC236}">
                <a16:creationId xmlns:a16="http://schemas.microsoft.com/office/drawing/2014/main" id="{6459A5A0-86AD-344B-A0E4-6C55958151EE}"/>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D7B331F9-6D4A-5020-969F-E961AF374E19}"/>
              </a:ext>
            </a:extLst>
          </p:cNvPr>
          <p:cNvSpPr>
            <a:spLocks noGrp="1"/>
          </p:cNvSpPr>
          <p:nvPr>
            <p:ph type="sldNum" sz="quarter" idx="15"/>
          </p:nvPr>
        </p:nvSpPr>
        <p:spPr>
          <a:xfrm>
            <a:off x="412136" y="5943601"/>
            <a:ext cx="968983" cy="651912"/>
          </a:xfrm>
        </p:spPr>
        <p:txBody>
          <a:bodyPr/>
          <a:lstStyle/>
          <a:p>
            <a:fld id="{18D65601-5AE2-46FC-B138-694DDD2B510D}" type="slidenum">
              <a:rPr lang="en-US" smtClean="0"/>
              <a:pPr/>
              <a:t>‹#›</a:t>
            </a:fld>
            <a:endParaRPr lang="en-US" dirty="0"/>
          </a:p>
        </p:txBody>
      </p:sp>
    </p:spTree>
    <p:extLst>
      <p:ext uri="{BB962C8B-B14F-4D97-AF65-F5344CB8AC3E}">
        <p14:creationId xmlns:p14="http://schemas.microsoft.com/office/powerpoint/2010/main" val="25142378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Picture and Content">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5B3424C-4925-A7F7-02CD-84526B2E22EF}"/>
              </a:ext>
            </a:extLst>
          </p:cNvPr>
          <p:cNvSpPr>
            <a:spLocks noGrp="1"/>
          </p:cNvSpPr>
          <p:nvPr>
            <p:ph type="title" hasCustomPrompt="1"/>
          </p:nvPr>
        </p:nvSpPr>
        <p:spPr>
          <a:xfrm>
            <a:off x="1468814" y="503852"/>
            <a:ext cx="9808773" cy="1427585"/>
          </a:xfrm>
        </p:spPr>
        <p:txBody>
          <a:bodyPr lIns="0">
            <a:normAutofit/>
          </a:bodyPr>
          <a:lstStyle>
            <a:lvl1pPr>
              <a:defRPr sz="3600"/>
            </a:lvl1pPr>
          </a:lstStyle>
          <a:p>
            <a:r>
              <a:rPr lang="en-US" dirty="0"/>
              <a:t>Click to add title</a:t>
            </a:r>
          </a:p>
        </p:txBody>
      </p:sp>
      <p:sp>
        <p:nvSpPr>
          <p:cNvPr id="8" name="Picture Placeholder 7">
            <a:extLst>
              <a:ext uri="{FF2B5EF4-FFF2-40B4-BE49-F238E27FC236}">
                <a16:creationId xmlns:a16="http://schemas.microsoft.com/office/drawing/2014/main" id="{357912CB-B8F8-1E65-094F-AD3220E6C79C}"/>
              </a:ext>
            </a:extLst>
          </p:cNvPr>
          <p:cNvSpPr>
            <a:spLocks noGrp="1"/>
          </p:cNvSpPr>
          <p:nvPr>
            <p:ph type="pic" sz="quarter" idx="12"/>
          </p:nvPr>
        </p:nvSpPr>
        <p:spPr>
          <a:xfrm>
            <a:off x="1503363" y="2061969"/>
            <a:ext cx="4592637" cy="4805362"/>
          </a:xfrm>
        </p:spPr>
        <p:txBody>
          <a:bodyPr>
            <a:normAutofit/>
          </a:bodyPr>
          <a:lstStyle>
            <a:lvl1pPr marL="0" indent="0" algn="ctr">
              <a:buNone/>
              <a:defRPr sz="2000"/>
            </a:lvl1pPr>
          </a:lstStyle>
          <a:p>
            <a:r>
              <a:rPr lang="en-US"/>
              <a:t>Click icon to add picture</a:t>
            </a:r>
            <a:endParaRPr lang="en-US" dirty="0"/>
          </a:p>
        </p:txBody>
      </p:sp>
      <p:sp>
        <p:nvSpPr>
          <p:cNvPr id="12" name="Content Placeholder 7">
            <a:extLst>
              <a:ext uri="{FF2B5EF4-FFF2-40B4-BE49-F238E27FC236}">
                <a16:creationId xmlns:a16="http://schemas.microsoft.com/office/drawing/2014/main" id="{617CE1C3-9892-2E23-986F-80ABB41823D6}"/>
              </a:ext>
            </a:extLst>
          </p:cNvPr>
          <p:cNvSpPr>
            <a:spLocks noGrp="1"/>
          </p:cNvSpPr>
          <p:nvPr>
            <p:ph sz="quarter" idx="11" hasCustomPrompt="1"/>
          </p:nvPr>
        </p:nvSpPr>
        <p:spPr>
          <a:xfrm>
            <a:off x="6787262" y="2052736"/>
            <a:ext cx="4490320" cy="4800598"/>
          </a:xfrm>
        </p:spPr>
        <p:txBody>
          <a:bodyPr lIns="0">
            <a:normAutofit/>
          </a:bodyPr>
          <a:lstStyle>
            <a:lvl1pPr marL="0" indent="0">
              <a:lnSpc>
                <a:spcPct val="100000"/>
              </a:lnSpc>
              <a:spcBef>
                <a:spcPts val="1000"/>
              </a:spcBef>
              <a:spcAft>
                <a:spcPts val="1200"/>
              </a:spcAft>
              <a:buNone/>
              <a:defRPr sz="2000"/>
            </a:lvl1pPr>
            <a:lvl2pPr marL="800100" indent="-342900">
              <a:lnSpc>
                <a:spcPct val="100000"/>
              </a:lnSpc>
              <a:spcBef>
                <a:spcPts val="1000"/>
              </a:spcBef>
              <a:spcAft>
                <a:spcPts val="1200"/>
              </a:spcAft>
              <a:buFont typeface="Arial" panose="020B0604020202020204" pitchFamily="34" charset="0"/>
              <a:buChar char="•"/>
              <a:defRPr sz="2000"/>
            </a:lvl2pPr>
            <a:lvl3pPr marL="1257300" indent="-342900">
              <a:spcBef>
                <a:spcPts val="1000"/>
              </a:spcBef>
              <a:spcAft>
                <a:spcPts val="1200"/>
              </a:spcAft>
              <a:buFont typeface="Arial" panose="020B0604020202020204" pitchFamily="34" charset="0"/>
              <a:buChar char="•"/>
              <a:defRPr sz="2000"/>
            </a:lvl3pPr>
            <a:lvl4pPr marL="1714500" indent="-342900">
              <a:spcBef>
                <a:spcPts val="1000"/>
              </a:spcBef>
              <a:spcAft>
                <a:spcPts val="1200"/>
              </a:spcAft>
              <a:buFont typeface="Arial" panose="020B0604020202020204" pitchFamily="34" charset="0"/>
              <a:buChar char="•"/>
              <a:defRPr sz="2000"/>
            </a:lvl4pPr>
            <a:lvl5pPr marL="2171700" indent="-342900">
              <a:spcBef>
                <a:spcPts val="1000"/>
              </a:spcBef>
              <a:spcAft>
                <a:spcPts val="1200"/>
              </a:spcAft>
              <a:buFont typeface="Arial" panose="020B0604020202020204" pitchFamily="34" charset="0"/>
              <a:buChar cha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Slide Number Placeholder 5">
            <a:extLst>
              <a:ext uri="{FF2B5EF4-FFF2-40B4-BE49-F238E27FC236}">
                <a16:creationId xmlns:a16="http://schemas.microsoft.com/office/drawing/2014/main" id="{8809D86D-3DDE-CA24-4CAA-DF6944B9BCBB}"/>
              </a:ext>
            </a:extLst>
          </p:cNvPr>
          <p:cNvSpPr>
            <a:spLocks noGrp="1"/>
          </p:cNvSpPr>
          <p:nvPr>
            <p:ph type="sldNum" sz="quarter" idx="15"/>
          </p:nvPr>
        </p:nvSpPr>
        <p:spPr>
          <a:xfrm>
            <a:off x="412136" y="5943601"/>
            <a:ext cx="968983" cy="651912"/>
          </a:xfrm>
        </p:spPr>
        <p:txBody>
          <a:bodyPr/>
          <a:lstStyle/>
          <a:p>
            <a:fld id="{18D65601-5AE2-46FC-B138-694DDD2B510D}" type="slidenum">
              <a:rPr lang="en-US" smtClean="0"/>
              <a:pPr/>
              <a:t>‹#›</a:t>
            </a:fld>
            <a:endParaRPr lang="en-US" dirty="0"/>
          </a:p>
        </p:txBody>
      </p:sp>
      <p:sp>
        <p:nvSpPr>
          <p:cNvPr id="5" name="Rectangle 4">
            <a:extLst>
              <a:ext uri="{FF2B5EF4-FFF2-40B4-BE49-F238E27FC236}">
                <a16:creationId xmlns:a16="http://schemas.microsoft.com/office/drawing/2014/main" id="{94389812-0415-9025-AB21-4503F7DF3AB5}"/>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 name="Straight Connector 5">
            <a:extLst>
              <a:ext uri="{FF2B5EF4-FFF2-40B4-BE49-F238E27FC236}">
                <a16:creationId xmlns:a16="http://schemas.microsoft.com/office/drawing/2014/main" id="{6459A5A0-86AD-344B-A0E4-6C55958151EE}"/>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361074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B82F216-62F1-7E0B-63FD-51C27CDAA1B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E61F31D-B959-2AD8-9208-FF08B574DB4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F32C8C7-5C6C-400B-AEC0-4D8178161BB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900" b="0" cap="all" spc="150" baseline="0">
                <a:solidFill>
                  <a:schemeClr val="bg2">
                    <a:lumMod val="50000"/>
                  </a:schemeClr>
                </a:solidFill>
                <a:latin typeface="Univers Light" panose="020B0403020202020204" pitchFamily="34" charset="0"/>
              </a:defRPr>
            </a:lvl1pPr>
          </a:lstStyle>
          <a:p>
            <a:endParaRPr lang="en-US" dirty="0"/>
          </a:p>
        </p:txBody>
      </p:sp>
      <p:sp>
        <p:nvSpPr>
          <p:cNvPr id="5" name="Footer Placeholder 4">
            <a:extLst>
              <a:ext uri="{FF2B5EF4-FFF2-40B4-BE49-F238E27FC236}">
                <a16:creationId xmlns:a16="http://schemas.microsoft.com/office/drawing/2014/main" id="{4B7105D6-7B52-4B7D-9473-BCD571A93A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900" b="0" cap="all" spc="150" baseline="0">
                <a:solidFill>
                  <a:schemeClr val="bg2">
                    <a:lumMod val="50000"/>
                  </a:schemeClr>
                </a:solidFill>
                <a:latin typeface="Univers Light" panose="020B0403020202020204" pitchFamily="34" charset="0"/>
              </a:defRPr>
            </a:lvl1pPr>
          </a:lstStyle>
          <a:p>
            <a:endParaRPr lang="en-US" dirty="0"/>
          </a:p>
        </p:txBody>
      </p:sp>
      <p:sp>
        <p:nvSpPr>
          <p:cNvPr id="6" name="Slide Number Placeholder 5">
            <a:extLst>
              <a:ext uri="{FF2B5EF4-FFF2-40B4-BE49-F238E27FC236}">
                <a16:creationId xmlns:a16="http://schemas.microsoft.com/office/drawing/2014/main" id="{B13EAA0A-7090-4FA3-AD1C-CD4570404021}"/>
              </a:ext>
            </a:extLst>
          </p:cNvPr>
          <p:cNvSpPr>
            <a:spLocks noGrp="1"/>
          </p:cNvSpPr>
          <p:nvPr>
            <p:ph type="sldNum" sz="quarter" idx="4"/>
          </p:nvPr>
        </p:nvSpPr>
        <p:spPr>
          <a:xfrm>
            <a:off x="412136" y="5943601"/>
            <a:ext cx="968983" cy="651912"/>
          </a:xfrm>
          <a:prstGeom prst="rect">
            <a:avLst/>
          </a:prstGeom>
        </p:spPr>
        <p:txBody>
          <a:bodyPr vert="horz" lIns="91440" tIns="45720" rIns="91440" bIns="45720" rtlCol="0" anchor="ctr"/>
          <a:lstStyle>
            <a:lvl1pPr algn="ctr">
              <a:defRPr sz="1200" b="1" spc="150" baseline="0">
                <a:solidFill>
                  <a:schemeClr val="tx1"/>
                </a:solidFill>
                <a:latin typeface="+mn-lt"/>
              </a:defRPr>
            </a:lvl1pPr>
          </a:lstStyle>
          <a:p>
            <a:fld id="{18D65601-5AE2-46FC-B138-694DDD2B510D}" type="slidenum">
              <a:rPr lang="en-US" smtClean="0"/>
              <a:pPr/>
              <a:t>‹#›</a:t>
            </a:fld>
            <a:endParaRPr lang="en-US" dirty="0"/>
          </a:p>
        </p:txBody>
      </p:sp>
    </p:spTree>
    <p:extLst>
      <p:ext uri="{BB962C8B-B14F-4D97-AF65-F5344CB8AC3E}">
        <p14:creationId xmlns:p14="http://schemas.microsoft.com/office/powerpoint/2010/main" val="737433849"/>
      </p:ext>
    </p:extLst>
  </p:cSld>
  <p:clrMap bg1="lt1" tx1="dk1" bg2="lt2" tx2="dk2" accent1="accent1" accent2="accent2" accent3="accent3" accent4="accent4" accent5="accent5" accent6="accent6" hlink="hlink" folHlink="folHlink"/>
  <p:sldLayoutIdLst>
    <p:sldLayoutId id="2147483694" r:id="rId1"/>
    <p:sldLayoutId id="2147483693" r:id="rId2"/>
    <p:sldLayoutId id="2147483692" r:id="rId3"/>
    <p:sldLayoutId id="2147483691" r:id="rId4"/>
    <p:sldLayoutId id="2147483690" r:id="rId5"/>
    <p:sldLayoutId id="2147483689" r:id="rId6"/>
    <p:sldLayoutId id="2147483688" r:id="rId7"/>
    <p:sldLayoutId id="2147483687" r:id="rId8"/>
    <p:sldLayoutId id="2147483686" r:id="rId9"/>
    <p:sldLayoutId id="2147483685" r:id="rId10"/>
    <p:sldLayoutId id="2147483684" r:id="rId11"/>
    <p:sldLayoutId id="2147483682" r:id="rId12"/>
    <p:sldLayoutId id="2147483681"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4.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454C9E-20FB-B999-9303-C71D1334BAD7}"/>
              </a:ext>
            </a:extLst>
          </p:cNvPr>
          <p:cNvSpPr>
            <a:spLocks noGrp="1"/>
          </p:cNvSpPr>
          <p:nvPr>
            <p:ph type="title"/>
          </p:nvPr>
        </p:nvSpPr>
        <p:spPr>
          <a:xfrm>
            <a:off x="1349342" y="1224125"/>
            <a:ext cx="5859040" cy="2565307"/>
          </a:xfrm>
        </p:spPr>
        <p:txBody>
          <a:bodyPr>
            <a:normAutofit/>
          </a:bodyPr>
          <a:lstStyle/>
          <a:p>
            <a:r>
              <a:rPr lang="en-US" sz="4000" dirty="0"/>
              <a:t>Ethics in Public Finance:</a:t>
            </a:r>
            <a:br>
              <a:rPr lang="en-US" sz="4000" dirty="0"/>
            </a:br>
            <a:r>
              <a:rPr lang="en-US" sz="4000" dirty="0"/>
              <a:t>Trust, Controls, and the</a:t>
            </a:r>
            <a:br>
              <a:rPr lang="en-US" sz="4000" dirty="0"/>
            </a:br>
            <a:r>
              <a:rPr lang="en-US" sz="4000" dirty="0"/>
              <a:t>Legal Consequences of</a:t>
            </a:r>
            <a:br>
              <a:rPr lang="en-US" sz="4000" dirty="0"/>
            </a:br>
            <a:r>
              <a:rPr lang="en-US" sz="4000" dirty="0"/>
              <a:t>Small Compromises</a:t>
            </a:r>
          </a:p>
        </p:txBody>
      </p:sp>
      <p:pic>
        <p:nvPicPr>
          <p:cNvPr id="4" name="Picture 3">
            <a:extLst>
              <a:ext uri="{FF2B5EF4-FFF2-40B4-BE49-F238E27FC236}">
                <a16:creationId xmlns:a16="http://schemas.microsoft.com/office/drawing/2014/main" id="{7015505E-6437-5B7E-1792-8C6820632560}"/>
              </a:ext>
            </a:extLst>
          </p:cNvPr>
          <p:cNvPicPr>
            <a:picLocks noChangeAspect="1"/>
          </p:cNvPicPr>
          <p:nvPr/>
        </p:nvPicPr>
        <p:blipFill>
          <a:blip r:embed="rId3"/>
          <a:stretch>
            <a:fillRect/>
          </a:stretch>
        </p:blipFill>
        <p:spPr>
          <a:xfrm>
            <a:off x="7725016" y="1224125"/>
            <a:ext cx="3796145" cy="3796145"/>
          </a:xfrm>
          <a:prstGeom prst="rect">
            <a:avLst/>
          </a:prstGeom>
        </p:spPr>
      </p:pic>
      <p:sp>
        <p:nvSpPr>
          <p:cNvPr id="5" name="TextBox 4">
            <a:extLst>
              <a:ext uri="{FF2B5EF4-FFF2-40B4-BE49-F238E27FC236}">
                <a16:creationId xmlns:a16="http://schemas.microsoft.com/office/drawing/2014/main" id="{32A04626-373C-D15B-747D-7604449A0E5A}"/>
              </a:ext>
            </a:extLst>
          </p:cNvPr>
          <p:cNvSpPr txBox="1"/>
          <p:nvPr/>
        </p:nvSpPr>
        <p:spPr>
          <a:xfrm>
            <a:off x="7467600" y="5020270"/>
            <a:ext cx="4310979" cy="1200329"/>
          </a:xfrm>
          <a:prstGeom prst="rect">
            <a:avLst/>
          </a:prstGeom>
          <a:noFill/>
        </p:spPr>
        <p:txBody>
          <a:bodyPr wrap="square" rtlCol="0">
            <a:spAutoFit/>
          </a:bodyPr>
          <a:lstStyle/>
          <a:p>
            <a:pPr algn="ctr"/>
            <a:r>
              <a:rPr lang="en-US" sz="2400" dirty="0">
                <a:solidFill>
                  <a:schemeClr val="tx2">
                    <a:lumMod val="20000"/>
                    <a:lumOff val="80000"/>
                  </a:schemeClr>
                </a:solidFill>
              </a:rPr>
              <a:t>Blake Pennington</a:t>
            </a:r>
          </a:p>
          <a:p>
            <a:pPr algn="ctr"/>
            <a:r>
              <a:rPr lang="en-US" sz="2400" dirty="0">
                <a:solidFill>
                  <a:schemeClr val="tx2">
                    <a:lumMod val="20000"/>
                    <a:lumOff val="80000"/>
                  </a:schemeClr>
                </a:solidFill>
              </a:rPr>
              <a:t>Senior Assistant City Attorney</a:t>
            </a:r>
          </a:p>
          <a:p>
            <a:pPr algn="ctr"/>
            <a:r>
              <a:rPr lang="en-US" sz="2400" dirty="0">
                <a:solidFill>
                  <a:schemeClr val="tx2">
                    <a:lumMod val="20000"/>
                    <a:lumOff val="80000"/>
                  </a:schemeClr>
                </a:solidFill>
              </a:rPr>
              <a:t>City of Fayetteville, Arkansas</a:t>
            </a:r>
          </a:p>
        </p:txBody>
      </p:sp>
      <p:sp>
        <p:nvSpPr>
          <p:cNvPr id="8" name="TextBox 7">
            <a:extLst>
              <a:ext uri="{FF2B5EF4-FFF2-40B4-BE49-F238E27FC236}">
                <a16:creationId xmlns:a16="http://schemas.microsoft.com/office/drawing/2014/main" id="{F422CF36-EB21-EF62-555C-B6D0665201A9}"/>
              </a:ext>
            </a:extLst>
          </p:cNvPr>
          <p:cNvSpPr txBox="1"/>
          <p:nvPr/>
        </p:nvSpPr>
        <p:spPr>
          <a:xfrm>
            <a:off x="1529451" y="4045527"/>
            <a:ext cx="5162296" cy="707886"/>
          </a:xfrm>
          <a:prstGeom prst="rect">
            <a:avLst/>
          </a:prstGeom>
          <a:noFill/>
        </p:spPr>
        <p:txBody>
          <a:bodyPr wrap="square" rtlCol="0">
            <a:spAutoFit/>
          </a:bodyPr>
          <a:lstStyle/>
          <a:p>
            <a:r>
              <a:rPr lang="en-US" sz="2000" dirty="0">
                <a:solidFill>
                  <a:schemeClr val="bg1"/>
                </a:solidFill>
              </a:rPr>
              <a:t>Arkansas Government Finance Officers Association  48</a:t>
            </a:r>
            <a:r>
              <a:rPr lang="en-US" sz="2000" baseline="30000" dirty="0">
                <a:solidFill>
                  <a:schemeClr val="bg1"/>
                </a:solidFill>
              </a:rPr>
              <a:t>th</a:t>
            </a:r>
            <a:r>
              <a:rPr lang="en-US" sz="2000" dirty="0">
                <a:solidFill>
                  <a:schemeClr val="bg1"/>
                </a:solidFill>
              </a:rPr>
              <a:t> Annual Conference</a:t>
            </a:r>
          </a:p>
        </p:txBody>
      </p:sp>
    </p:spTree>
    <p:extLst>
      <p:ext uri="{BB962C8B-B14F-4D97-AF65-F5344CB8AC3E}">
        <p14:creationId xmlns:p14="http://schemas.microsoft.com/office/powerpoint/2010/main" val="33788224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485830-F8E3-8C5E-3AE4-08E625B449A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84947B8-9631-B26E-8968-624C02E6A755}"/>
              </a:ext>
            </a:extLst>
          </p:cNvPr>
          <p:cNvSpPr>
            <a:spLocks noGrp="1"/>
          </p:cNvSpPr>
          <p:nvPr>
            <p:ph type="title"/>
          </p:nvPr>
        </p:nvSpPr>
        <p:spPr>
          <a:xfrm>
            <a:off x="1381119" y="200606"/>
            <a:ext cx="9808773" cy="1427585"/>
          </a:xfrm>
        </p:spPr>
        <p:txBody>
          <a:bodyPr/>
          <a:lstStyle/>
          <a:p>
            <a:r>
              <a:rPr lang="en-US" dirty="0"/>
              <a:t>Case Study: Elizabeth </a:t>
            </a:r>
            <a:r>
              <a:rPr lang="en-US" dirty="0" err="1"/>
              <a:t>Gutfahr</a:t>
            </a:r>
            <a:endParaRPr lang="en-ZA" dirty="0"/>
          </a:p>
        </p:txBody>
      </p:sp>
      <p:sp>
        <p:nvSpPr>
          <p:cNvPr id="2" name="Slide Number Placeholder 1">
            <a:extLst>
              <a:ext uri="{FF2B5EF4-FFF2-40B4-BE49-F238E27FC236}">
                <a16:creationId xmlns:a16="http://schemas.microsoft.com/office/drawing/2014/main" id="{47745E10-A825-109A-C925-C85AC2910BE7}"/>
              </a:ext>
            </a:extLst>
          </p:cNvPr>
          <p:cNvSpPr>
            <a:spLocks noGrp="1"/>
          </p:cNvSpPr>
          <p:nvPr>
            <p:ph type="sldNum" sz="quarter" idx="15"/>
          </p:nvPr>
        </p:nvSpPr>
        <p:spPr>
          <a:xfrm>
            <a:off x="412136" y="5943601"/>
            <a:ext cx="968983" cy="651912"/>
          </a:xfrm>
        </p:spPr>
        <p:txBody>
          <a:bodyPr/>
          <a:lstStyle/>
          <a:p>
            <a:fld id="{18D65601-5AE2-46FC-B138-694DDD2B510D}" type="slidenum">
              <a:rPr lang="en-US" smtClean="0"/>
              <a:pPr/>
              <a:t>10</a:t>
            </a:fld>
            <a:endParaRPr lang="en-US" dirty="0"/>
          </a:p>
        </p:txBody>
      </p:sp>
      <p:pic>
        <p:nvPicPr>
          <p:cNvPr id="9" name="Picture Placeholder 8">
            <a:extLst>
              <a:ext uri="{FF2B5EF4-FFF2-40B4-BE49-F238E27FC236}">
                <a16:creationId xmlns:a16="http://schemas.microsoft.com/office/drawing/2014/main" id="{AD547737-E114-875B-6F03-72A828D3C37C}"/>
              </a:ext>
            </a:extLst>
          </p:cNvPr>
          <p:cNvPicPr>
            <a:picLocks noGrp="1" noChangeAspect="1"/>
          </p:cNvPicPr>
          <p:nvPr>
            <p:ph type="pic" sz="quarter" idx="12"/>
          </p:nvPr>
        </p:nvPicPr>
        <p:blipFill>
          <a:blip r:embed="rId3"/>
          <a:srcRect l="7647" r="5198"/>
          <a:stretch>
            <a:fillRect/>
          </a:stretch>
        </p:blipFill>
        <p:spPr>
          <a:xfrm>
            <a:off x="914400" y="1879959"/>
            <a:ext cx="4857179" cy="3427081"/>
          </a:xfrm>
          <a:prstGeom prst="rect">
            <a:avLst/>
          </a:prstGeom>
        </p:spPr>
      </p:pic>
      <p:sp>
        <p:nvSpPr>
          <p:cNvPr id="10" name="Content Placeholder 3">
            <a:extLst>
              <a:ext uri="{FF2B5EF4-FFF2-40B4-BE49-F238E27FC236}">
                <a16:creationId xmlns:a16="http://schemas.microsoft.com/office/drawing/2014/main" id="{BBD44F35-CCA8-3B52-465B-935303B24C0F}"/>
              </a:ext>
            </a:extLst>
          </p:cNvPr>
          <p:cNvSpPr txBox="1">
            <a:spLocks/>
          </p:cNvSpPr>
          <p:nvPr/>
        </p:nvSpPr>
        <p:spPr>
          <a:xfrm>
            <a:off x="5771579" y="1484963"/>
            <a:ext cx="5824676" cy="511055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l">
              <a:lnSpc>
                <a:spcPct val="110000"/>
              </a:lnSpc>
              <a:buFont typeface="Arial" panose="020B0604020202020204" pitchFamily="34" charset="0"/>
              <a:buChar char="•"/>
            </a:pPr>
            <a:r>
              <a:rPr lang="en-US" sz="3200" b="1" dirty="0"/>
              <a:t>Where: </a:t>
            </a:r>
            <a:r>
              <a:rPr lang="en-US" sz="3200" dirty="0"/>
              <a:t>Santa Cruz County, Arizona (Pop. 50,000)</a:t>
            </a:r>
          </a:p>
          <a:p>
            <a:pPr marL="342900" indent="-342900" algn="l">
              <a:lnSpc>
                <a:spcPct val="160000"/>
              </a:lnSpc>
              <a:buFont typeface="Arial" panose="020B0604020202020204" pitchFamily="34" charset="0"/>
              <a:buChar char="•"/>
            </a:pPr>
            <a:r>
              <a:rPr lang="en-US" sz="3200" b="1" dirty="0"/>
              <a:t>When: </a:t>
            </a:r>
            <a:r>
              <a:rPr lang="en-US" sz="3200" dirty="0"/>
              <a:t>2014 - 2024</a:t>
            </a:r>
          </a:p>
          <a:p>
            <a:pPr marL="342900" indent="-342900" algn="l">
              <a:lnSpc>
                <a:spcPct val="160000"/>
              </a:lnSpc>
              <a:buFont typeface="Arial" panose="020B0604020202020204" pitchFamily="34" charset="0"/>
              <a:buChar char="•"/>
            </a:pPr>
            <a:r>
              <a:rPr lang="en-US" sz="3200" b="1" dirty="0"/>
              <a:t>What: </a:t>
            </a:r>
            <a:r>
              <a:rPr lang="en-US" sz="3200" dirty="0"/>
              <a:t>$39 million stolen</a:t>
            </a:r>
          </a:p>
          <a:p>
            <a:pPr marL="342900" indent="-342900" algn="l">
              <a:lnSpc>
                <a:spcPct val="110000"/>
              </a:lnSpc>
              <a:buFont typeface="Arial" panose="020B0604020202020204" pitchFamily="34" charset="0"/>
              <a:buChar char="•"/>
            </a:pPr>
            <a:r>
              <a:rPr lang="en-US" sz="3200" b="1" dirty="0"/>
              <a:t>How: </a:t>
            </a:r>
            <a:r>
              <a:rPr lang="en-US" sz="3200" dirty="0"/>
              <a:t>Secret bank accounts; failure to follow policies and internal controls</a:t>
            </a:r>
          </a:p>
          <a:p>
            <a:endParaRPr lang="en-US" b="1" dirty="0"/>
          </a:p>
          <a:p>
            <a:endParaRPr lang="en-US" b="1" dirty="0"/>
          </a:p>
          <a:p>
            <a:endParaRPr lang="en-US" b="1" dirty="0"/>
          </a:p>
        </p:txBody>
      </p:sp>
    </p:spTree>
    <p:extLst>
      <p:ext uri="{BB962C8B-B14F-4D97-AF65-F5344CB8AC3E}">
        <p14:creationId xmlns:p14="http://schemas.microsoft.com/office/powerpoint/2010/main" val="7380153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52EF1C1-5933-D909-38D2-D22F630A85FE}"/>
              </a:ext>
            </a:extLst>
          </p:cNvPr>
          <p:cNvSpPr>
            <a:spLocks noGrp="1"/>
          </p:cNvSpPr>
          <p:nvPr>
            <p:ph type="title"/>
          </p:nvPr>
        </p:nvSpPr>
        <p:spPr>
          <a:xfrm>
            <a:off x="1381119" y="200606"/>
            <a:ext cx="9808773" cy="1427585"/>
          </a:xfrm>
        </p:spPr>
        <p:txBody>
          <a:bodyPr/>
          <a:lstStyle/>
          <a:p>
            <a:r>
              <a:rPr lang="en-US" dirty="0"/>
              <a:t>Case Study: Robert Burgett</a:t>
            </a:r>
            <a:endParaRPr lang="en-ZA" dirty="0"/>
          </a:p>
        </p:txBody>
      </p:sp>
      <p:sp>
        <p:nvSpPr>
          <p:cNvPr id="2" name="Slide Number Placeholder 1">
            <a:extLst>
              <a:ext uri="{FF2B5EF4-FFF2-40B4-BE49-F238E27FC236}">
                <a16:creationId xmlns:a16="http://schemas.microsoft.com/office/drawing/2014/main" id="{C1D94129-1999-7159-E6E3-7D6C478655BD}"/>
              </a:ext>
            </a:extLst>
          </p:cNvPr>
          <p:cNvSpPr>
            <a:spLocks noGrp="1"/>
          </p:cNvSpPr>
          <p:nvPr>
            <p:ph type="sldNum" sz="quarter" idx="15"/>
          </p:nvPr>
        </p:nvSpPr>
        <p:spPr>
          <a:xfrm>
            <a:off x="412136" y="5943601"/>
            <a:ext cx="968983" cy="651912"/>
          </a:xfrm>
        </p:spPr>
        <p:txBody>
          <a:bodyPr/>
          <a:lstStyle/>
          <a:p>
            <a:fld id="{18D65601-5AE2-46FC-B138-694DDD2B510D}" type="slidenum">
              <a:rPr lang="en-US" smtClean="0"/>
              <a:pPr/>
              <a:t>11</a:t>
            </a:fld>
            <a:endParaRPr lang="en-US" dirty="0"/>
          </a:p>
        </p:txBody>
      </p:sp>
      <p:pic>
        <p:nvPicPr>
          <p:cNvPr id="9" name="Picture Placeholder 8">
            <a:extLst>
              <a:ext uri="{FF2B5EF4-FFF2-40B4-BE49-F238E27FC236}">
                <a16:creationId xmlns:a16="http://schemas.microsoft.com/office/drawing/2014/main" id="{41D9441F-5447-79C7-3104-9797FD9E7363}"/>
              </a:ext>
            </a:extLst>
          </p:cNvPr>
          <p:cNvPicPr>
            <a:picLocks noGrp="1" noChangeAspect="1"/>
          </p:cNvPicPr>
          <p:nvPr>
            <p:ph type="pic" sz="quarter" idx="12"/>
          </p:nvPr>
        </p:nvPicPr>
        <p:blipFill>
          <a:blip r:embed="rId3"/>
          <a:srcRect l="22219" r="22217"/>
          <a:stretch>
            <a:fillRect/>
          </a:stretch>
        </p:blipFill>
        <p:spPr>
          <a:xfrm>
            <a:off x="1381119" y="1484963"/>
            <a:ext cx="3762669" cy="4601866"/>
          </a:xfrm>
          <a:prstGeom prst="rect">
            <a:avLst/>
          </a:prstGeom>
        </p:spPr>
      </p:pic>
      <p:sp>
        <p:nvSpPr>
          <p:cNvPr id="12" name="Content Placeholder 3">
            <a:extLst>
              <a:ext uri="{FF2B5EF4-FFF2-40B4-BE49-F238E27FC236}">
                <a16:creationId xmlns:a16="http://schemas.microsoft.com/office/drawing/2014/main" id="{EA47C5B2-1B0B-22B6-79F7-11B0D39F6367}"/>
              </a:ext>
            </a:extLst>
          </p:cNvPr>
          <p:cNvSpPr txBox="1">
            <a:spLocks/>
          </p:cNvSpPr>
          <p:nvPr/>
        </p:nvSpPr>
        <p:spPr>
          <a:xfrm>
            <a:off x="5771579" y="1484963"/>
            <a:ext cx="5824676" cy="511055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l">
              <a:lnSpc>
                <a:spcPct val="110000"/>
              </a:lnSpc>
              <a:buFont typeface="Arial" panose="020B0604020202020204" pitchFamily="34" charset="0"/>
              <a:buChar char="•"/>
            </a:pPr>
            <a:r>
              <a:rPr lang="en-US" sz="3200" b="1" dirty="0"/>
              <a:t>Where: </a:t>
            </a:r>
            <a:r>
              <a:rPr lang="en-US" sz="3200" dirty="0"/>
              <a:t>Homewood, Alabama (Pop. 28,000)</a:t>
            </a:r>
          </a:p>
          <a:p>
            <a:pPr marL="342900" indent="-342900" algn="l">
              <a:lnSpc>
                <a:spcPct val="160000"/>
              </a:lnSpc>
              <a:buFont typeface="Arial" panose="020B0604020202020204" pitchFamily="34" charset="0"/>
              <a:buChar char="•"/>
            </a:pPr>
            <a:r>
              <a:rPr lang="en-US" sz="3200" b="1" dirty="0"/>
              <a:t>When: </a:t>
            </a:r>
            <a:r>
              <a:rPr lang="en-US" sz="3200" dirty="0"/>
              <a:t>2023-2024</a:t>
            </a:r>
          </a:p>
          <a:p>
            <a:pPr marL="342900" indent="-342900" algn="l">
              <a:lnSpc>
                <a:spcPct val="160000"/>
              </a:lnSpc>
              <a:buFont typeface="Arial" panose="020B0604020202020204" pitchFamily="34" charset="0"/>
              <a:buChar char="•"/>
            </a:pPr>
            <a:r>
              <a:rPr lang="en-US" sz="3200" b="1" dirty="0"/>
              <a:t>What: </a:t>
            </a:r>
            <a:r>
              <a:rPr lang="en-US" sz="3200" dirty="0"/>
              <a:t>$1 million stolen</a:t>
            </a:r>
          </a:p>
          <a:p>
            <a:pPr marL="342900" indent="-342900" algn="l">
              <a:lnSpc>
                <a:spcPct val="110000"/>
              </a:lnSpc>
              <a:buFont typeface="Arial" panose="020B0604020202020204" pitchFamily="34" charset="0"/>
              <a:buChar char="•"/>
            </a:pPr>
            <a:r>
              <a:rPr lang="en-US" sz="3200" b="1" dirty="0"/>
              <a:t>How: </a:t>
            </a:r>
            <a:r>
              <a:rPr lang="en-US" sz="3200" dirty="0"/>
              <a:t>Secret bank account; total control over financial process; no oversight</a:t>
            </a:r>
          </a:p>
          <a:p>
            <a:endParaRPr lang="en-US" b="1" dirty="0"/>
          </a:p>
          <a:p>
            <a:endParaRPr lang="en-US" b="1" dirty="0"/>
          </a:p>
          <a:p>
            <a:endParaRPr lang="en-US" b="1" dirty="0"/>
          </a:p>
        </p:txBody>
      </p:sp>
    </p:spTree>
    <p:extLst>
      <p:ext uri="{BB962C8B-B14F-4D97-AF65-F5344CB8AC3E}">
        <p14:creationId xmlns:p14="http://schemas.microsoft.com/office/powerpoint/2010/main" val="822506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A50EAD-E30B-A333-B1AF-1BD7A1BCD3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70B1E0-F1AC-6B61-3DD0-CDCF93715DE1}"/>
              </a:ext>
            </a:extLst>
          </p:cNvPr>
          <p:cNvSpPr>
            <a:spLocks noGrp="1"/>
          </p:cNvSpPr>
          <p:nvPr>
            <p:ph type="title"/>
          </p:nvPr>
        </p:nvSpPr>
        <p:spPr>
          <a:xfrm>
            <a:off x="1038031" y="1068169"/>
            <a:ext cx="10115939" cy="2681549"/>
          </a:xfrm>
        </p:spPr>
        <p:txBody>
          <a:bodyPr/>
          <a:lstStyle/>
          <a:p>
            <a:r>
              <a:rPr lang="en-US" dirty="0"/>
              <a:t>Ethical Risk Areas and </a:t>
            </a:r>
            <a:br>
              <a:rPr lang="en-US" dirty="0"/>
            </a:br>
            <a:r>
              <a:rPr lang="en-US" dirty="0"/>
              <a:t>Real-World Scenarios</a:t>
            </a:r>
            <a:endParaRPr lang="en-ZA" dirty="0"/>
          </a:p>
        </p:txBody>
      </p:sp>
    </p:spTree>
    <p:extLst>
      <p:ext uri="{BB962C8B-B14F-4D97-AF65-F5344CB8AC3E}">
        <p14:creationId xmlns:p14="http://schemas.microsoft.com/office/powerpoint/2010/main" val="15924114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25AA6ED-97F0-825D-71BB-D4D461E7870C}"/>
              </a:ext>
            </a:extLst>
          </p:cNvPr>
          <p:cNvSpPr>
            <a:spLocks noGrp="1"/>
          </p:cNvSpPr>
          <p:nvPr>
            <p:ph type="title"/>
          </p:nvPr>
        </p:nvSpPr>
        <p:spPr>
          <a:xfrm>
            <a:off x="1468814" y="503852"/>
            <a:ext cx="9808773" cy="903755"/>
          </a:xfrm>
        </p:spPr>
        <p:txBody>
          <a:bodyPr anchor="ctr">
            <a:normAutofit/>
          </a:bodyPr>
          <a:lstStyle/>
          <a:p>
            <a:pPr algn="ctr"/>
            <a:r>
              <a:rPr lang="en-US" dirty="0"/>
              <a:t>Common Ethical Risk Areas</a:t>
            </a:r>
            <a:endParaRPr lang="en-ZA" dirty="0"/>
          </a:p>
        </p:txBody>
      </p:sp>
      <p:sp>
        <p:nvSpPr>
          <p:cNvPr id="2" name="Content Placeholder 1">
            <a:extLst>
              <a:ext uri="{FF2B5EF4-FFF2-40B4-BE49-F238E27FC236}">
                <a16:creationId xmlns:a16="http://schemas.microsoft.com/office/drawing/2014/main" id="{6059FD0C-3CC0-6307-C5F3-CCBE0B14A19F}"/>
              </a:ext>
            </a:extLst>
          </p:cNvPr>
          <p:cNvSpPr>
            <a:spLocks noGrp="1"/>
          </p:cNvSpPr>
          <p:nvPr>
            <p:ph sz="quarter" idx="11"/>
          </p:nvPr>
        </p:nvSpPr>
        <p:spPr>
          <a:xfrm>
            <a:off x="8328511" y="1690536"/>
            <a:ext cx="3610668" cy="4816293"/>
          </a:xfrm>
        </p:spPr>
        <p:txBody>
          <a:bodyPr>
            <a:normAutofit fontScale="92500" lnSpcReduction="20000"/>
          </a:bodyPr>
          <a:lstStyle/>
          <a:p>
            <a:r>
              <a:rPr lang="en-US" sz="3200" dirty="0"/>
              <a:t>Every government finance office faces these recurring risk areas. Awareness is the first line of defense.</a:t>
            </a:r>
          </a:p>
          <a:p>
            <a:r>
              <a:rPr lang="en-US" sz="3200" dirty="0"/>
              <a:t>If you recognize these in your own organization, that is where controls need attention</a:t>
            </a:r>
            <a:r>
              <a:rPr lang="en-US" dirty="0"/>
              <a:t>.</a:t>
            </a:r>
          </a:p>
        </p:txBody>
      </p:sp>
      <p:sp>
        <p:nvSpPr>
          <p:cNvPr id="3" name="Slide Number Placeholder 2">
            <a:extLst>
              <a:ext uri="{FF2B5EF4-FFF2-40B4-BE49-F238E27FC236}">
                <a16:creationId xmlns:a16="http://schemas.microsoft.com/office/drawing/2014/main" id="{71592F51-55CE-19DC-B632-AD19560BA9D1}"/>
              </a:ext>
            </a:extLst>
          </p:cNvPr>
          <p:cNvSpPr>
            <a:spLocks noGrp="1"/>
          </p:cNvSpPr>
          <p:nvPr>
            <p:ph type="sldNum" sz="quarter" idx="15"/>
          </p:nvPr>
        </p:nvSpPr>
        <p:spPr>
          <a:xfrm>
            <a:off x="412136" y="5943601"/>
            <a:ext cx="968983" cy="651912"/>
          </a:xfrm>
        </p:spPr>
        <p:txBody>
          <a:bodyPr anchor="ctr">
            <a:normAutofit/>
          </a:bodyPr>
          <a:lstStyle/>
          <a:p>
            <a:pPr>
              <a:spcAft>
                <a:spcPts val="600"/>
              </a:spcAft>
            </a:pPr>
            <a:fld id="{18D65601-5AE2-46FC-B138-694DDD2B510D}" type="slidenum">
              <a:rPr lang="en-US" smtClean="0"/>
              <a:pPr>
                <a:spcAft>
                  <a:spcPts val="600"/>
                </a:spcAft>
              </a:pPr>
              <a:t>13</a:t>
            </a:fld>
            <a:endParaRPr lang="en-US"/>
          </a:p>
        </p:txBody>
      </p:sp>
      <p:graphicFrame>
        <p:nvGraphicFramePr>
          <p:cNvPr id="5" name="Table Placeholder 2">
            <a:extLst>
              <a:ext uri="{FF2B5EF4-FFF2-40B4-BE49-F238E27FC236}">
                <a16:creationId xmlns:a16="http://schemas.microsoft.com/office/drawing/2014/main" id="{4BF48F46-6E7D-0880-9D66-315C864F7D0F}"/>
              </a:ext>
            </a:extLst>
          </p:cNvPr>
          <p:cNvGraphicFramePr>
            <a:graphicFrameLocks noGrp="1"/>
          </p:cNvGraphicFramePr>
          <p:nvPr>
            <p:ph sz="quarter" idx="10"/>
            <p:extLst>
              <p:ext uri="{D42A27DB-BD31-4B8C-83A1-F6EECF244321}">
                <p14:modId xmlns:p14="http://schemas.microsoft.com/office/powerpoint/2010/main" val="2128054858"/>
              </p:ext>
            </p:extLst>
          </p:nvPr>
        </p:nvGraphicFramePr>
        <p:xfrm>
          <a:off x="914412" y="1407607"/>
          <a:ext cx="7254783" cy="5187906"/>
        </p:xfrm>
        <a:graphic>
          <a:graphicData uri="http://schemas.openxmlformats.org/drawingml/2006/table">
            <a:tbl>
              <a:tblPr firstRow="1" bandRow="1">
                <a:tableStyleId>{0E3FDE45-AF77-4B5C-9715-49D594BDF05E}</a:tableStyleId>
              </a:tblPr>
              <a:tblGrid>
                <a:gridCol w="1704592">
                  <a:extLst>
                    <a:ext uri="{9D8B030D-6E8A-4147-A177-3AD203B41FA5}">
                      <a16:colId xmlns:a16="http://schemas.microsoft.com/office/drawing/2014/main" val="127040821"/>
                    </a:ext>
                  </a:extLst>
                </a:gridCol>
                <a:gridCol w="2179515">
                  <a:extLst>
                    <a:ext uri="{9D8B030D-6E8A-4147-A177-3AD203B41FA5}">
                      <a16:colId xmlns:a16="http://schemas.microsoft.com/office/drawing/2014/main" val="149845700"/>
                    </a:ext>
                  </a:extLst>
                </a:gridCol>
                <a:gridCol w="1704592">
                  <a:extLst>
                    <a:ext uri="{9D8B030D-6E8A-4147-A177-3AD203B41FA5}">
                      <a16:colId xmlns:a16="http://schemas.microsoft.com/office/drawing/2014/main" val="3119692462"/>
                    </a:ext>
                  </a:extLst>
                </a:gridCol>
                <a:gridCol w="1666084">
                  <a:extLst>
                    <a:ext uri="{9D8B030D-6E8A-4147-A177-3AD203B41FA5}">
                      <a16:colId xmlns:a16="http://schemas.microsoft.com/office/drawing/2014/main" val="3472639139"/>
                    </a:ext>
                  </a:extLst>
                </a:gridCol>
              </a:tblGrid>
              <a:tr h="864651">
                <a:tc>
                  <a:txBody>
                    <a:bodyPr/>
                    <a:lstStyle/>
                    <a:p>
                      <a:r>
                        <a:rPr lang="en-US" sz="1800"/>
                        <a:t>Risk Area</a:t>
                      </a:r>
                    </a:p>
                  </a:txBody>
                  <a:tcPr marL="82202" marR="82202" marT="41101" marB="41101" anchor="ctr"/>
                </a:tc>
                <a:tc>
                  <a:txBody>
                    <a:bodyPr/>
                    <a:lstStyle/>
                    <a:p>
                      <a:r>
                        <a:rPr lang="en-US" sz="1800" dirty="0"/>
                        <a:t>Common Form</a:t>
                      </a:r>
                    </a:p>
                  </a:txBody>
                  <a:tcPr marL="82202" marR="82202" marT="41101" marB="41101" anchor="ctr"/>
                </a:tc>
                <a:tc>
                  <a:txBody>
                    <a:bodyPr/>
                    <a:lstStyle/>
                    <a:p>
                      <a:r>
                        <a:rPr lang="en-US" sz="1800"/>
                        <a:t>Red Flag</a:t>
                      </a:r>
                    </a:p>
                  </a:txBody>
                  <a:tcPr marL="82202" marR="82202" marT="41101" marB="41101" anchor="ctr"/>
                </a:tc>
                <a:tc>
                  <a:txBody>
                    <a:bodyPr/>
                    <a:lstStyle/>
                    <a:p>
                      <a:r>
                        <a:rPr lang="en-US" sz="1800"/>
                        <a:t>Control Needed</a:t>
                      </a:r>
                    </a:p>
                  </a:txBody>
                  <a:tcPr marL="82202" marR="82202" marT="41101" marB="41101" anchor="ctr"/>
                </a:tc>
                <a:extLst>
                  <a:ext uri="{0D108BD9-81ED-4DB2-BD59-A6C34878D82A}">
                    <a16:rowId xmlns:a16="http://schemas.microsoft.com/office/drawing/2014/main" val="3298013591"/>
                  </a:ext>
                </a:extLst>
              </a:tr>
              <a:tr h="864651">
                <a:tc>
                  <a:txBody>
                    <a:bodyPr/>
                    <a:lstStyle/>
                    <a:p>
                      <a:r>
                        <a:rPr lang="en-US" sz="1800" dirty="0"/>
                        <a:t>Vendor Relationships</a:t>
                      </a:r>
                    </a:p>
                  </a:txBody>
                  <a:tcPr marL="82202" marR="82202" marT="41101" marB="41101" anchor="ctr"/>
                </a:tc>
                <a:tc>
                  <a:txBody>
                    <a:bodyPr/>
                    <a:lstStyle/>
                    <a:p>
                      <a:r>
                        <a:rPr lang="en-US" sz="1800"/>
                        <a:t>Favoritism, gifts, kickbacks</a:t>
                      </a:r>
                    </a:p>
                  </a:txBody>
                  <a:tcPr marL="82202" marR="82202" marT="41101" marB="41101" anchor="ctr"/>
                </a:tc>
                <a:tc>
                  <a:txBody>
                    <a:bodyPr/>
                    <a:lstStyle/>
                    <a:p>
                      <a:r>
                        <a:rPr lang="en-US" sz="1800"/>
                        <a:t>Unusual awards</a:t>
                      </a:r>
                    </a:p>
                  </a:txBody>
                  <a:tcPr marL="82202" marR="82202" marT="41101" marB="41101" anchor="ctr"/>
                </a:tc>
                <a:tc>
                  <a:txBody>
                    <a:bodyPr/>
                    <a:lstStyle/>
                    <a:p>
                      <a:r>
                        <a:rPr lang="en-US" sz="1800"/>
                        <a:t>Bid process review</a:t>
                      </a:r>
                    </a:p>
                  </a:txBody>
                  <a:tcPr marL="82202" marR="82202" marT="41101" marB="41101" anchor="ctr"/>
                </a:tc>
                <a:extLst>
                  <a:ext uri="{0D108BD9-81ED-4DB2-BD59-A6C34878D82A}">
                    <a16:rowId xmlns:a16="http://schemas.microsoft.com/office/drawing/2014/main" val="3873867931"/>
                  </a:ext>
                </a:extLst>
              </a:tr>
              <a:tr h="864651">
                <a:tc>
                  <a:txBody>
                    <a:bodyPr/>
                    <a:lstStyle/>
                    <a:p>
                      <a:r>
                        <a:rPr lang="en-US" sz="1800"/>
                        <a:t>Purchasing Cards</a:t>
                      </a:r>
                    </a:p>
                  </a:txBody>
                  <a:tcPr marL="82202" marR="82202" marT="41101" marB="41101" anchor="ctr"/>
                </a:tc>
                <a:tc>
                  <a:txBody>
                    <a:bodyPr/>
                    <a:lstStyle/>
                    <a:p>
                      <a:r>
                        <a:rPr lang="en-US" sz="1800"/>
                        <a:t>Personal purchases</a:t>
                      </a:r>
                    </a:p>
                  </a:txBody>
                  <a:tcPr marL="82202" marR="82202" marT="41101" marB="41101" anchor="ctr"/>
                </a:tc>
                <a:tc>
                  <a:txBody>
                    <a:bodyPr/>
                    <a:lstStyle/>
                    <a:p>
                      <a:r>
                        <a:rPr lang="en-US" sz="1800" dirty="0"/>
                        <a:t>Unusual charges</a:t>
                      </a:r>
                    </a:p>
                  </a:txBody>
                  <a:tcPr marL="82202" marR="82202" marT="41101" marB="41101" anchor="ctr"/>
                </a:tc>
                <a:tc>
                  <a:txBody>
                    <a:bodyPr/>
                    <a:lstStyle/>
                    <a:p>
                      <a:r>
                        <a:rPr lang="en-US" sz="1800"/>
                        <a:t>Monthly reconciliation</a:t>
                      </a:r>
                    </a:p>
                  </a:txBody>
                  <a:tcPr marL="82202" marR="82202" marT="41101" marB="41101" anchor="ctr"/>
                </a:tc>
                <a:extLst>
                  <a:ext uri="{0D108BD9-81ED-4DB2-BD59-A6C34878D82A}">
                    <a16:rowId xmlns:a16="http://schemas.microsoft.com/office/drawing/2014/main" val="85209771"/>
                  </a:ext>
                </a:extLst>
              </a:tr>
              <a:tr h="864651">
                <a:tc>
                  <a:txBody>
                    <a:bodyPr/>
                    <a:lstStyle/>
                    <a:p>
                      <a:r>
                        <a:rPr lang="en-US" sz="1800"/>
                        <a:t>Payroll &amp; Overtime</a:t>
                      </a:r>
                    </a:p>
                  </a:txBody>
                  <a:tcPr marL="82202" marR="82202" marT="41101" marB="41101" anchor="ctr"/>
                </a:tc>
                <a:tc>
                  <a:txBody>
                    <a:bodyPr/>
                    <a:lstStyle/>
                    <a:p>
                      <a:r>
                        <a:rPr lang="en-US" sz="1800"/>
                        <a:t>Ghost employees, inflated OT</a:t>
                      </a:r>
                    </a:p>
                  </a:txBody>
                  <a:tcPr marL="82202" marR="82202" marT="41101" marB="41101" anchor="ctr"/>
                </a:tc>
                <a:tc>
                  <a:txBody>
                    <a:bodyPr/>
                    <a:lstStyle/>
                    <a:p>
                      <a:r>
                        <a:rPr lang="en-US" sz="1800" dirty="0"/>
                        <a:t>Unexplained increases</a:t>
                      </a:r>
                    </a:p>
                  </a:txBody>
                  <a:tcPr marL="82202" marR="82202" marT="41101" marB="41101" anchor="ctr"/>
                </a:tc>
                <a:tc>
                  <a:txBody>
                    <a:bodyPr/>
                    <a:lstStyle/>
                    <a:p>
                      <a:r>
                        <a:rPr lang="en-US" sz="1800"/>
                        <a:t>Supervisory approval</a:t>
                      </a:r>
                    </a:p>
                  </a:txBody>
                  <a:tcPr marL="82202" marR="82202" marT="41101" marB="41101" anchor="ctr"/>
                </a:tc>
                <a:extLst>
                  <a:ext uri="{0D108BD9-81ED-4DB2-BD59-A6C34878D82A}">
                    <a16:rowId xmlns:a16="http://schemas.microsoft.com/office/drawing/2014/main" val="4061031278"/>
                  </a:ext>
                </a:extLst>
              </a:tr>
              <a:tr h="864651">
                <a:tc>
                  <a:txBody>
                    <a:bodyPr/>
                    <a:lstStyle/>
                    <a:p>
                      <a:r>
                        <a:rPr lang="en-US" sz="1800"/>
                        <a:t>Budget Reporting</a:t>
                      </a:r>
                    </a:p>
                  </a:txBody>
                  <a:tcPr marL="82202" marR="82202" marT="41101" marB="41101" anchor="ctr"/>
                </a:tc>
                <a:tc>
                  <a:txBody>
                    <a:bodyPr/>
                    <a:lstStyle/>
                    <a:p>
                      <a:r>
                        <a:rPr lang="en-US" sz="1800"/>
                        <a:t>Soft misstatements</a:t>
                      </a:r>
                    </a:p>
                  </a:txBody>
                  <a:tcPr marL="82202" marR="82202" marT="41101" marB="41101" anchor="ctr"/>
                </a:tc>
                <a:tc>
                  <a:txBody>
                    <a:bodyPr/>
                    <a:lstStyle/>
                    <a:p>
                      <a:r>
                        <a:rPr lang="en-US" sz="1800"/>
                        <a:t>Numbers that shift</a:t>
                      </a:r>
                    </a:p>
                  </a:txBody>
                  <a:tcPr marL="82202" marR="82202" marT="41101" marB="41101" anchor="ctr"/>
                </a:tc>
                <a:tc>
                  <a:txBody>
                    <a:bodyPr/>
                    <a:lstStyle/>
                    <a:p>
                      <a:r>
                        <a:rPr lang="en-US" sz="1800" dirty="0"/>
                        <a:t>Independent review</a:t>
                      </a:r>
                    </a:p>
                  </a:txBody>
                  <a:tcPr marL="82202" marR="82202" marT="41101" marB="41101" anchor="ctr"/>
                </a:tc>
                <a:extLst>
                  <a:ext uri="{0D108BD9-81ED-4DB2-BD59-A6C34878D82A}">
                    <a16:rowId xmlns:a16="http://schemas.microsoft.com/office/drawing/2014/main" val="3591840781"/>
                  </a:ext>
                </a:extLst>
              </a:tr>
              <a:tr h="864651">
                <a:tc>
                  <a:txBody>
                    <a:bodyPr/>
                    <a:lstStyle/>
                    <a:p>
                      <a:r>
                        <a:rPr lang="en-US" sz="1800"/>
                        <a:t>Grant Compliance</a:t>
                      </a:r>
                    </a:p>
                  </a:txBody>
                  <a:tcPr marL="82202" marR="82202" marT="41101" marB="41101" anchor="ctr"/>
                </a:tc>
                <a:tc>
                  <a:txBody>
                    <a:bodyPr/>
                    <a:lstStyle/>
                    <a:p>
                      <a:r>
                        <a:rPr lang="en-US" sz="1800"/>
                        <a:t>Political pressure</a:t>
                      </a:r>
                    </a:p>
                  </a:txBody>
                  <a:tcPr marL="82202" marR="82202" marT="41101" marB="41101" anchor="ctr"/>
                </a:tc>
                <a:tc>
                  <a:txBody>
                    <a:bodyPr/>
                    <a:lstStyle/>
                    <a:p>
                      <a:r>
                        <a:rPr lang="en-US" sz="1800" dirty="0"/>
                        <a:t>Restriction violations</a:t>
                      </a:r>
                    </a:p>
                  </a:txBody>
                  <a:tcPr marL="82202" marR="82202" marT="41101" marB="41101" anchor="ctr"/>
                </a:tc>
                <a:tc>
                  <a:txBody>
                    <a:bodyPr/>
                    <a:lstStyle/>
                    <a:p>
                      <a:r>
                        <a:rPr lang="en-US" sz="1800" dirty="0"/>
                        <a:t>Expenditure tracking</a:t>
                      </a:r>
                    </a:p>
                  </a:txBody>
                  <a:tcPr marL="82202" marR="82202" marT="41101" marB="41101" anchor="ctr"/>
                </a:tc>
                <a:extLst>
                  <a:ext uri="{0D108BD9-81ED-4DB2-BD59-A6C34878D82A}">
                    <a16:rowId xmlns:a16="http://schemas.microsoft.com/office/drawing/2014/main" val="335389741"/>
                  </a:ext>
                </a:extLst>
              </a:tr>
            </a:tbl>
          </a:graphicData>
        </a:graphic>
      </p:graphicFrame>
    </p:spTree>
    <p:extLst>
      <p:ext uri="{BB962C8B-B14F-4D97-AF65-F5344CB8AC3E}">
        <p14:creationId xmlns:p14="http://schemas.microsoft.com/office/powerpoint/2010/main" val="22245466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FFCC8-C04D-0071-3B14-4AF828E000B0}"/>
              </a:ext>
            </a:extLst>
          </p:cNvPr>
          <p:cNvSpPr>
            <a:spLocks noGrp="1"/>
          </p:cNvSpPr>
          <p:nvPr>
            <p:ph type="title"/>
          </p:nvPr>
        </p:nvSpPr>
        <p:spPr>
          <a:xfrm>
            <a:off x="1468814" y="503852"/>
            <a:ext cx="9808773" cy="763839"/>
          </a:xfrm>
        </p:spPr>
        <p:txBody>
          <a:bodyPr/>
          <a:lstStyle/>
          <a:p>
            <a:pPr algn="ctr"/>
            <a:r>
              <a:rPr lang="en-US" dirty="0"/>
              <a:t>“Small Compromise” Scenarios</a:t>
            </a:r>
            <a:endParaRPr lang="en-ZA" dirty="0"/>
          </a:p>
        </p:txBody>
      </p:sp>
      <p:sp>
        <p:nvSpPr>
          <p:cNvPr id="6" name="Content Placeholder 5">
            <a:extLst>
              <a:ext uri="{FF2B5EF4-FFF2-40B4-BE49-F238E27FC236}">
                <a16:creationId xmlns:a16="http://schemas.microsoft.com/office/drawing/2014/main" id="{9F0E1748-5A63-CCAD-65B2-FB5DB78846F2}"/>
              </a:ext>
            </a:extLst>
          </p:cNvPr>
          <p:cNvSpPr>
            <a:spLocks noGrp="1"/>
          </p:cNvSpPr>
          <p:nvPr>
            <p:ph sz="quarter" idx="10"/>
          </p:nvPr>
        </p:nvSpPr>
        <p:spPr>
          <a:xfrm>
            <a:off x="1205345" y="1020853"/>
            <a:ext cx="10574519" cy="5169583"/>
          </a:xfrm>
        </p:spPr>
        <p:txBody>
          <a:bodyPr>
            <a:normAutofit lnSpcReduction="10000"/>
          </a:bodyPr>
          <a:lstStyle/>
          <a:p>
            <a:pPr marL="0" indent="0">
              <a:buNone/>
            </a:pPr>
            <a:endParaRPr lang="en-US" sz="2800" dirty="0"/>
          </a:p>
          <a:p>
            <a:pPr>
              <a:lnSpc>
                <a:spcPct val="150000"/>
              </a:lnSpc>
            </a:pPr>
            <a:r>
              <a:rPr lang="en-US" sz="2800" dirty="0"/>
              <a:t>“Acme, Inc. always takes care of us at the holidays.”</a:t>
            </a:r>
          </a:p>
          <a:p>
            <a:pPr>
              <a:lnSpc>
                <a:spcPct val="150000"/>
              </a:lnSpc>
            </a:pPr>
            <a:r>
              <a:rPr lang="en-US" sz="2800" dirty="0"/>
              <a:t>“We already know who we want. This bid process is just a formality.”</a:t>
            </a:r>
          </a:p>
          <a:p>
            <a:pPr>
              <a:lnSpc>
                <a:spcPct val="150000"/>
              </a:lnSpc>
            </a:pPr>
            <a:r>
              <a:rPr lang="en-US" sz="2800" dirty="0"/>
              <a:t>“It’s always been done this way. Why would anyone ever question it?”</a:t>
            </a:r>
          </a:p>
          <a:p>
            <a:pPr>
              <a:lnSpc>
                <a:spcPct val="150000"/>
              </a:lnSpc>
            </a:pPr>
            <a:r>
              <a:rPr lang="en-US" sz="2800" dirty="0"/>
              <a:t>“The mayor really wants this done. Just make it work.”</a:t>
            </a:r>
          </a:p>
          <a:p>
            <a:endParaRPr lang="en-US" dirty="0"/>
          </a:p>
        </p:txBody>
      </p:sp>
      <p:sp>
        <p:nvSpPr>
          <p:cNvPr id="3" name="Slide Number Placeholder 2">
            <a:extLst>
              <a:ext uri="{FF2B5EF4-FFF2-40B4-BE49-F238E27FC236}">
                <a16:creationId xmlns:a16="http://schemas.microsoft.com/office/drawing/2014/main" id="{D9D6A759-37B6-1E14-BD05-D652BEECEA33}"/>
              </a:ext>
            </a:extLst>
          </p:cNvPr>
          <p:cNvSpPr>
            <a:spLocks noGrp="1"/>
          </p:cNvSpPr>
          <p:nvPr>
            <p:ph type="sldNum" sz="quarter" idx="15"/>
          </p:nvPr>
        </p:nvSpPr>
        <p:spPr/>
        <p:txBody>
          <a:bodyPr/>
          <a:lstStyle/>
          <a:p>
            <a:fld id="{18D65601-5AE2-46FC-B138-694DDD2B510D}" type="slidenum">
              <a:rPr lang="en-US" smtClean="0"/>
              <a:pPr/>
              <a:t>14</a:t>
            </a:fld>
            <a:endParaRPr lang="en-US" dirty="0"/>
          </a:p>
        </p:txBody>
      </p:sp>
    </p:spTree>
    <p:extLst>
      <p:ext uri="{BB962C8B-B14F-4D97-AF65-F5344CB8AC3E}">
        <p14:creationId xmlns:p14="http://schemas.microsoft.com/office/powerpoint/2010/main" val="9521353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FFCC8-C04D-0071-3B14-4AF828E000B0}"/>
              </a:ext>
            </a:extLst>
          </p:cNvPr>
          <p:cNvSpPr>
            <a:spLocks noGrp="1"/>
          </p:cNvSpPr>
          <p:nvPr>
            <p:ph type="title"/>
          </p:nvPr>
        </p:nvSpPr>
        <p:spPr>
          <a:xfrm>
            <a:off x="1468814" y="503853"/>
            <a:ext cx="9808773" cy="867748"/>
          </a:xfrm>
        </p:spPr>
        <p:txBody>
          <a:bodyPr/>
          <a:lstStyle/>
          <a:p>
            <a:r>
              <a:rPr lang="en-US" dirty="0"/>
              <a:t>More Real-World Scenarios</a:t>
            </a:r>
            <a:endParaRPr lang="en-ZA" dirty="0"/>
          </a:p>
        </p:txBody>
      </p:sp>
      <p:sp>
        <p:nvSpPr>
          <p:cNvPr id="3" name="Slide Number Placeholder 2">
            <a:extLst>
              <a:ext uri="{FF2B5EF4-FFF2-40B4-BE49-F238E27FC236}">
                <a16:creationId xmlns:a16="http://schemas.microsoft.com/office/drawing/2014/main" id="{D9D6A759-37B6-1E14-BD05-D652BEECEA33}"/>
              </a:ext>
            </a:extLst>
          </p:cNvPr>
          <p:cNvSpPr>
            <a:spLocks noGrp="1"/>
          </p:cNvSpPr>
          <p:nvPr>
            <p:ph type="sldNum" sz="quarter" idx="15"/>
          </p:nvPr>
        </p:nvSpPr>
        <p:spPr/>
        <p:txBody>
          <a:bodyPr/>
          <a:lstStyle/>
          <a:p>
            <a:fld id="{18D65601-5AE2-46FC-B138-694DDD2B510D}" type="slidenum">
              <a:rPr lang="en-US" smtClean="0"/>
              <a:pPr/>
              <a:t>15</a:t>
            </a:fld>
            <a:endParaRPr lang="en-US" dirty="0"/>
          </a:p>
        </p:txBody>
      </p:sp>
      <p:pic>
        <p:nvPicPr>
          <p:cNvPr id="13" name="Content Placeholder 12">
            <a:extLst>
              <a:ext uri="{FF2B5EF4-FFF2-40B4-BE49-F238E27FC236}">
                <a16:creationId xmlns:a16="http://schemas.microsoft.com/office/drawing/2014/main" id="{F0F86452-B188-7D5E-377E-16226575EE12}"/>
              </a:ext>
            </a:extLst>
          </p:cNvPr>
          <p:cNvPicPr>
            <a:picLocks noGrp="1" noChangeAspect="1"/>
          </p:cNvPicPr>
          <p:nvPr>
            <p:ph sz="quarter" idx="10"/>
          </p:nvPr>
        </p:nvPicPr>
        <p:blipFill>
          <a:blip r:embed="rId3"/>
          <a:stretch>
            <a:fillRect/>
          </a:stretch>
        </p:blipFill>
        <p:spPr>
          <a:xfrm>
            <a:off x="1624373" y="1371601"/>
            <a:ext cx="9282021" cy="5223912"/>
          </a:xfrm>
          <a:prstGeom prst="rect">
            <a:avLst/>
          </a:prstGeom>
        </p:spPr>
      </p:pic>
    </p:spTree>
    <p:extLst>
      <p:ext uri="{BB962C8B-B14F-4D97-AF65-F5344CB8AC3E}">
        <p14:creationId xmlns:p14="http://schemas.microsoft.com/office/powerpoint/2010/main" val="9521353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E78A9F-3B24-9188-1892-C14B0EE5A6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94262B-5103-C502-42F6-4A0EE25E0689}"/>
              </a:ext>
            </a:extLst>
          </p:cNvPr>
          <p:cNvSpPr>
            <a:spLocks noGrp="1"/>
          </p:cNvSpPr>
          <p:nvPr>
            <p:ph type="title"/>
          </p:nvPr>
        </p:nvSpPr>
        <p:spPr>
          <a:xfrm>
            <a:off x="1038031" y="1068169"/>
            <a:ext cx="10115939" cy="2681549"/>
          </a:xfrm>
        </p:spPr>
        <p:txBody>
          <a:bodyPr/>
          <a:lstStyle/>
          <a:p>
            <a:r>
              <a:rPr lang="en-US" dirty="0"/>
              <a:t>Practical </a:t>
            </a:r>
            <a:r>
              <a:rPr lang="en-US" dirty="0" err="1"/>
              <a:t>Decisionmaking</a:t>
            </a:r>
            <a:endParaRPr lang="en-ZA" dirty="0"/>
          </a:p>
        </p:txBody>
      </p:sp>
    </p:spTree>
    <p:extLst>
      <p:ext uri="{BB962C8B-B14F-4D97-AF65-F5344CB8AC3E}">
        <p14:creationId xmlns:p14="http://schemas.microsoft.com/office/powerpoint/2010/main" val="27406351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A7BF639-9897-7AC5-9AE9-B87BE1DE79F3}"/>
              </a:ext>
            </a:extLst>
          </p:cNvPr>
          <p:cNvSpPr>
            <a:spLocks noGrp="1"/>
          </p:cNvSpPr>
          <p:nvPr>
            <p:ph type="title"/>
          </p:nvPr>
        </p:nvSpPr>
        <p:spPr>
          <a:xfrm>
            <a:off x="1468814" y="503853"/>
            <a:ext cx="9808773" cy="1051380"/>
          </a:xfrm>
        </p:spPr>
        <p:txBody>
          <a:bodyPr anchor="ctr">
            <a:normAutofit/>
          </a:bodyPr>
          <a:lstStyle/>
          <a:p>
            <a:r>
              <a:rPr lang="en-US" dirty="0"/>
              <a:t>Ethics and Internal Controls</a:t>
            </a:r>
            <a:endParaRPr lang="en-ZA" dirty="0"/>
          </a:p>
        </p:txBody>
      </p:sp>
      <p:sp>
        <p:nvSpPr>
          <p:cNvPr id="2" name="Slide Number Placeholder 1">
            <a:extLst>
              <a:ext uri="{FF2B5EF4-FFF2-40B4-BE49-F238E27FC236}">
                <a16:creationId xmlns:a16="http://schemas.microsoft.com/office/drawing/2014/main" id="{D444EDC2-BFBF-920F-CB70-9AF732466054}"/>
              </a:ext>
            </a:extLst>
          </p:cNvPr>
          <p:cNvSpPr>
            <a:spLocks noGrp="1"/>
          </p:cNvSpPr>
          <p:nvPr>
            <p:ph type="sldNum" sz="quarter" idx="15"/>
          </p:nvPr>
        </p:nvSpPr>
        <p:spPr>
          <a:xfrm>
            <a:off x="412136" y="5943601"/>
            <a:ext cx="968983" cy="651912"/>
          </a:xfrm>
        </p:spPr>
        <p:txBody>
          <a:bodyPr anchor="ctr">
            <a:normAutofit/>
          </a:bodyPr>
          <a:lstStyle/>
          <a:p>
            <a:pPr>
              <a:spcAft>
                <a:spcPts val="600"/>
              </a:spcAft>
            </a:pPr>
            <a:fld id="{18D65601-5AE2-46FC-B138-694DDD2B510D}" type="slidenum">
              <a:rPr lang="en-US" smtClean="0"/>
              <a:pPr>
                <a:spcAft>
                  <a:spcPts val="600"/>
                </a:spcAft>
              </a:pPr>
              <a:t>17</a:t>
            </a:fld>
            <a:endParaRPr lang="en-US"/>
          </a:p>
        </p:txBody>
      </p:sp>
      <p:graphicFrame>
        <p:nvGraphicFramePr>
          <p:cNvPr id="5" name="Table Placeholder 2">
            <a:extLst>
              <a:ext uri="{FF2B5EF4-FFF2-40B4-BE49-F238E27FC236}">
                <a16:creationId xmlns:a16="http://schemas.microsoft.com/office/drawing/2014/main" id="{D1DCF783-46E9-D159-7BE1-A0FAAD6D6524}"/>
              </a:ext>
            </a:extLst>
          </p:cNvPr>
          <p:cNvGraphicFramePr>
            <a:graphicFrameLocks noGrp="1"/>
          </p:cNvGraphicFramePr>
          <p:nvPr>
            <p:ph sz="quarter" idx="10"/>
            <p:extLst>
              <p:ext uri="{D42A27DB-BD31-4B8C-83A1-F6EECF244321}">
                <p14:modId xmlns:p14="http://schemas.microsoft.com/office/powerpoint/2010/main" val="4196732271"/>
              </p:ext>
            </p:extLst>
          </p:nvPr>
        </p:nvGraphicFramePr>
        <p:xfrm>
          <a:off x="1205345" y="1521505"/>
          <a:ext cx="6982692" cy="4798828"/>
        </p:xfrm>
        <a:graphic>
          <a:graphicData uri="http://schemas.openxmlformats.org/drawingml/2006/table">
            <a:tbl>
              <a:tblPr firstRow="1" bandRow="1">
                <a:solidFill>
                  <a:schemeClr val="accent1">
                    <a:lumMod val="20000"/>
                    <a:lumOff val="80000"/>
                  </a:schemeClr>
                </a:solidFill>
                <a:tableStyleId>{0E3FDE45-AF77-4B5C-9715-49D594BDF05E}</a:tableStyleId>
              </a:tblPr>
              <a:tblGrid>
                <a:gridCol w="2326068">
                  <a:extLst>
                    <a:ext uri="{9D8B030D-6E8A-4147-A177-3AD203B41FA5}">
                      <a16:colId xmlns:a16="http://schemas.microsoft.com/office/drawing/2014/main" val="127040821"/>
                    </a:ext>
                  </a:extLst>
                </a:gridCol>
                <a:gridCol w="2613352">
                  <a:extLst>
                    <a:ext uri="{9D8B030D-6E8A-4147-A177-3AD203B41FA5}">
                      <a16:colId xmlns:a16="http://schemas.microsoft.com/office/drawing/2014/main" val="149845700"/>
                    </a:ext>
                  </a:extLst>
                </a:gridCol>
                <a:gridCol w="2043272">
                  <a:extLst>
                    <a:ext uri="{9D8B030D-6E8A-4147-A177-3AD203B41FA5}">
                      <a16:colId xmlns:a16="http://schemas.microsoft.com/office/drawing/2014/main" val="3119692462"/>
                    </a:ext>
                  </a:extLst>
                </a:gridCol>
              </a:tblGrid>
              <a:tr h="829641">
                <a:tc>
                  <a:txBody>
                    <a:bodyPr/>
                    <a:lstStyle/>
                    <a:p>
                      <a:r>
                        <a:rPr lang="en-US" sz="2000" b="1" cap="all" spc="60" dirty="0">
                          <a:solidFill>
                            <a:schemeClr val="tx1"/>
                          </a:solidFill>
                        </a:rPr>
                        <a:t>Control</a:t>
                      </a:r>
                    </a:p>
                  </a:txBody>
                  <a:tcPr marL="121329" marR="121329" marT="121329" marB="121329" anchor="ctr">
                    <a:lnL w="12700" cmpd="sng">
                      <a:noFill/>
                    </a:lnL>
                    <a:lnR w="12700" cmpd="sng">
                      <a:noFill/>
                    </a:lnR>
                    <a:lnT w="12700" cmpd="sng">
                      <a:noFill/>
                    </a:lnT>
                    <a:lnB w="38100" cmpd="sng">
                      <a:noFill/>
                    </a:lnB>
                    <a:noFill/>
                  </a:tcPr>
                </a:tc>
                <a:tc>
                  <a:txBody>
                    <a:bodyPr/>
                    <a:lstStyle/>
                    <a:p>
                      <a:r>
                        <a:rPr lang="en-US" sz="2000" b="1" cap="all" spc="60" dirty="0">
                          <a:solidFill>
                            <a:schemeClr val="tx1"/>
                          </a:solidFill>
                        </a:rPr>
                        <a:t>Purpose</a:t>
                      </a:r>
                    </a:p>
                  </a:txBody>
                  <a:tcPr marL="121329" marR="121329" marT="121329" marB="121329" anchor="ctr">
                    <a:lnL w="12700" cmpd="sng">
                      <a:noFill/>
                    </a:lnL>
                    <a:lnR w="12700" cmpd="sng">
                      <a:noFill/>
                    </a:lnR>
                    <a:lnT w="12700" cmpd="sng">
                      <a:noFill/>
                    </a:lnT>
                    <a:lnB w="38100" cmpd="sng">
                      <a:noFill/>
                    </a:lnB>
                    <a:noFill/>
                  </a:tcPr>
                </a:tc>
                <a:tc>
                  <a:txBody>
                    <a:bodyPr/>
                    <a:lstStyle/>
                    <a:p>
                      <a:r>
                        <a:rPr lang="en-US" sz="2000" b="1" cap="all" spc="60">
                          <a:solidFill>
                            <a:schemeClr val="tx1"/>
                          </a:solidFill>
                        </a:rPr>
                        <a:t>Protects Against</a:t>
                      </a:r>
                    </a:p>
                  </a:txBody>
                  <a:tcPr marL="121329" marR="121329" marT="121329" marB="121329" anchor="ctr">
                    <a:lnL w="12700" cmpd="sng">
                      <a:noFill/>
                    </a:lnL>
                    <a:lnR w="12700" cmpd="sng">
                      <a:noFill/>
                    </a:lnR>
                    <a:lnT w="12700" cmpd="sng">
                      <a:noFill/>
                    </a:lnT>
                    <a:lnB w="38100" cmpd="sng">
                      <a:noFill/>
                    </a:lnB>
                    <a:noFill/>
                  </a:tcPr>
                </a:tc>
                <a:extLst>
                  <a:ext uri="{0D108BD9-81ED-4DB2-BD59-A6C34878D82A}">
                    <a16:rowId xmlns:a16="http://schemas.microsoft.com/office/drawing/2014/main" val="3298013591"/>
                  </a:ext>
                </a:extLst>
              </a:tr>
              <a:tr h="1005736">
                <a:tc>
                  <a:txBody>
                    <a:bodyPr/>
                    <a:lstStyle/>
                    <a:p>
                      <a:r>
                        <a:rPr lang="en-US" sz="2000" cap="none" spc="0" dirty="0">
                          <a:solidFill>
                            <a:schemeClr val="tx1"/>
                          </a:solidFill>
                        </a:rPr>
                        <a:t>Segregation of Duties</a:t>
                      </a:r>
                    </a:p>
                  </a:txBody>
                  <a:tcPr marL="75736" marR="75736" marT="37868" marB="80886" anchor="ctr">
                    <a:lnL w="12700" cmpd="sng">
                      <a:noFill/>
                      <a:prstDash val="solid"/>
                    </a:lnL>
                    <a:lnR w="12700" cmpd="sng">
                      <a:noFill/>
                      <a:prstDash val="solid"/>
                    </a:lnR>
                    <a:lnT w="38100" cmpd="sng">
                      <a:noFill/>
                    </a:lnT>
                    <a:lnB w="12700" cmpd="sng">
                      <a:noFill/>
                      <a:prstDash val="solid"/>
                    </a:lnB>
                    <a:noFill/>
                  </a:tcPr>
                </a:tc>
                <a:tc>
                  <a:txBody>
                    <a:bodyPr/>
                    <a:lstStyle/>
                    <a:p>
                      <a:r>
                        <a:rPr lang="en-US" sz="2000" cap="none" spc="0">
                          <a:solidFill>
                            <a:schemeClr val="tx1"/>
                          </a:solidFill>
                        </a:rPr>
                        <a:t>No single person controls full transaction</a:t>
                      </a:r>
                    </a:p>
                  </a:txBody>
                  <a:tcPr marL="75736" marR="75736" marT="37868" marB="80886" anchor="ctr">
                    <a:lnL w="12700" cmpd="sng">
                      <a:noFill/>
                      <a:prstDash val="solid"/>
                    </a:lnL>
                    <a:lnR w="12700" cmpd="sng">
                      <a:noFill/>
                      <a:prstDash val="solid"/>
                    </a:lnR>
                    <a:lnT w="38100" cmpd="sng">
                      <a:noFill/>
                    </a:lnT>
                    <a:lnB w="12700" cmpd="sng">
                      <a:noFill/>
                      <a:prstDash val="solid"/>
                    </a:lnB>
                    <a:noFill/>
                  </a:tcPr>
                </a:tc>
                <a:tc>
                  <a:txBody>
                    <a:bodyPr/>
                    <a:lstStyle/>
                    <a:p>
                      <a:r>
                        <a:rPr lang="en-US" sz="2000" cap="none" spc="0">
                          <a:solidFill>
                            <a:schemeClr val="tx1"/>
                          </a:solidFill>
                        </a:rPr>
                        <a:t>Fraud, error</a:t>
                      </a:r>
                    </a:p>
                  </a:txBody>
                  <a:tcPr marL="75736" marR="75736" marT="37868" marB="80886" anchor="ctr">
                    <a:lnL w="12700" cmpd="sng">
                      <a:noFill/>
                      <a:prstDash val="solid"/>
                    </a:lnL>
                    <a:lnR w="12700" cmpd="sng">
                      <a:noFill/>
                      <a:prstDash val="solid"/>
                    </a:lnR>
                    <a:lnT w="38100" cmpd="sng">
                      <a:noFill/>
                    </a:lnT>
                    <a:lnB w="12700" cmpd="sng">
                      <a:noFill/>
                      <a:prstDash val="solid"/>
                    </a:lnB>
                    <a:noFill/>
                  </a:tcPr>
                </a:tc>
                <a:extLst>
                  <a:ext uri="{0D108BD9-81ED-4DB2-BD59-A6C34878D82A}">
                    <a16:rowId xmlns:a16="http://schemas.microsoft.com/office/drawing/2014/main" val="3873867931"/>
                  </a:ext>
                </a:extLst>
              </a:tr>
              <a:tr h="709025">
                <a:tc>
                  <a:txBody>
                    <a:bodyPr/>
                    <a:lstStyle/>
                    <a:p>
                      <a:r>
                        <a:rPr lang="en-US" sz="2000" cap="none" spc="0">
                          <a:solidFill>
                            <a:schemeClr val="tx1"/>
                          </a:solidFill>
                        </a:rPr>
                        <a:t>Independent Review</a:t>
                      </a:r>
                    </a:p>
                  </a:txBody>
                  <a:tcPr marL="75736" marR="75736" marT="37868" marB="80886" anchor="ctr">
                    <a:lnL w="12700" cmpd="sng">
                      <a:noFill/>
                      <a:prstDash val="solid"/>
                    </a:lnL>
                    <a:lnR w="12700" cmpd="sng">
                      <a:noFill/>
                      <a:prstDash val="solid"/>
                    </a:lnR>
                    <a:lnT w="12700" cmpd="sng">
                      <a:noFill/>
                      <a:prstDash val="solid"/>
                    </a:lnT>
                    <a:lnB w="12700" cmpd="sng">
                      <a:noFill/>
                      <a:prstDash val="solid"/>
                    </a:lnB>
                    <a:solidFill>
                      <a:srgbClr val="DAE3F3">
                        <a:alpha val="50196"/>
                      </a:srgbClr>
                    </a:solidFill>
                  </a:tcPr>
                </a:tc>
                <a:tc>
                  <a:txBody>
                    <a:bodyPr/>
                    <a:lstStyle/>
                    <a:p>
                      <a:r>
                        <a:rPr lang="en-US" sz="2000" cap="none" spc="0">
                          <a:solidFill>
                            <a:schemeClr val="tx1"/>
                          </a:solidFill>
                        </a:rPr>
                        <a:t>Outside set of eyes on work product</a:t>
                      </a:r>
                    </a:p>
                  </a:txBody>
                  <a:tcPr marL="75736" marR="75736" marT="37868" marB="80886" anchor="ctr">
                    <a:lnL w="12700" cmpd="sng">
                      <a:noFill/>
                      <a:prstDash val="solid"/>
                    </a:lnL>
                    <a:lnR w="12700" cmpd="sng">
                      <a:noFill/>
                      <a:prstDash val="solid"/>
                    </a:lnR>
                    <a:lnT w="12700" cmpd="sng">
                      <a:noFill/>
                      <a:prstDash val="solid"/>
                    </a:lnT>
                    <a:lnB w="12700" cmpd="sng">
                      <a:noFill/>
                      <a:prstDash val="solid"/>
                    </a:lnB>
                    <a:solidFill>
                      <a:srgbClr val="DAE3F3">
                        <a:alpha val="50196"/>
                      </a:srgbClr>
                    </a:solidFill>
                  </a:tcPr>
                </a:tc>
                <a:tc>
                  <a:txBody>
                    <a:bodyPr/>
                    <a:lstStyle/>
                    <a:p>
                      <a:r>
                        <a:rPr lang="en-US" sz="2000" cap="none" spc="0">
                          <a:solidFill>
                            <a:schemeClr val="tx1"/>
                          </a:solidFill>
                        </a:rPr>
                        <a:t>Bias, mistakes</a:t>
                      </a:r>
                    </a:p>
                  </a:txBody>
                  <a:tcPr marL="75736" marR="75736" marT="37868" marB="80886" anchor="ctr">
                    <a:lnL w="12700" cmpd="sng">
                      <a:noFill/>
                      <a:prstDash val="solid"/>
                    </a:lnL>
                    <a:lnR w="12700" cmpd="sng">
                      <a:noFill/>
                      <a:prstDash val="solid"/>
                    </a:lnR>
                    <a:lnT w="12700" cmpd="sng">
                      <a:noFill/>
                      <a:prstDash val="solid"/>
                    </a:lnT>
                    <a:lnB w="12700" cmpd="sng">
                      <a:noFill/>
                      <a:prstDash val="solid"/>
                    </a:lnB>
                    <a:solidFill>
                      <a:srgbClr val="DAE3F3">
                        <a:alpha val="50196"/>
                      </a:srgbClr>
                    </a:solidFill>
                  </a:tcPr>
                </a:tc>
                <a:extLst>
                  <a:ext uri="{0D108BD9-81ED-4DB2-BD59-A6C34878D82A}">
                    <a16:rowId xmlns:a16="http://schemas.microsoft.com/office/drawing/2014/main" val="85209771"/>
                  </a:ext>
                </a:extLst>
              </a:tr>
              <a:tr h="709025">
                <a:tc>
                  <a:txBody>
                    <a:bodyPr/>
                    <a:lstStyle/>
                    <a:p>
                      <a:r>
                        <a:rPr lang="en-US" sz="2000" cap="none" spc="0">
                          <a:solidFill>
                            <a:schemeClr val="tx1"/>
                          </a:solidFill>
                        </a:rPr>
                        <a:t>Documentation</a:t>
                      </a:r>
                    </a:p>
                  </a:txBody>
                  <a:tcPr marL="75736" marR="75736" marT="37868" marB="80886" anchor="ctr">
                    <a:lnL w="12700" cmpd="sng">
                      <a:noFill/>
                      <a:prstDash val="solid"/>
                    </a:lnL>
                    <a:lnR w="12700" cmpd="sng">
                      <a:noFill/>
                      <a:prstDash val="solid"/>
                    </a:lnR>
                    <a:lnT w="12700" cmpd="sng">
                      <a:noFill/>
                      <a:prstDash val="solid"/>
                    </a:lnT>
                    <a:lnB w="12700" cmpd="sng">
                      <a:noFill/>
                      <a:prstDash val="solid"/>
                    </a:lnB>
                    <a:noFill/>
                  </a:tcPr>
                </a:tc>
                <a:tc>
                  <a:txBody>
                    <a:bodyPr/>
                    <a:lstStyle/>
                    <a:p>
                      <a:r>
                        <a:rPr lang="en-US" sz="2000" cap="none" spc="0">
                          <a:solidFill>
                            <a:schemeClr val="tx1"/>
                          </a:solidFill>
                        </a:rPr>
                        <a:t>Written record of decisions</a:t>
                      </a:r>
                    </a:p>
                  </a:txBody>
                  <a:tcPr marL="75736" marR="75736" marT="37868" marB="80886" anchor="ctr">
                    <a:lnL w="12700" cmpd="sng">
                      <a:noFill/>
                      <a:prstDash val="solid"/>
                    </a:lnL>
                    <a:lnR w="12700" cmpd="sng">
                      <a:noFill/>
                      <a:prstDash val="solid"/>
                    </a:lnR>
                    <a:lnT w="12700" cmpd="sng">
                      <a:noFill/>
                      <a:prstDash val="solid"/>
                    </a:lnT>
                    <a:lnB w="12700" cmpd="sng">
                      <a:noFill/>
                      <a:prstDash val="solid"/>
                    </a:lnB>
                    <a:noFill/>
                  </a:tcPr>
                </a:tc>
                <a:tc>
                  <a:txBody>
                    <a:bodyPr/>
                    <a:lstStyle/>
                    <a:p>
                      <a:r>
                        <a:rPr lang="en-US" sz="2000" cap="none" spc="0" dirty="0">
                          <a:solidFill>
                            <a:schemeClr val="tx1"/>
                          </a:solidFill>
                        </a:rPr>
                        <a:t>Gaps, disputes</a:t>
                      </a:r>
                    </a:p>
                  </a:txBody>
                  <a:tcPr marL="75736" marR="75736" marT="37868" marB="80886" anchor="ctr">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4061031278"/>
                  </a:ext>
                </a:extLst>
              </a:tr>
              <a:tr h="709025">
                <a:tc>
                  <a:txBody>
                    <a:bodyPr/>
                    <a:lstStyle/>
                    <a:p>
                      <a:r>
                        <a:rPr lang="en-US" sz="2000" cap="none" spc="0">
                          <a:solidFill>
                            <a:schemeClr val="tx1"/>
                          </a:solidFill>
                        </a:rPr>
                        <a:t>Reconciliation</a:t>
                      </a:r>
                    </a:p>
                  </a:txBody>
                  <a:tcPr marL="75736" marR="75736" marT="37868" marB="80886" anchor="ctr">
                    <a:lnL w="12700" cmpd="sng">
                      <a:noFill/>
                      <a:prstDash val="solid"/>
                    </a:lnL>
                    <a:lnR w="12700" cmpd="sng">
                      <a:noFill/>
                      <a:prstDash val="solid"/>
                    </a:lnR>
                    <a:lnT w="12700" cmpd="sng">
                      <a:noFill/>
                      <a:prstDash val="solid"/>
                    </a:lnT>
                    <a:lnB w="12700" cmpd="sng">
                      <a:noFill/>
                      <a:prstDash val="solid"/>
                    </a:lnB>
                    <a:solidFill>
                      <a:srgbClr val="DAE3F3">
                        <a:alpha val="50196"/>
                      </a:srgbClr>
                    </a:solidFill>
                  </a:tcPr>
                </a:tc>
                <a:tc>
                  <a:txBody>
                    <a:bodyPr/>
                    <a:lstStyle/>
                    <a:p>
                      <a:r>
                        <a:rPr lang="en-US" sz="2000" cap="none" spc="0">
                          <a:solidFill>
                            <a:schemeClr val="tx1"/>
                          </a:solidFill>
                        </a:rPr>
                        <a:t>Matching records between systems</a:t>
                      </a:r>
                    </a:p>
                  </a:txBody>
                  <a:tcPr marL="75736" marR="75736" marT="37868" marB="80886" anchor="ctr">
                    <a:lnL w="12700" cmpd="sng">
                      <a:noFill/>
                      <a:prstDash val="solid"/>
                    </a:lnL>
                    <a:lnR w="12700" cmpd="sng">
                      <a:noFill/>
                      <a:prstDash val="solid"/>
                    </a:lnR>
                    <a:lnT w="12700" cmpd="sng">
                      <a:noFill/>
                      <a:prstDash val="solid"/>
                    </a:lnT>
                    <a:lnB w="12700" cmpd="sng">
                      <a:noFill/>
                      <a:prstDash val="solid"/>
                    </a:lnB>
                    <a:solidFill>
                      <a:srgbClr val="DAE3F3">
                        <a:alpha val="50196"/>
                      </a:srgbClr>
                    </a:solidFill>
                  </a:tcPr>
                </a:tc>
                <a:tc>
                  <a:txBody>
                    <a:bodyPr/>
                    <a:lstStyle/>
                    <a:p>
                      <a:r>
                        <a:rPr lang="en-US" sz="2000" cap="none" spc="0">
                          <a:solidFill>
                            <a:schemeClr val="tx1"/>
                          </a:solidFill>
                        </a:rPr>
                        <a:t>Discrepancies</a:t>
                      </a:r>
                    </a:p>
                  </a:txBody>
                  <a:tcPr marL="75736" marR="75736" marT="37868" marB="80886" anchor="ctr">
                    <a:lnL w="12700" cmpd="sng">
                      <a:noFill/>
                      <a:prstDash val="solid"/>
                    </a:lnL>
                    <a:lnR w="12700" cmpd="sng">
                      <a:noFill/>
                      <a:prstDash val="solid"/>
                    </a:lnR>
                    <a:lnT w="12700" cmpd="sng">
                      <a:noFill/>
                      <a:prstDash val="solid"/>
                    </a:lnT>
                    <a:lnB w="12700" cmpd="sng">
                      <a:noFill/>
                      <a:prstDash val="solid"/>
                    </a:lnB>
                    <a:solidFill>
                      <a:srgbClr val="DAE3F3">
                        <a:alpha val="50196"/>
                      </a:srgbClr>
                    </a:solidFill>
                  </a:tcPr>
                </a:tc>
                <a:extLst>
                  <a:ext uri="{0D108BD9-81ED-4DB2-BD59-A6C34878D82A}">
                    <a16:rowId xmlns:a16="http://schemas.microsoft.com/office/drawing/2014/main" val="3591840781"/>
                  </a:ext>
                </a:extLst>
              </a:tr>
              <a:tr h="709025">
                <a:tc>
                  <a:txBody>
                    <a:bodyPr/>
                    <a:lstStyle/>
                    <a:p>
                      <a:r>
                        <a:rPr lang="en-US" sz="2000" cap="none" spc="0">
                          <a:solidFill>
                            <a:schemeClr val="tx1"/>
                          </a:solidFill>
                        </a:rPr>
                        <a:t>Reporting Channels</a:t>
                      </a:r>
                    </a:p>
                  </a:txBody>
                  <a:tcPr marL="75736" marR="75736" marT="37868" marB="80886" anchor="ctr">
                    <a:lnL w="12700" cmpd="sng">
                      <a:noFill/>
                      <a:prstDash val="solid"/>
                    </a:lnL>
                    <a:lnR w="12700" cmpd="sng">
                      <a:noFill/>
                      <a:prstDash val="solid"/>
                    </a:lnR>
                    <a:lnT w="12700" cmpd="sng">
                      <a:noFill/>
                      <a:prstDash val="solid"/>
                    </a:lnT>
                    <a:lnB w="12700" cmpd="sng">
                      <a:noFill/>
                      <a:prstDash val="solid"/>
                    </a:lnB>
                    <a:noFill/>
                  </a:tcPr>
                </a:tc>
                <a:tc>
                  <a:txBody>
                    <a:bodyPr/>
                    <a:lstStyle/>
                    <a:p>
                      <a:r>
                        <a:rPr lang="en-US" sz="2000" cap="none" spc="0">
                          <a:solidFill>
                            <a:schemeClr val="tx1"/>
                          </a:solidFill>
                        </a:rPr>
                        <a:t>Safe path to report concerns</a:t>
                      </a:r>
                    </a:p>
                  </a:txBody>
                  <a:tcPr marL="75736" marR="75736" marT="37868" marB="80886" anchor="ctr">
                    <a:lnL w="12700" cmpd="sng">
                      <a:noFill/>
                      <a:prstDash val="solid"/>
                    </a:lnL>
                    <a:lnR w="12700" cmpd="sng">
                      <a:noFill/>
                      <a:prstDash val="solid"/>
                    </a:lnR>
                    <a:lnT w="12700" cmpd="sng">
                      <a:noFill/>
                      <a:prstDash val="solid"/>
                    </a:lnT>
                    <a:lnB w="12700" cmpd="sng">
                      <a:noFill/>
                      <a:prstDash val="solid"/>
                    </a:lnB>
                    <a:noFill/>
                  </a:tcPr>
                </a:tc>
                <a:tc>
                  <a:txBody>
                    <a:bodyPr/>
                    <a:lstStyle/>
                    <a:p>
                      <a:r>
                        <a:rPr lang="en-US" sz="2000" cap="none" spc="0" dirty="0">
                          <a:solidFill>
                            <a:schemeClr val="tx1"/>
                          </a:solidFill>
                        </a:rPr>
                        <a:t>Concealment</a:t>
                      </a:r>
                    </a:p>
                  </a:txBody>
                  <a:tcPr marL="75736" marR="75736" marT="37868" marB="80886" anchor="ctr">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335389741"/>
                  </a:ext>
                </a:extLst>
              </a:tr>
            </a:tbl>
          </a:graphicData>
        </a:graphic>
      </p:graphicFrame>
      <p:pic>
        <p:nvPicPr>
          <p:cNvPr id="10" name="Content Placeholder 9">
            <a:extLst>
              <a:ext uri="{FF2B5EF4-FFF2-40B4-BE49-F238E27FC236}">
                <a16:creationId xmlns:a16="http://schemas.microsoft.com/office/drawing/2014/main" id="{A7B16D9D-17E0-E5A3-2E6B-91D947094F65}"/>
              </a:ext>
            </a:extLst>
          </p:cNvPr>
          <p:cNvPicPr>
            <a:picLocks noGrp="1" noChangeAspect="1"/>
          </p:cNvPicPr>
          <p:nvPr>
            <p:ph sz="quarter" idx="11"/>
          </p:nvPr>
        </p:nvPicPr>
        <p:blipFill>
          <a:blip r:embed="rId3"/>
          <a:stretch>
            <a:fillRect/>
          </a:stretch>
        </p:blipFill>
        <p:spPr>
          <a:xfrm>
            <a:off x="6926312" y="1891146"/>
            <a:ext cx="6078686" cy="4052456"/>
          </a:xfrm>
          <a:prstGeom prst="rect">
            <a:avLst/>
          </a:prstGeom>
        </p:spPr>
      </p:pic>
    </p:spTree>
    <p:extLst>
      <p:ext uri="{BB962C8B-B14F-4D97-AF65-F5344CB8AC3E}">
        <p14:creationId xmlns:p14="http://schemas.microsoft.com/office/powerpoint/2010/main" val="16690237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DEBC60-AA38-5DEF-3160-0CAA68F3D28C}"/>
              </a:ext>
            </a:extLst>
          </p:cNvPr>
          <p:cNvSpPr>
            <a:spLocks noGrp="1"/>
          </p:cNvSpPr>
          <p:nvPr>
            <p:ph type="title"/>
          </p:nvPr>
        </p:nvSpPr>
        <p:spPr>
          <a:xfrm>
            <a:off x="1468814" y="503853"/>
            <a:ext cx="9808773" cy="901636"/>
          </a:xfrm>
        </p:spPr>
        <p:txBody>
          <a:bodyPr anchor="ctr">
            <a:normAutofit/>
          </a:bodyPr>
          <a:lstStyle/>
          <a:p>
            <a:r>
              <a:rPr lang="en-US" dirty="0"/>
              <a:t>Confidentiality vs. Transparency</a:t>
            </a:r>
            <a:endParaRPr lang="en-ZA" dirty="0"/>
          </a:p>
        </p:txBody>
      </p:sp>
      <p:sp>
        <p:nvSpPr>
          <p:cNvPr id="3" name="Content Placeholder 2">
            <a:extLst>
              <a:ext uri="{FF2B5EF4-FFF2-40B4-BE49-F238E27FC236}">
                <a16:creationId xmlns:a16="http://schemas.microsoft.com/office/drawing/2014/main" id="{1EBEE570-1B5E-FFD1-485D-D77E4E6FE7C0}"/>
              </a:ext>
            </a:extLst>
          </p:cNvPr>
          <p:cNvSpPr>
            <a:spLocks noGrp="1"/>
          </p:cNvSpPr>
          <p:nvPr>
            <p:ph sz="quarter" idx="10"/>
          </p:nvPr>
        </p:nvSpPr>
        <p:spPr>
          <a:xfrm>
            <a:off x="1080655" y="1405489"/>
            <a:ext cx="6961909" cy="4948658"/>
          </a:xfrm>
        </p:spPr>
        <p:txBody>
          <a:bodyPr>
            <a:noAutofit/>
          </a:bodyPr>
          <a:lstStyle/>
          <a:p>
            <a:pPr>
              <a:lnSpc>
                <a:spcPct val="90000"/>
              </a:lnSpc>
            </a:pPr>
            <a:r>
              <a:rPr lang="en-US" sz="2400" b="1" dirty="0"/>
              <a:t>Public Records:</a:t>
            </a:r>
          </a:p>
          <a:p>
            <a:pPr lvl="1">
              <a:lnSpc>
                <a:spcPct val="90000"/>
              </a:lnSpc>
            </a:pPr>
            <a:r>
              <a:rPr lang="en-US" sz="2400" dirty="0"/>
              <a:t>Budgets, financial statements, audit reports, most expenditures</a:t>
            </a:r>
          </a:p>
          <a:p>
            <a:pPr>
              <a:lnSpc>
                <a:spcPct val="90000"/>
              </a:lnSpc>
            </a:pPr>
            <a:r>
              <a:rPr lang="en-US" sz="2400" b="1" dirty="0"/>
              <a:t>Confidential Records:</a:t>
            </a:r>
          </a:p>
          <a:p>
            <a:pPr lvl="1">
              <a:lnSpc>
                <a:spcPct val="90000"/>
              </a:lnSpc>
            </a:pPr>
            <a:r>
              <a:rPr lang="en-US" sz="2400" dirty="0"/>
              <a:t>Personnel records, tax records, utility customer information, information that could harm competitive advantage</a:t>
            </a:r>
          </a:p>
          <a:p>
            <a:pPr>
              <a:lnSpc>
                <a:spcPct val="90000"/>
              </a:lnSpc>
            </a:pPr>
            <a:r>
              <a:rPr lang="en-US" sz="2400" b="1" dirty="0"/>
              <a:t>Key Rules</a:t>
            </a:r>
          </a:p>
          <a:p>
            <a:pPr lvl="1">
              <a:lnSpc>
                <a:spcPct val="90000"/>
              </a:lnSpc>
            </a:pPr>
            <a:r>
              <a:rPr lang="en-US" sz="2400" dirty="0"/>
              <a:t>Never use confidential information for personal or political advantage</a:t>
            </a:r>
          </a:p>
          <a:p>
            <a:pPr lvl="1">
              <a:lnSpc>
                <a:spcPct val="90000"/>
              </a:lnSpc>
            </a:pPr>
            <a:r>
              <a:rPr lang="en-US" sz="2400" dirty="0"/>
              <a:t>When in doubt, ask before disclosing</a:t>
            </a:r>
          </a:p>
        </p:txBody>
      </p:sp>
      <p:pic>
        <p:nvPicPr>
          <p:cNvPr id="6" name="Content Placeholder 5">
            <a:extLst>
              <a:ext uri="{FF2B5EF4-FFF2-40B4-BE49-F238E27FC236}">
                <a16:creationId xmlns:a16="http://schemas.microsoft.com/office/drawing/2014/main" id="{134C6A8E-42A1-74A9-2233-951A947EB02E}"/>
              </a:ext>
            </a:extLst>
          </p:cNvPr>
          <p:cNvPicPr>
            <a:picLocks noGrp="1" noChangeAspect="1"/>
          </p:cNvPicPr>
          <p:nvPr>
            <p:ph sz="quarter" idx="11"/>
          </p:nvPr>
        </p:nvPicPr>
        <p:blipFill>
          <a:blip r:embed="rId3"/>
          <a:stretch>
            <a:fillRect/>
          </a:stretch>
        </p:blipFill>
        <p:spPr>
          <a:xfrm rot="1757159">
            <a:off x="7489565" y="325883"/>
            <a:ext cx="4082399" cy="5630988"/>
          </a:xfrm>
          <a:prstGeom prst="rect">
            <a:avLst/>
          </a:prstGeom>
        </p:spPr>
      </p:pic>
      <p:sp>
        <p:nvSpPr>
          <p:cNvPr id="4" name="Slide Number Placeholder 3">
            <a:extLst>
              <a:ext uri="{FF2B5EF4-FFF2-40B4-BE49-F238E27FC236}">
                <a16:creationId xmlns:a16="http://schemas.microsoft.com/office/drawing/2014/main" id="{527C964F-E2D5-D8E7-C513-C47A7E409DF3}"/>
              </a:ext>
            </a:extLst>
          </p:cNvPr>
          <p:cNvSpPr>
            <a:spLocks noGrp="1"/>
          </p:cNvSpPr>
          <p:nvPr>
            <p:ph type="sldNum" sz="quarter" idx="15"/>
          </p:nvPr>
        </p:nvSpPr>
        <p:spPr>
          <a:xfrm>
            <a:off x="412136" y="5943601"/>
            <a:ext cx="968983" cy="651912"/>
          </a:xfrm>
        </p:spPr>
        <p:txBody>
          <a:bodyPr anchor="ctr">
            <a:normAutofit/>
          </a:bodyPr>
          <a:lstStyle/>
          <a:p>
            <a:pPr>
              <a:spcAft>
                <a:spcPts val="600"/>
              </a:spcAft>
            </a:pPr>
            <a:fld id="{18D65601-5AE2-46FC-B138-694DDD2B510D}" type="slidenum">
              <a:rPr lang="en-US" smtClean="0"/>
              <a:pPr>
                <a:spcAft>
                  <a:spcPts val="600"/>
                </a:spcAft>
              </a:pPr>
              <a:t>18</a:t>
            </a:fld>
            <a:endParaRPr lang="en-US"/>
          </a:p>
        </p:txBody>
      </p:sp>
    </p:spTree>
    <p:extLst>
      <p:ext uri="{BB962C8B-B14F-4D97-AF65-F5344CB8AC3E}">
        <p14:creationId xmlns:p14="http://schemas.microsoft.com/office/powerpoint/2010/main" val="29061523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FFCC8-C04D-0071-3B14-4AF828E000B0}"/>
              </a:ext>
            </a:extLst>
          </p:cNvPr>
          <p:cNvSpPr>
            <a:spLocks noGrp="1"/>
          </p:cNvSpPr>
          <p:nvPr>
            <p:ph type="title"/>
          </p:nvPr>
        </p:nvSpPr>
        <p:spPr>
          <a:xfrm>
            <a:off x="1184564" y="503852"/>
            <a:ext cx="10453254" cy="1427585"/>
          </a:xfrm>
        </p:spPr>
        <p:txBody>
          <a:bodyPr/>
          <a:lstStyle/>
          <a:p>
            <a:r>
              <a:rPr lang="en-US" dirty="0"/>
              <a:t>Confidentiality: Where It Becomes an Ethical Issue</a:t>
            </a:r>
            <a:endParaRPr lang="en-ZA" dirty="0"/>
          </a:p>
        </p:txBody>
      </p:sp>
      <p:sp>
        <p:nvSpPr>
          <p:cNvPr id="6" name="Content Placeholder 5">
            <a:extLst>
              <a:ext uri="{FF2B5EF4-FFF2-40B4-BE49-F238E27FC236}">
                <a16:creationId xmlns:a16="http://schemas.microsoft.com/office/drawing/2014/main" id="{9F0E1748-5A63-CCAD-65B2-FB5DB78846F2}"/>
              </a:ext>
            </a:extLst>
          </p:cNvPr>
          <p:cNvSpPr>
            <a:spLocks noGrp="1"/>
          </p:cNvSpPr>
          <p:nvPr>
            <p:ph sz="quarter" idx="10"/>
          </p:nvPr>
        </p:nvSpPr>
        <p:spPr>
          <a:xfrm>
            <a:off x="1184564" y="1931436"/>
            <a:ext cx="10266218" cy="4422711"/>
          </a:xfrm>
        </p:spPr>
        <p:txBody>
          <a:bodyPr>
            <a:noAutofit/>
          </a:bodyPr>
          <a:lstStyle/>
          <a:p>
            <a:r>
              <a:rPr lang="en-US" sz="2800" dirty="0"/>
              <a:t>Using non-public budget or contract data for personal gain</a:t>
            </a:r>
          </a:p>
          <a:p>
            <a:r>
              <a:rPr lang="en-US" sz="2800" dirty="0"/>
              <a:t>Sharing personnel information that should be kept private</a:t>
            </a:r>
          </a:p>
          <a:p>
            <a:r>
              <a:rPr lang="en-US" sz="2800" dirty="0"/>
              <a:t>Discussing pending bond issuances or major financial decisions with people who could benefit from that information</a:t>
            </a:r>
          </a:p>
          <a:p>
            <a:r>
              <a:rPr lang="en-US" sz="2800" dirty="0"/>
              <a:t>Responding to press or public records requests without legal review when the request touches sensitive categories</a:t>
            </a:r>
          </a:p>
        </p:txBody>
      </p:sp>
      <p:sp>
        <p:nvSpPr>
          <p:cNvPr id="3" name="Slide Number Placeholder 2">
            <a:extLst>
              <a:ext uri="{FF2B5EF4-FFF2-40B4-BE49-F238E27FC236}">
                <a16:creationId xmlns:a16="http://schemas.microsoft.com/office/drawing/2014/main" id="{D9D6A759-37B6-1E14-BD05-D652BEECEA33}"/>
              </a:ext>
            </a:extLst>
          </p:cNvPr>
          <p:cNvSpPr>
            <a:spLocks noGrp="1"/>
          </p:cNvSpPr>
          <p:nvPr>
            <p:ph type="sldNum" sz="quarter" idx="15"/>
          </p:nvPr>
        </p:nvSpPr>
        <p:spPr/>
        <p:txBody>
          <a:bodyPr/>
          <a:lstStyle/>
          <a:p>
            <a:fld id="{18D65601-5AE2-46FC-B138-694DDD2B510D}" type="slidenum">
              <a:rPr lang="en-US" smtClean="0"/>
              <a:pPr/>
              <a:t>19</a:t>
            </a:fld>
            <a:endParaRPr lang="en-US" dirty="0"/>
          </a:p>
        </p:txBody>
      </p:sp>
    </p:spTree>
    <p:extLst>
      <p:ext uri="{BB962C8B-B14F-4D97-AF65-F5344CB8AC3E}">
        <p14:creationId xmlns:p14="http://schemas.microsoft.com/office/powerpoint/2010/main" val="9521353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D97761-0B88-A5E8-0B78-C39173D05F4D}"/>
              </a:ext>
            </a:extLst>
          </p:cNvPr>
          <p:cNvSpPr>
            <a:spLocks noGrp="1"/>
          </p:cNvSpPr>
          <p:nvPr>
            <p:ph type="title"/>
          </p:nvPr>
        </p:nvSpPr>
        <p:spPr>
          <a:xfrm>
            <a:off x="1468814" y="503852"/>
            <a:ext cx="9808773" cy="1427585"/>
          </a:xfrm>
        </p:spPr>
        <p:txBody>
          <a:bodyPr anchor="ctr">
            <a:normAutofit/>
          </a:bodyPr>
          <a:lstStyle/>
          <a:p>
            <a:r>
              <a:rPr lang="en-US" sz="5400" dirty="0"/>
              <a:t>Agenda</a:t>
            </a:r>
          </a:p>
        </p:txBody>
      </p:sp>
      <p:sp>
        <p:nvSpPr>
          <p:cNvPr id="8" name="Content Placeholder 2">
            <a:extLst>
              <a:ext uri="{FF2B5EF4-FFF2-40B4-BE49-F238E27FC236}">
                <a16:creationId xmlns:a16="http://schemas.microsoft.com/office/drawing/2014/main" id="{02BA04E6-CD61-B962-4287-DEC1993C32D6}"/>
              </a:ext>
            </a:extLst>
          </p:cNvPr>
          <p:cNvSpPr>
            <a:spLocks noGrp="1"/>
          </p:cNvSpPr>
          <p:nvPr>
            <p:ph sz="quarter" idx="12"/>
          </p:nvPr>
        </p:nvSpPr>
        <p:spPr>
          <a:xfrm>
            <a:off x="1468813" y="2057401"/>
            <a:ext cx="9358513" cy="4119463"/>
          </a:xfrm>
        </p:spPr>
        <p:txBody>
          <a:bodyPr>
            <a:noAutofit/>
          </a:bodyPr>
          <a:lstStyle/>
          <a:p>
            <a:pPr marL="342900" indent="-342900">
              <a:buFont typeface="Arial" panose="020B0604020202020204" pitchFamily="34" charset="0"/>
              <a:buChar char="•"/>
            </a:pPr>
            <a:r>
              <a:rPr lang="en-US" sz="3600" dirty="0"/>
              <a:t>Ethical Standards</a:t>
            </a:r>
          </a:p>
          <a:p>
            <a:pPr marL="342900" indent="-342900">
              <a:buFont typeface="Arial" panose="020B0604020202020204" pitchFamily="34" charset="0"/>
              <a:buChar char="•"/>
            </a:pPr>
            <a:r>
              <a:rPr lang="en-US" sz="3600" dirty="0"/>
              <a:t>Case Studies</a:t>
            </a:r>
          </a:p>
          <a:p>
            <a:pPr marL="342900" indent="-342900">
              <a:buFont typeface="Arial" panose="020B0604020202020204" pitchFamily="34" charset="0"/>
              <a:buChar char="•"/>
            </a:pPr>
            <a:r>
              <a:rPr lang="en-US" sz="3600" dirty="0"/>
              <a:t>Ethical Risk Areas &amp; Real-World Scenarios</a:t>
            </a:r>
          </a:p>
          <a:p>
            <a:pPr marL="342900" indent="-342900">
              <a:buFont typeface="Arial" panose="020B0604020202020204" pitchFamily="34" charset="0"/>
              <a:buChar char="•"/>
            </a:pPr>
            <a:r>
              <a:rPr lang="en-US" sz="3600" dirty="0"/>
              <a:t>Practical Decision-Making</a:t>
            </a:r>
          </a:p>
        </p:txBody>
      </p:sp>
      <p:sp>
        <p:nvSpPr>
          <p:cNvPr id="4" name="Slide Number Placeholder 3">
            <a:extLst>
              <a:ext uri="{FF2B5EF4-FFF2-40B4-BE49-F238E27FC236}">
                <a16:creationId xmlns:a16="http://schemas.microsoft.com/office/drawing/2014/main" id="{2CD4601E-33F5-5714-867D-A0B584DA7C11}"/>
              </a:ext>
            </a:extLst>
          </p:cNvPr>
          <p:cNvSpPr>
            <a:spLocks noGrp="1"/>
          </p:cNvSpPr>
          <p:nvPr>
            <p:ph type="sldNum" sz="quarter" idx="15"/>
          </p:nvPr>
        </p:nvSpPr>
        <p:spPr>
          <a:xfrm>
            <a:off x="412136" y="5943601"/>
            <a:ext cx="968983" cy="651912"/>
          </a:xfrm>
        </p:spPr>
        <p:txBody>
          <a:bodyPr anchor="ctr">
            <a:normAutofit/>
          </a:bodyPr>
          <a:lstStyle/>
          <a:p>
            <a:pPr>
              <a:spcAft>
                <a:spcPts val="600"/>
              </a:spcAft>
            </a:pPr>
            <a:fld id="{18D65601-5AE2-46FC-B138-694DDD2B510D}" type="slidenum">
              <a:rPr lang="en-US" smtClean="0"/>
              <a:pPr>
                <a:spcAft>
                  <a:spcPts val="600"/>
                </a:spcAft>
              </a:pPr>
              <a:t>2</a:t>
            </a:fld>
            <a:endParaRPr lang="en-US"/>
          </a:p>
        </p:txBody>
      </p:sp>
    </p:spTree>
    <p:extLst>
      <p:ext uri="{BB962C8B-B14F-4D97-AF65-F5344CB8AC3E}">
        <p14:creationId xmlns:p14="http://schemas.microsoft.com/office/powerpoint/2010/main" val="16074552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DEBC60-AA38-5DEF-3160-0CAA68F3D28C}"/>
              </a:ext>
            </a:extLst>
          </p:cNvPr>
          <p:cNvSpPr>
            <a:spLocks noGrp="1"/>
          </p:cNvSpPr>
          <p:nvPr>
            <p:ph type="title"/>
          </p:nvPr>
        </p:nvSpPr>
        <p:spPr>
          <a:xfrm>
            <a:off x="1468814" y="503853"/>
            <a:ext cx="9808773" cy="888530"/>
          </a:xfrm>
        </p:spPr>
        <p:txBody>
          <a:bodyPr anchor="ctr">
            <a:normAutofit/>
          </a:bodyPr>
          <a:lstStyle/>
          <a:p>
            <a:r>
              <a:rPr lang="en-US" dirty="0"/>
              <a:t>Objectivity Under Pressure</a:t>
            </a:r>
            <a:endParaRPr lang="en-ZA" dirty="0"/>
          </a:p>
        </p:txBody>
      </p:sp>
      <p:sp>
        <p:nvSpPr>
          <p:cNvPr id="3" name="Content Placeholder 2">
            <a:extLst>
              <a:ext uri="{FF2B5EF4-FFF2-40B4-BE49-F238E27FC236}">
                <a16:creationId xmlns:a16="http://schemas.microsoft.com/office/drawing/2014/main" id="{1EBEE570-1B5E-FFD1-485D-D77E4E6FE7C0}"/>
              </a:ext>
            </a:extLst>
          </p:cNvPr>
          <p:cNvSpPr>
            <a:spLocks noGrp="1"/>
          </p:cNvSpPr>
          <p:nvPr>
            <p:ph sz="quarter" idx="10"/>
          </p:nvPr>
        </p:nvSpPr>
        <p:spPr>
          <a:xfrm>
            <a:off x="914401" y="1392383"/>
            <a:ext cx="7007290" cy="4541886"/>
          </a:xfrm>
        </p:spPr>
        <p:txBody>
          <a:bodyPr>
            <a:noAutofit/>
          </a:bodyPr>
          <a:lstStyle/>
          <a:p>
            <a:r>
              <a:rPr lang="en-US" sz="2800" dirty="0"/>
              <a:t>Finance staff often have to say difficult things:</a:t>
            </a:r>
          </a:p>
          <a:p>
            <a:pPr lvl="1"/>
            <a:r>
              <a:rPr lang="en-US" sz="2800" dirty="0"/>
              <a:t>“No.”</a:t>
            </a:r>
          </a:p>
          <a:p>
            <a:pPr lvl="1"/>
            <a:r>
              <a:rPr lang="en-US" sz="2800" dirty="0"/>
              <a:t>“Not that way.”</a:t>
            </a:r>
          </a:p>
          <a:p>
            <a:pPr lvl="1"/>
            <a:r>
              <a:rPr lang="en-US" sz="2800" dirty="0"/>
              <a:t>“We need documentation.”</a:t>
            </a:r>
          </a:p>
          <a:p>
            <a:pPr lvl="1"/>
            <a:r>
              <a:rPr lang="en-US" sz="2800" dirty="0"/>
              <a:t>“That may create an audit or legal issue.”</a:t>
            </a:r>
          </a:p>
          <a:p>
            <a:pPr marL="0" indent="0">
              <a:buNone/>
            </a:pPr>
            <a:r>
              <a:rPr lang="en-US" sz="3200" b="1" dirty="0"/>
              <a:t>Professionalism means being helpful without becoming permissive.</a:t>
            </a:r>
          </a:p>
        </p:txBody>
      </p:sp>
      <p:pic>
        <p:nvPicPr>
          <p:cNvPr id="6" name="Content Placeholder 5">
            <a:extLst>
              <a:ext uri="{FF2B5EF4-FFF2-40B4-BE49-F238E27FC236}">
                <a16:creationId xmlns:a16="http://schemas.microsoft.com/office/drawing/2014/main" id="{B47A7B34-D0F4-57D7-D651-64E7BC060E23}"/>
              </a:ext>
            </a:extLst>
          </p:cNvPr>
          <p:cNvPicPr>
            <a:picLocks noGrp="1" noChangeAspect="1"/>
          </p:cNvPicPr>
          <p:nvPr>
            <p:ph sz="quarter" idx="11"/>
          </p:nvPr>
        </p:nvPicPr>
        <p:blipFill>
          <a:blip r:embed="rId3"/>
          <a:stretch>
            <a:fillRect/>
          </a:stretch>
        </p:blipFill>
        <p:spPr>
          <a:xfrm>
            <a:off x="7921690" y="1033462"/>
            <a:ext cx="3834227" cy="4791075"/>
          </a:xfrm>
          <a:prstGeom prst="rect">
            <a:avLst/>
          </a:prstGeom>
        </p:spPr>
      </p:pic>
      <p:sp>
        <p:nvSpPr>
          <p:cNvPr id="4" name="Slide Number Placeholder 3">
            <a:extLst>
              <a:ext uri="{FF2B5EF4-FFF2-40B4-BE49-F238E27FC236}">
                <a16:creationId xmlns:a16="http://schemas.microsoft.com/office/drawing/2014/main" id="{527C964F-E2D5-D8E7-C513-C47A7E409DF3}"/>
              </a:ext>
            </a:extLst>
          </p:cNvPr>
          <p:cNvSpPr>
            <a:spLocks noGrp="1"/>
          </p:cNvSpPr>
          <p:nvPr>
            <p:ph type="sldNum" sz="quarter" idx="15"/>
          </p:nvPr>
        </p:nvSpPr>
        <p:spPr>
          <a:xfrm>
            <a:off x="412136" y="5943601"/>
            <a:ext cx="968983" cy="651912"/>
          </a:xfrm>
        </p:spPr>
        <p:txBody>
          <a:bodyPr anchor="ctr">
            <a:normAutofit/>
          </a:bodyPr>
          <a:lstStyle/>
          <a:p>
            <a:pPr>
              <a:spcAft>
                <a:spcPts val="600"/>
              </a:spcAft>
            </a:pPr>
            <a:fld id="{18D65601-5AE2-46FC-B138-694DDD2B510D}" type="slidenum">
              <a:rPr lang="en-US" smtClean="0"/>
              <a:pPr>
                <a:spcAft>
                  <a:spcPts val="600"/>
                </a:spcAft>
              </a:pPr>
              <a:t>20</a:t>
            </a:fld>
            <a:endParaRPr lang="en-US"/>
          </a:p>
        </p:txBody>
      </p:sp>
    </p:spTree>
    <p:extLst>
      <p:ext uri="{BB962C8B-B14F-4D97-AF65-F5344CB8AC3E}">
        <p14:creationId xmlns:p14="http://schemas.microsoft.com/office/powerpoint/2010/main" val="29061523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3C15354-374E-4710-792F-592E588BAAE2}"/>
              </a:ext>
            </a:extLst>
          </p:cNvPr>
          <p:cNvSpPr>
            <a:spLocks noGrp="1"/>
          </p:cNvSpPr>
          <p:nvPr>
            <p:ph type="title"/>
          </p:nvPr>
        </p:nvSpPr>
        <p:spPr>
          <a:xfrm>
            <a:off x="1381119" y="262487"/>
            <a:ext cx="9808773" cy="1043755"/>
          </a:xfrm>
        </p:spPr>
        <p:txBody>
          <a:bodyPr/>
          <a:lstStyle/>
          <a:p>
            <a:r>
              <a:rPr lang="en-US" dirty="0"/>
              <a:t>Practical Ethical Decision-Making Test</a:t>
            </a:r>
            <a:endParaRPr lang="en-ZA" dirty="0"/>
          </a:p>
        </p:txBody>
      </p:sp>
      <p:sp>
        <p:nvSpPr>
          <p:cNvPr id="4" name="Content Placeholder 3">
            <a:extLst>
              <a:ext uri="{FF2B5EF4-FFF2-40B4-BE49-F238E27FC236}">
                <a16:creationId xmlns:a16="http://schemas.microsoft.com/office/drawing/2014/main" id="{685D951B-D6C0-AB0A-0FFD-23670BE643EE}"/>
              </a:ext>
            </a:extLst>
          </p:cNvPr>
          <p:cNvSpPr>
            <a:spLocks noGrp="1"/>
          </p:cNvSpPr>
          <p:nvPr>
            <p:ph sz="quarter" idx="12"/>
          </p:nvPr>
        </p:nvSpPr>
        <p:spPr>
          <a:xfrm>
            <a:off x="1143000" y="1724891"/>
            <a:ext cx="4037662" cy="4451973"/>
          </a:xfrm>
        </p:spPr>
        <p:txBody>
          <a:bodyPr>
            <a:noAutofit/>
          </a:bodyPr>
          <a:lstStyle/>
          <a:p>
            <a:pPr>
              <a:lnSpc>
                <a:spcPct val="150000"/>
              </a:lnSpc>
            </a:pPr>
            <a:r>
              <a:rPr lang="en-US" sz="3200" dirty="0"/>
              <a:t> Is it legal?</a:t>
            </a:r>
          </a:p>
          <a:p>
            <a:pPr>
              <a:lnSpc>
                <a:spcPct val="150000"/>
              </a:lnSpc>
            </a:pPr>
            <a:r>
              <a:rPr lang="en-US" sz="3200" dirty="0"/>
              <a:t> Is it authorized?</a:t>
            </a:r>
          </a:p>
          <a:p>
            <a:pPr>
              <a:lnSpc>
                <a:spcPct val="150000"/>
              </a:lnSpc>
            </a:pPr>
            <a:r>
              <a:rPr lang="en-US" sz="3200" dirty="0"/>
              <a:t> Is it documented?</a:t>
            </a:r>
          </a:p>
          <a:p>
            <a:r>
              <a:rPr lang="en-US" sz="3200" dirty="0"/>
              <a:t> Is it consistent with policy?</a:t>
            </a:r>
          </a:p>
        </p:txBody>
      </p:sp>
      <p:sp>
        <p:nvSpPr>
          <p:cNvPr id="2" name="Content Placeholder 1">
            <a:extLst>
              <a:ext uri="{FF2B5EF4-FFF2-40B4-BE49-F238E27FC236}">
                <a16:creationId xmlns:a16="http://schemas.microsoft.com/office/drawing/2014/main" id="{F7CE9E18-F4C2-3B3A-348B-BE5512664CA8}"/>
              </a:ext>
            </a:extLst>
          </p:cNvPr>
          <p:cNvSpPr>
            <a:spLocks noGrp="1"/>
          </p:cNvSpPr>
          <p:nvPr>
            <p:ph sz="quarter" idx="11"/>
          </p:nvPr>
        </p:nvSpPr>
        <p:spPr>
          <a:xfrm>
            <a:off x="5268357" y="1724891"/>
            <a:ext cx="6511507" cy="4451973"/>
          </a:xfrm>
          <a:solidFill>
            <a:schemeClr val="tx2">
              <a:lumMod val="20000"/>
              <a:lumOff val="80000"/>
            </a:schemeClr>
          </a:solidFill>
          <a:ln>
            <a:solidFill>
              <a:srgbClr val="58696B"/>
            </a:solidFill>
          </a:ln>
        </p:spPr>
        <p:txBody>
          <a:bodyPr>
            <a:noAutofit/>
          </a:bodyPr>
          <a:lstStyle/>
          <a:p>
            <a:r>
              <a:rPr lang="en-US" sz="3200" b="1" dirty="0"/>
              <a:t> 5. The Comfort Test</a:t>
            </a:r>
          </a:p>
          <a:p>
            <a:r>
              <a:rPr lang="en-US" sz="3200" dirty="0"/>
              <a:t> Would I be comfortable explaining        this decision to:</a:t>
            </a:r>
          </a:p>
          <a:p>
            <a:pPr marL="914400" lvl="3">
              <a:spcBef>
                <a:spcPts val="0"/>
              </a:spcBef>
              <a:spcAft>
                <a:spcPts val="0"/>
              </a:spcAft>
            </a:pPr>
            <a:r>
              <a:rPr lang="en-US" sz="3200" dirty="0"/>
              <a:t>An auditor?</a:t>
            </a:r>
          </a:p>
          <a:p>
            <a:pPr marL="914400" lvl="3">
              <a:spcBef>
                <a:spcPts val="0"/>
              </a:spcBef>
              <a:spcAft>
                <a:spcPts val="0"/>
              </a:spcAft>
            </a:pPr>
            <a:r>
              <a:rPr lang="en-US" sz="3200" dirty="0"/>
              <a:t>Your legal department?</a:t>
            </a:r>
          </a:p>
          <a:p>
            <a:pPr marL="914400" lvl="3">
              <a:spcBef>
                <a:spcPts val="0"/>
              </a:spcBef>
              <a:spcAft>
                <a:spcPts val="0"/>
              </a:spcAft>
            </a:pPr>
            <a:r>
              <a:rPr lang="en-US" sz="3200" dirty="0"/>
              <a:t>A prosecutor or judge?</a:t>
            </a:r>
          </a:p>
          <a:p>
            <a:pPr marL="914400" lvl="3">
              <a:spcBef>
                <a:spcPts val="0"/>
              </a:spcBef>
              <a:spcAft>
                <a:spcPts val="0"/>
              </a:spcAft>
            </a:pPr>
            <a:r>
              <a:rPr lang="en-US" sz="3200" dirty="0"/>
              <a:t>A reporter?</a:t>
            </a:r>
          </a:p>
          <a:p>
            <a:pPr marL="914400" lvl="3">
              <a:spcBef>
                <a:spcPts val="0"/>
              </a:spcBef>
              <a:spcAft>
                <a:spcPts val="0"/>
              </a:spcAft>
            </a:pPr>
            <a:r>
              <a:rPr lang="en-US" sz="3200" dirty="0"/>
              <a:t>A taxpayer?</a:t>
            </a:r>
          </a:p>
        </p:txBody>
      </p:sp>
      <p:sp>
        <p:nvSpPr>
          <p:cNvPr id="5" name="Slide Number Placeholder 4">
            <a:extLst>
              <a:ext uri="{FF2B5EF4-FFF2-40B4-BE49-F238E27FC236}">
                <a16:creationId xmlns:a16="http://schemas.microsoft.com/office/drawing/2014/main" id="{25756543-DA8C-CEE2-0E13-19DE61C1349B}"/>
              </a:ext>
            </a:extLst>
          </p:cNvPr>
          <p:cNvSpPr>
            <a:spLocks noGrp="1"/>
          </p:cNvSpPr>
          <p:nvPr>
            <p:ph type="sldNum" sz="quarter" idx="15"/>
          </p:nvPr>
        </p:nvSpPr>
        <p:spPr/>
        <p:txBody>
          <a:bodyPr/>
          <a:lstStyle/>
          <a:p>
            <a:fld id="{18D65601-5AE2-46FC-B138-694DDD2B510D}" type="slidenum">
              <a:rPr lang="en-US" smtClean="0"/>
              <a:pPr/>
              <a:t>21</a:t>
            </a:fld>
            <a:endParaRPr lang="en-US" dirty="0"/>
          </a:p>
        </p:txBody>
      </p:sp>
    </p:spTree>
    <p:extLst>
      <p:ext uri="{BB962C8B-B14F-4D97-AF65-F5344CB8AC3E}">
        <p14:creationId xmlns:p14="http://schemas.microsoft.com/office/powerpoint/2010/main" val="23020101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DEBC60-AA38-5DEF-3160-0CAA68F3D28C}"/>
              </a:ext>
            </a:extLst>
          </p:cNvPr>
          <p:cNvSpPr>
            <a:spLocks noGrp="1"/>
          </p:cNvSpPr>
          <p:nvPr>
            <p:ph type="title"/>
          </p:nvPr>
        </p:nvSpPr>
        <p:spPr>
          <a:xfrm>
            <a:off x="1468814" y="503853"/>
            <a:ext cx="9808773" cy="867748"/>
          </a:xfrm>
        </p:spPr>
        <p:txBody>
          <a:bodyPr anchor="ctr">
            <a:normAutofit/>
          </a:bodyPr>
          <a:lstStyle/>
          <a:p>
            <a:r>
              <a:rPr lang="en-US" dirty="0"/>
              <a:t>Professional Competence: The Duty to Know</a:t>
            </a:r>
            <a:endParaRPr lang="en-ZA" dirty="0"/>
          </a:p>
        </p:txBody>
      </p:sp>
      <p:sp>
        <p:nvSpPr>
          <p:cNvPr id="8" name="Content Placeholder 2">
            <a:extLst>
              <a:ext uri="{FF2B5EF4-FFF2-40B4-BE49-F238E27FC236}">
                <a16:creationId xmlns:a16="http://schemas.microsoft.com/office/drawing/2014/main" id="{1EBEE570-1B5E-FFD1-485D-D77E4E6FE7C0}"/>
              </a:ext>
            </a:extLst>
          </p:cNvPr>
          <p:cNvSpPr>
            <a:spLocks noGrp="1"/>
          </p:cNvSpPr>
          <p:nvPr>
            <p:ph sz="quarter" idx="10"/>
          </p:nvPr>
        </p:nvSpPr>
        <p:spPr>
          <a:xfrm>
            <a:off x="1468814" y="1736597"/>
            <a:ext cx="10127441" cy="4858916"/>
          </a:xfrm>
        </p:spPr>
        <p:txBody>
          <a:bodyPr>
            <a:noAutofit/>
          </a:bodyPr>
          <a:lstStyle/>
          <a:p>
            <a:pPr>
              <a:lnSpc>
                <a:spcPct val="90000"/>
              </a:lnSpc>
            </a:pPr>
            <a:r>
              <a:rPr lang="en-US" sz="2800" dirty="0"/>
              <a:t>Understanding the legal framework governing your organization</a:t>
            </a:r>
          </a:p>
          <a:p>
            <a:pPr>
              <a:lnSpc>
                <a:spcPct val="90000"/>
              </a:lnSpc>
            </a:pPr>
            <a:r>
              <a:rPr lang="en-US" sz="2800" dirty="0"/>
              <a:t>Staying current on applicable standards and best practices</a:t>
            </a:r>
          </a:p>
          <a:p>
            <a:pPr>
              <a:lnSpc>
                <a:spcPct val="90000"/>
              </a:lnSpc>
            </a:pPr>
            <a:r>
              <a:rPr lang="en-US" sz="2800" dirty="0"/>
              <a:t>Knowing the limits of your own knowledge and seeking expert help when a transaction exceeds your expertise</a:t>
            </a:r>
          </a:p>
          <a:p>
            <a:pPr>
              <a:lnSpc>
                <a:spcPct val="90000"/>
              </a:lnSpc>
            </a:pPr>
            <a:r>
              <a:rPr lang="en-US" sz="2800" dirty="0"/>
              <a:t>Keeping up with technology, cybersecurity risks, and financial software changes that affect your department</a:t>
            </a:r>
          </a:p>
          <a:p>
            <a:pPr>
              <a:lnSpc>
                <a:spcPct val="90000"/>
              </a:lnSpc>
            </a:pPr>
            <a:r>
              <a:rPr lang="en-US" sz="2800" b="1" dirty="0"/>
              <a:t>“I Didn’t Know” doesn’t cut it</a:t>
            </a:r>
          </a:p>
        </p:txBody>
      </p:sp>
      <p:sp>
        <p:nvSpPr>
          <p:cNvPr id="4" name="Slide Number Placeholder 3">
            <a:extLst>
              <a:ext uri="{FF2B5EF4-FFF2-40B4-BE49-F238E27FC236}">
                <a16:creationId xmlns:a16="http://schemas.microsoft.com/office/drawing/2014/main" id="{527C964F-E2D5-D8E7-C513-C47A7E409DF3}"/>
              </a:ext>
            </a:extLst>
          </p:cNvPr>
          <p:cNvSpPr>
            <a:spLocks noGrp="1"/>
          </p:cNvSpPr>
          <p:nvPr>
            <p:ph type="sldNum" sz="quarter" idx="15"/>
          </p:nvPr>
        </p:nvSpPr>
        <p:spPr>
          <a:xfrm>
            <a:off x="412136" y="5943601"/>
            <a:ext cx="968983" cy="651912"/>
          </a:xfrm>
        </p:spPr>
        <p:txBody>
          <a:bodyPr anchor="ctr">
            <a:normAutofit/>
          </a:bodyPr>
          <a:lstStyle/>
          <a:p>
            <a:pPr>
              <a:spcAft>
                <a:spcPts val="600"/>
              </a:spcAft>
            </a:pPr>
            <a:fld id="{18D65601-5AE2-46FC-B138-694DDD2B510D}" type="slidenum">
              <a:rPr lang="en-US" smtClean="0"/>
              <a:pPr>
                <a:spcAft>
                  <a:spcPts val="600"/>
                </a:spcAft>
              </a:pPr>
              <a:t>22</a:t>
            </a:fld>
            <a:endParaRPr lang="en-US"/>
          </a:p>
        </p:txBody>
      </p:sp>
    </p:spTree>
    <p:extLst>
      <p:ext uri="{BB962C8B-B14F-4D97-AF65-F5344CB8AC3E}">
        <p14:creationId xmlns:p14="http://schemas.microsoft.com/office/powerpoint/2010/main" val="29061523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FFCC8-C04D-0071-3B14-4AF828E000B0}"/>
              </a:ext>
            </a:extLst>
          </p:cNvPr>
          <p:cNvSpPr>
            <a:spLocks noGrp="1"/>
          </p:cNvSpPr>
          <p:nvPr>
            <p:ph type="title"/>
          </p:nvPr>
        </p:nvSpPr>
        <p:spPr>
          <a:xfrm>
            <a:off x="1468814" y="503853"/>
            <a:ext cx="9808773" cy="846966"/>
          </a:xfrm>
        </p:spPr>
        <p:txBody>
          <a:bodyPr/>
          <a:lstStyle/>
          <a:p>
            <a:r>
              <a:rPr lang="en-US" dirty="0"/>
              <a:t>Due Diligence: What It Looks Like in Practice</a:t>
            </a:r>
            <a:endParaRPr lang="en-ZA" dirty="0"/>
          </a:p>
        </p:txBody>
      </p:sp>
      <p:sp>
        <p:nvSpPr>
          <p:cNvPr id="6" name="Content Placeholder 5">
            <a:extLst>
              <a:ext uri="{FF2B5EF4-FFF2-40B4-BE49-F238E27FC236}">
                <a16:creationId xmlns:a16="http://schemas.microsoft.com/office/drawing/2014/main" id="{9F0E1748-5A63-CCAD-65B2-FB5DB78846F2}"/>
              </a:ext>
            </a:extLst>
          </p:cNvPr>
          <p:cNvSpPr>
            <a:spLocks noGrp="1"/>
          </p:cNvSpPr>
          <p:nvPr>
            <p:ph sz="quarter" idx="10"/>
          </p:nvPr>
        </p:nvSpPr>
        <p:spPr>
          <a:xfrm>
            <a:off x="1184564" y="1517073"/>
            <a:ext cx="10744200" cy="4417196"/>
          </a:xfrm>
        </p:spPr>
        <p:txBody>
          <a:bodyPr>
            <a:noAutofit/>
          </a:bodyPr>
          <a:lstStyle/>
          <a:p>
            <a:r>
              <a:rPr lang="en-US" sz="2800" dirty="0"/>
              <a:t>Review documents before signing off. Don’t assume someone else checked</a:t>
            </a:r>
          </a:p>
          <a:p>
            <a:r>
              <a:rPr lang="en-US" sz="2800" dirty="0"/>
              <a:t>Verify that any banking changes are legitimate before processing</a:t>
            </a:r>
          </a:p>
          <a:p>
            <a:r>
              <a:rPr lang="en-US" sz="2800" dirty="0"/>
              <a:t>Reconcile accounts on a regular schedule</a:t>
            </a:r>
          </a:p>
          <a:p>
            <a:r>
              <a:rPr lang="en-US" sz="2800" dirty="0"/>
              <a:t>Read audit findings carefully and track management responses through to completion</a:t>
            </a:r>
          </a:p>
          <a:p>
            <a:r>
              <a:rPr lang="en-US" sz="2800" dirty="0"/>
              <a:t>Document the basis for significant financial decisions so the reasoning is clear if ever reviewed</a:t>
            </a:r>
          </a:p>
        </p:txBody>
      </p:sp>
      <p:sp>
        <p:nvSpPr>
          <p:cNvPr id="3" name="Slide Number Placeholder 2">
            <a:extLst>
              <a:ext uri="{FF2B5EF4-FFF2-40B4-BE49-F238E27FC236}">
                <a16:creationId xmlns:a16="http://schemas.microsoft.com/office/drawing/2014/main" id="{D9D6A759-37B6-1E14-BD05-D652BEECEA33}"/>
              </a:ext>
            </a:extLst>
          </p:cNvPr>
          <p:cNvSpPr>
            <a:spLocks noGrp="1"/>
          </p:cNvSpPr>
          <p:nvPr>
            <p:ph type="sldNum" sz="quarter" idx="15"/>
          </p:nvPr>
        </p:nvSpPr>
        <p:spPr/>
        <p:txBody>
          <a:bodyPr/>
          <a:lstStyle/>
          <a:p>
            <a:fld id="{18D65601-5AE2-46FC-B138-694DDD2B510D}" type="slidenum">
              <a:rPr lang="en-US" smtClean="0"/>
              <a:pPr/>
              <a:t>23</a:t>
            </a:fld>
            <a:endParaRPr lang="en-US" dirty="0"/>
          </a:p>
        </p:txBody>
      </p:sp>
    </p:spTree>
    <p:extLst>
      <p:ext uri="{BB962C8B-B14F-4D97-AF65-F5344CB8AC3E}">
        <p14:creationId xmlns:p14="http://schemas.microsoft.com/office/powerpoint/2010/main" val="9521353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F7AEBA-2FD7-AB4B-2ACE-E817E80FA8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2B6389-A704-E5C3-AA67-EC8E7F851A5B}"/>
              </a:ext>
            </a:extLst>
          </p:cNvPr>
          <p:cNvSpPr>
            <a:spLocks noGrp="1"/>
          </p:cNvSpPr>
          <p:nvPr>
            <p:ph type="title"/>
          </p:nvPr>
        </p:nvSpPr>
        <p:spPr>
          <a:xfrm>
            <a:off x="1468814" y="503853"/>
            <a:ext cx="9808773" cy="846966"/>
          </a:xfrm>
        </p:spPr>
        <p:txBody>
          <a:bodyPr anchor="ctr">
            <a:normAutofit/>
          </a:bodyPr>
          <a:lstStyle/>
          <a:p>
            <a:r>
              <a:rPr lang="en-US" dirty="0"/>
              <a:t>Building an Ethical Culture</a:t>
            </a:r>
            <a:endParaRPr lang="en-ZA" dirty="0"/>
          </a:p>
        </p:txBody>
      </p:sp>
      <p:sp>
        <p:nvSpPr>
          <p:cNvPr id="3" name="Content Placeholder 2">
            <a:extLst>
              <a:ext uri="{FF2B5EF4-FFF2-40B4-BE49-F238E27FC236}">
                <a16:creationId xmlns:a16="http://schemas.microsoft.com/office/drawing/2014/main" id="{7A30F4C0-4DB3-D5BF-328B-F5D1D7A522F9}"/>
              </a:ext>
            </a:extLst>
          </p:cNvPr>
          <p:cNvSpPr>
            <a:spLocks noGrp="1"/>
          </p:cNvSpPr>
          <p:nvPr>
            <p:ph sz="quarter" idx="10"/>
          </p:nvPr>
        </p:nvSpPr>
        <p:spPr>
          <a:xfrm>
            <a:off x="1163783" y="1495231"/>
            <a:ext cx="7211290" cy="3867538"/>
          </a:xfrm>
        </p:spPr>
        <p:txBody>
          <a:bodyPr>
            <a:noAutofit/>
          </a:bodyPr>
          <a:lstStyle/>
          <a:p>
            <a:r>
              <a:rPr lang="en-US" sz="2400" dirty="0"/>
              <a:t>Encourage questions before problems become crises</a:t>
            </a:r>
          </a:p>
          <a:p>
            <a:r>
              <a:rPr lang="en-US" sz="2400" dirty="0"/>
              <a:t>Reward transparency; treat honest mistakes differently from concealment</a:t>
            </a:r>
          </a:p>
          <a:p>
            <a:r>
              <a:rPr lang="en-US" sz="2400" dirty="0"/>
              <a:t>Keep policies usable and current</a:t>
            </a:r>
          </a:p>
          <a:p>
            <a:r>
              <a:rPr lang="en-US" sz="2400" dirty="0"/>
              <a:t>Train supervisors across the city, not just finance staff</a:t>
            </a:r>
          </a:p>
          <a:p>
            <a:r>
              <a:rPr lang="en-US" sz="2400" dirty="0"/>
              <a:t>Document decisions as you go</a:t>
            </a:r>
          </a:p>
          <a:p>
            <a:r>
              <a:rPr lang="en-US" sz="2400" dirty="0"/>
              <a:t>Rotate duties and require vacation coverage to prevent over-reliance on one person</a:t>
            </a:r>
          </a:p>
        </p:txBody>
      </p:sp>
      <p:pic>
        <p:nvPicPr>
          <p:cNvPr id="6" name="Content Placeholder 5">
            <a:extLst>
              <a:ext uri="{FF2B5EF4-FFF2-40B4-BE49-F238E27FC236}">
                <a16:creationId xmlns:a16="http://schemas.microsoft.com/office/drawing/2014/main" id="{C0A24D0B-F205-BD30-E57F-FD5BE935F310}"/>
              </a:ext>
            </a:extLst>
          </p:cNvPr>
          <p:cNvPicPr>
            <a:picLocks noGrp="1" noChangeAspect="1"/>
          </p:cNvPicPr>
          <p:nvPr>
            <p:ph sz="quarter" idx="11"/>
          </p:nvPr>
        </p:nvPicPr>
        <p:blipFill>
          <a:blip r:embed="rId3"/>
          <a:stretch>
            <a:fillRect/>
          </a:stretch>
        </p:blipFill>
        <p:spPr>
          <a:xfrm>
            <a:off x="7790138" y="619967"/>
            <a:ext cx="4158688" cy="6238033"/>
          </a:xfrm>
          <a:prstGeom prst="rect">
            <a:avLst/>
          </a:prstGeom>
        </p:spPr>
      </p:pic>
      <p:sp>
        <p:nvSpPr>
          <p:cNvPr id="4" name="Slide Number Placeholder 3">
            <a:extLst>
              <a:ext uri="{FF2B5EF4-FFF2-40B4-BE49-F238E27FC236}">
                <a16:creationId xmlns:a16="http://schemas.microsoft.com/office/drawing/2014/main" id="{D6F54F41-C3FA-CB5C-9E9E-877B7B58F85E}"/>
              </a:ext>
            </a:extLst>
          </p:cNvPr>
          <p:cNvSpPr>
            <a:spLocks noGrp="1"/>
          </p:cNvSpPr>
          <p:nvPr>
            <p:ph type="sldNum" sz="quarter" idx="15"/>
          </p:nvPr>
        </p:nvSpPr>
        <p:spPr>
          <a:xfrm>
            <a:off x="412136" y="5943601"/>
            <a:ext cx="968983" cy="651912"/>
          </a:xfrm>
        </p:spPr>
        <p:txBody>
          <a:bodyPr anchor="ctr">
            <a:normAutofit/>
          </a:bodyPr>
          <a:lstStyle/>
          <a:p>
            <a:pPr>
              <a:spcAft>
                <a:spcPts val="600"/>
              </a:spcAft>
            </a:pPr>
            <a:fld id="{18D65601-5AE2-46FC-B138-694DDD2B510D}" type="slidenum">
              <a:rPr lang="en-US" smtClean="0"/>
              <a:pPr>
                <a:spcAft>
                  <a:spcPts val="600"/>
                </a:spcAft>
              </a:pPr>
              <a:t>24</a:t>
            </a:fld>
            <a:endParaRPr lang="en-US"/>
          </a:p>
        </p:txBody>
      </p:sp>
    </p:spTree>
    <p:extLst>
      <p:ext uri="{BB962C8B-B14F-4D97-AF65-F5344CB8AC3E}">
        <p14:creationId xmlns:p14="http://schemas.microsoft.com/office/powerpoint/2010/main" val="42206109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E2C08FC2-E611-A9C5-6EE2-7A1E0F9F1D09}"/>
              </a:ext>
            </a:extLst>
          </p:cNvPr>
          <p:cNvSpPr txBox="1"/>
          <p:nvPr/>
        </p:nvSpPr>
        <p:spPr>
          <a:xfrm>
            <a:off x="2343150" y="740026"/>
            <a:ext cx="8276359" cy="1938992"/>
          </a:xfrm>
          <a:prstGeom prst="rect">
            <a:avLst/>
          </a:prstGeom>
          <a:noFill/>
        </p:spPr>
        <p:txBody>
          <a:bodyPr wrap="square">
            <a:spAutoFit/>
          </a:bodyPr>
          <a:lstStyle/>
          <a:p>
            <a:r>
              <a:rPr lang="en-US" sz="4000" dirty="0">
                <a:solidFill>
                  <a:schemeClr val="bg1"/>
                </a:solidFill>
              </a:rPr>
              <a:t>Every receipt, report, reconciliation,</a:t>
            </a:r>
          </a:p>
          <a:p>
            <a:r>
              <a:rPr lang="en-US" sz="4000" dirty="0">
                <a:solidFill>
                  <a:schemeClr val="bg1"/>
                </a:solidFill>
              </a:rPr>
              <a:t>and recommendation is part of</a:t>
            </a:r>
          </a:p>
          <a:p>
            <a:r>
              <a:rPr lang="en-US" sz="4000" dirty="0">
                <a:solidFill>
                  <a:schemeClr val="bg1"/>
                </a:solidFill>
              </a:rPr>
              <a:t>the public’s trust. </a:t>
            </a:r>
          </a:p>
        </p:txBody>
      </p:sp>
      <p:sp>
        <p:nvSpPr>
          <p:cNvPr id="11" name="TextBox 10">
            <a:extLst>
              <a:ext uri="{FF2B5EF4-FFF2-40B4-BE49-F238E27FC236}">
                <a16:creationId xmlns:a16="http://schemas.microsoft.com/office/drawing/2014/main" id="{85AE9719-CCAB-409E-1479-C8B7648AC434}"/>
              </a:ext>
            </a:extLst>
          </p:cNvPr>
          <p:cNvSpPr txBox="1"/>
          <p:nvPr/>
        </p:nvSpPr>
        <p:spPr>
          <a:xfrm>
            <a:off x="3046269" y="3618545"/>
            <a:ext cx="6099462" cy="2044919"/>
          </a:xfrm>
          <a:prstGeom prst="rect">
            <a:avLst/>
          </a:prstGeom>
          <a:noFill/>
        </p:spPr>
        <p:txBody>
          <a:bodyPr wrap="square">
            <a:spAutoFit/>
          </a:bodyPr>
          <a:lstStyle/>
          <a:p>
            <a:pPr algn="ctr">
              <a:lnSpc>
                <a:spcPts val="3080"/>
              </a:lnSpc>
            </a:pPr>
            <a:r>
              <a:rPr lang="en-US" sz="3600" spc="110" dirty="0">
                <a:solidFill>
                  <a:schemeClr val="bg1"/>
                </a:solidFill>
                <a:latin typeface="Gotham"/>
                <a:ea typeface="Gotham"/>
                <a:cs typeface="Gotham"/>
                <a:sym typeface="Gotham"/>
              </a:rPr>
              <a:t>BLAKE PENNINGTON</a:t>
            </a:r>
          </a:p>
          <a:p>
            <a:pPr algn="ctr">
              <a:lnSpc>
                <a:spcPts val="3080"/>
              </a:lnSpc>
            </a:pPr>
            <a:r>
              <a:rPr lang="en-US" sz="2200" spc="110" dirty="0">
                <a:solidFill>
                  <a:schemeClr val="bg1"/>
                </a:solidFill>
                <a:latin typeface="Gotham"/>
                <a:ea typeface="Gotham"/>
                <a:cs typeface="Gotham"/>
                <a:sym typeface="Gotham"/>
              </a:rPr>
              <a:t>SENIOR ASSISTANT CITY ATTORNEY </a:t>
            </a:r>
          </a:p>
          <a:p>
            <a:pPr algn="ctr">
              <a:lnSpc>
                <a:spcPts val="3080"/>
              </a:lnSpc>
            </a:pPr>
            <a:r>
              <a:rPr lang="en-US" sz="2200" spc="110" dirty="0">
                <a:solidFill>
                  <a:schemeClr val="bg1"/>
                </a:solidFill>
                <a:latin typeface="Gotham"/>
                <a:ea typeface="Gotham"/>
                <a:cs typeface="Gotham"/>
                <a:sym typeface="Gotham"/>
              </a:rPr>
              <a:t>CITY OF FAYETTEVILLE</a:t>
            </a:r>
          </a:p>
          <a:p>
            <a:pPr algn="ctr">
              <a:lnSpc>
                <a:spcPts val="3080"/>
              </a:lnSpc>
            </a:pPr>
            <a:r>
              <a:rPr lang="en-US" sz="2200" spc="110" dirty="0">
                <a:solidFill>
                  <a:schemeClr val="bg1"/>
                </a:solidFill>
                <a:latin typeface="Gotham"/>
                <a:ea typeface="Gotham"/>
                <a:cs typeface="Gotham"/>
                <a:sym typeface="Gotham"/>
              </a:rPr>
              <a:t>PHONE: (479) 575-8312</a:t>
            </a:r>
          </a:p>
          <a:p>
            <a:pPr algn="ctr">
              <a:lnSpc>
                <a:spcPts val="3080"/>
              </a:lnSpc>
            </a:pPr>
            <a:r>
              <a:rPr lang="en-US" sz="2200" spc="110" dirty="0">
                <a:solidFill>
                  <a:schemeClr val="bg1"/>
                </a:solidFill>
                <a:latin typeface="Gotham"/>
                <a:ea typeface="Gotham"/>
                <a:cs typeface="Gotham"/>
                <a:sym typeface="Gotham"/>
              </a:rPr>
              <a:t>bpennington@fayetteville-ar.gov</a:t>
            </a:r>
          </a:p>
        </p:txBody>
      </p:sp>
    </p:spTree>
    <p:extLst>
      <p:ext uri="{BB962C8B-B14F-4D97-AF65-F5344CB8AC3E}">
        <p14:creationId xmlns:p14="http://schemas.microsoft.com/office/powerpoint/2010/main" val="7043708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CA6E77-C287-7679-B5D6-5BB8CB3409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9BE50C-A55D-70AF-AA96-F83DC3A7F2F4}"/>
              </a:ext>
            </a:extLst>
          </p:cNvPr>
          <p:cNvSpPr>
            <a:spLocks noGrp="1"/>
          </p:cNvSpPr>
          <p:nvPr>
            <p:ph type="title"/>
          </p:nvPr>
        </p:nvSpPr>
        <p:spPr>
          <a:xfrm>
            <a:off x="1038031" y="1068169"/>
            <a:ext cx="10115939" cy="2681549"/>
          </a:xfrm>
        </p:spPr>
        <p:txBody>
          <a:bodyPr/>
          <a:lstStyle/>
          <a:p>
            <a:r>
              <a:rPr lang="en-US" dirty="0"/>
              <a:t>Ethical Standards</a:t>
            </a:r>
            <a:endParaRPr lang="en-ZA" dirty="0"/>
          </a:p>
        </p:txBody>
      </p:sp>
    </p:spTree>
    <p:extLst>
      <p:ext uri="{BB962C8B-B14F-4D97-AF65-F5344CB8AC3E}">
        <p14:creationId xmlns:p14="http://schemas.microsoft.com/office/powerpoint/2010/main" val="21363906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6">
            <a:extLst>
              <a:ext uri="{FF2B5EF4-FFF2-40B4-BE49-F238E27FC236}">
                <a16:creationId xmlns:a16="http://schemas.microsoft.com/office/drawing/2014/main" id="{5FD9E34D-A668-162E-D3F5-CD5E842A3DE6}"/>
              </a:ext>
            </a:extLst>
          </p:cNvPr>
          <p:cNvPicPr>
            <a:picLocks noGrp="1" noChangeAspect="1"/>
          </p:cNvPicPr>
          <p:nvPr>
            <p:ph sz="quarter" idx="11"/>
          </p:nvPr>
        </p:nvPicPr>
        <p:blipFill>
          <a:blip r:embed="rId3"/>
          <a:stretch>
            <a:fillRect/>
          </a:stretch>
        </p:blipFill>
        <p:spPr>
          <a:xfrm>
            <a:off x="6837218" y="342937"/>
            <a:ext cx="4364181" cy="6172125"/>
          </a:xfrm>
          <a:prstGeom prst="rect">
            <a:avLst/>
          </a:prstGeom>
          <a:noFill/>
        </p:spPr>
      </p:pic>
      <p:sp>
        <p:nvSpPr>
          <p:cNvPr id="19" name="Slide Number Placeholder 4">
            <a:extLst>
              <a:ext uri="{FF2B5EF4-FFF2-40B4-BE49-F238E27FC236}">
                <a16:creationId xmlns:a16="http://schemas.microsoft.com/office/drawing/2014/main" id="{155BE156-2FFA-1BD7-9354-2A050F8984F1}"/>
              </a:ext>
            </a:extLst>
          </p:cNvPr>
          <p:cNvSpPr>
            <a:spLocks noGrp="1"/>
          </p:cNvSpPr>
          <p:nvPr>
            <p:ph type="sldNum" sz="quarter" idx="15"/>
          </p:nvPr>
        </p:nvSpPr>
        <p:spPr>
          <a:xfrm>
            <a:off x="412136" y="5943601"/>
            <a:ext cx="968983" cy="651912"/>
          </a:xfrm>
        </p:spPr>
        <p:txBody>
          <a:bodyPr/>
          <a:lstStyle/>
          <a:p>
            <a:pPr>
              <a:spcAft>
                <a:spcPts val="600"/>
              </a:spcAft>
            </a:pPr>
            <a:fld id="{18D65601-5AE2-46FC-B138-694DDD2B510D}" type="slidenum">
              <a:rPr lang="en-US" smtClean="0"/>
              <a:pPr>
                <a:spcAft>
                  <a:spcPts val="600"/>
                </a:spcAft>
              </a:pPr>
              <a:t>4</a:t>
            </a:fld>
            <a:endParaRPr lang="en-US"/>
          </a:p>
        </p:txBody>
      </p:sp>
      <p:sp>
        <p:nvSpPr>
          <p:cNvPr id="11" name="Title 2">
            <a:extLst>
              <a:ext uri="{FF2B5EF4-FFF2-40B4-BE49-F238E27FC236}">
                <a16:creationId xmlns:a16="http://schemas.microsoft.com/office/drawing/2014/main" id="{808AFE3D-D946-EB06-F684-5878C302A0CF}"/>
              </a:ext>
            </a:extLst>
          </p:cNvPr>
          <p:cNvSpPr>
            <a:spLocks noGrp="1"/>
          </p:cNvSpPr>
          <p:nvPr>
            <p:ph type="title"/>
          </p:nvPr>
        </p:nvSpPr>
        <p:spPr>
          <a:xfrm>
            <a:off x="1353827" y="1704110"/>
            <a:ext cx="5000318" cy="4478326"/>
          </a:xfrm>
        </p:spPr>
        <p:txBody>
          <a:bodyPr>
            <a:normAutofit fontScale="90000"/>
          </a:bodyPr>
          <a:lstStyle/>
          <a:p>
            <a:r>
              <a:rPr lang="en-US" sz="4000" dirty="0"/>
              <a:t>Why Do Ethics Matter?</a:t>
            </a:r>
            <a:br>
              <a:rPr lang="en-US" sz="4000" dirty="0"/>
            </a:br>
            <a:br>
              <a:rPr lang="en-US" sz="4000" dirty="0"/>
            </a:br>
            <a:endParaRPr lang="en-US" sz="4000" dirty="0"/>
          </a:p>
          <a:p>
            <a:r>
              <a:rPr lang="en-US" dirty="0">
                <a:latin typeface="+mn-lt"/>
              </a:rPr>
              <a:t>Finance officers are stewards of public trust, not just recordkeepers. The GFOA Code of Ethics requires treating people fairly, producing reliable work, and preserving public trust.</a:t>
            </a:r>
            <a:br>
              <a:rPr lang="en-US" dirty="0">
                <a:latin typeface="+mn-lt"/>
              </a:rPr>
            </a:br>
            <a:br>
              <a:rPr lang="en-US" dirty="0">
                <a:latin typeface="+mn-lt"/>
              </a:rPr>
            </a:br>
            <a:br>
              <a:rPr lang="en-US" dirty="0">
                <a:latin typeface="+mn-lt"/>
              </a:rPr>
            </a:br>
            <a:endParaRPr lang="en-US" dirty="0">
              <a:latin typeface="+mn-lt"/>
            </a:endParaRPr>
          </a:p>
        </p:txBody>
      </p:sp>
    </p:spTree>
    <p:extLst>
      <p:ext uri="{BB962C8B-B14F-4D97-AF65-F5344CB8AC3E}">
        <p14:creationId xmlns:p14="http://schemas.microsoft.com/office/powerpoint/2010/main" val="37521184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8ECEB8-B382-E503-0BAE-B8A1B8DBD411}"/>
            </a:ext>
          </a:extLst>
        </p:cNvPr>
        <p:cNvGrpSpPr/>
        <p:nvPr/>
      </p:nvGrpSpPr>
      <p:grpSpPr>
        <a:xfrm>
          <a:off x="0" y="0"/>
          <a:ext cx="0" cy="0"/>
          <a:chOff x="0" y="0"/>
          <a:chExt cx="0" cy="0"/>
        </a:xfrm>
      </p:grpSpPr>
      <p:sp>
        <p:nvSpPr>
          <p:cNvPr id="19" name="Slide Number Placeholder 4">
            <a:extLst>
              <a:ext uri="{FF2B5EF4-FFF2-40B4-BE49-F238E27FC236}">
                <a16:creationId xmlns:a16="http://schemas.microsoft.com/office/drawing/2014/main" id="{564F4DBA-DDDA-3AAC-DC27-3DFD9B81D8E7}"/>
              </a:ext>
            </a:extLst>
          </p:cNvPr>
          <p:cNvSpPr>
            <a:spLocks noGrp="1"/>
          </p:cNvSpPr>
          <p:nvPr>
            <p:ph type="sldNum" sz="quarter" idx="15"/>
          </p:nvPr>
        </p:nvSpPr>
        <p:spPr>
          <a:xfrm>
            <a:off x="412136" y="5943601"/>
            <a:ext cx="968983" cy="651912"/>
          </a:xfrm>
        </p:spPr>
        <p:txBody>
          <a:bodyPr/>
          <a:lstStyle/>
          <a:p>
            <a:pPr>
              <a:spcAft>
                <a:spcPts val="600"/>
              </a:spcAft>
            </a:pPr>
            <a:fld id="{18D65601-5AE2-46FC-B138-694DDD2B510D}" type="slidenum">
              <a:rPr lang="en-US" smtClean="0"/>
              <a:pPr>
                <a:spcAft>
                  <a:spcPts val="600"/>
                </a:spcAft>
              </a:pPr>
              <a:t>5</a:t>
            </a:fld>
            <a:endParaRPr lang="en-US"/>
          </a:p>
        </p:txBody>
      </p:sp>
      <p:sp>
        <p:nvSpPr>
          <p:cNvPr id="7" name="TextBox 6">
            <a:extLst>
              <a:ext uri="{FF2B5EF4-FFF2-40B4-BE49-F238E27FC236}">
                <a16:creationId xmlns:a16="http://schemas.microsoft.com/office/drawing/2014/main" id="{76BAB66B-D9D5-F065-430C-2B9D956036E5}"/>
              </a:ext>
            </a:extLst>
          </p:cNvPr>
          <p:cNvSpPr txBox="1"/>
          <p:nvPr/>
        </p:nvSpPr>
        <p:spPr>
          <a:xfrm>
            <a:off x="997527" y="397401"/>
            <a:ext cx="7398327" cy="6140142"/>
          </a:xfrm>
          <a:prstGeom prst="rect">
            <a:avLst/>
          </a:prstGeom>
          <a:noFill/>
        </p:spPr>
        <p:txBody>
          <a:bodyPr wrap="square">
            <a:spAutoFit/>
          </a:bodyPr>
          <a:lstStyle/>
          <a:p>
            <a:pPr>
              <a:spcAft>
                <a:spcPts val="600"/>
              </a:spcAft>
            </a:pPr>
            <a:r>
              <a:rPr lang="en-US" sz="4800" dirty="0">
                <a:latin typeface="+mj-lt"/>
              </a:rPr>
              <a:t>Attorney’s Perspective</a:t>
            </a:r>
          </a:p>
          <a:p>
            <a:pPr>
              <a:spcAft>
                <a:spcPts val="600"/>
              </a:spcAft>
            </a:pPr>
            <a:endParaRPr lang="en-US" sz="3200" dirty="0"/>
          </a:p>
          <a:p>
            <a:pPr>
              <a:spcAft>
                <a:spcPts val="600"/>
              </a:spcAft>
            </a:pPr>
            <a:r>
              <a:rPr lang="en-US" sz="3600" dirty="0"/>
              <a:t>Ethical finance practices protect public funds, public confidence, elected officials and staff, the organization’s legal position, and individual careers. </a:t>
            </a:r>
          </a:p>
          <a:p>
            <a:pPr>
              <a:spcAft>
                <a:spcPts val="600"/>
              </a:spcAft>
            </a:pPr>
            <a:endParaRPr lang="en-US" sz="3600" dirty="0"/>
          </a:p>
          <a:p>
            <a:pPr>
              <a:spcAft>
                <a:spcPts val="600"/>
              </a:spcAft>
            </a:pPr>
            <a:r>
              <a:rPr lang="en-US" sz="3600" b="1" dirty="0"/>
              <a:t>Bad finance facts make bad legal facts</a:t>
            </a:r>
            <a:r>
              <a:rPr lang="en-US" sz="3200" b="1" dirty="0"/>
              <a:t>.</a:t>
            </a:r>
          </a:p>
        </p:txBody>
      </p:sp>
      <p:pic>
        <p:nvPicPr>
          <p:cNvPr id="10" name="Picture 9">
            <a:extLst>
              <a:ext uri="{FF2B5EF4-FFF2-40B4-BE49-F238E27FC236}">
                <a16:creationId xmlns:a16="http://schemas.microsoft.com/office/drawing/2014/main" id="{5C8DDB8F-69B7-61ED-564F-0A2CBCC71F57}"/>
              </a:ext>
            </a:extLst>
          </p:cNvPr>
          <p:cNvPicPr>
            <a:picLocks noChangeAspect="1"/>
          </p:cNvPicPr>
          <p:nvPr/>
        </p:nvPicPr>
        <p:blipFill>
          <a:blip r:embed="rId3"/>
          <a:srcRect l="25276" r="23389"/>
          <a:stretch>
            <a:fillRect/>
          </a:stretch>
        </p:blipFill>
        <p:spPr>
          <a:xfrm>
            <a:off x="8395854" y="1457275"/>
            <a:ext cx="3588327" cy="4662000"/>
          </a:xfrm>
          <a:prstGeom prst="rect">
            <a:avLst/>
          </a:prstGeom>
        </p:spPr>
      </p:pic>
    </p:spTree>
    <p:extLst>
      <p:ext uri="{BB962C8B-B14F-4D97-AF65-F5344CB8AC3E}">
        <p14:creationId xmlns:p14="http://schemas.microsoft.com/office/powerpoint/2010/main" val="38970831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DEBC60-AA38-5DEF-3160-0CAA68F3D28C}"/>
              </a:ext>
            </a:extLst>
          </p:cNvPr>
          <p:cNvSpPr>
            <a:spLocks noGrp="1"/>
          </p:cNvSpPr>
          <p:nvPr>
            <p:ph type="title"/>
          </p:nvPr>
        </p:nvSpPr>
        <p:spPr>
          <a:xfrm>
            <a:off x="1381119" y="262487"/>
            <a:ext cx="9808773" cy="937022"/>
          </a:xfrm>
        </p:spPr>
        <p:txBody>
          <a:bodyPr anchor="ctr">
            <a:normAutofit/>
          </a:bodyPr>
          <a:lstStyle/>
          <a:p>
            <a:pPr algn="ctr"/>
            <a:r>
              <a:rPr lang="en-US" sz="4400" dirty="0"/>
              <a:t>GFOA Code of Ethics</a:t>
            </a:r>
            <a:endParaRPr lang="en-ZA" sz="4400" dirty="0"/>
          </a:p>
        </p:txBody>
      </p:sp>
      <p:sp>
        <p:nvSpPr>
          <p:cNvPr id="4" name="Slide Number Placeholder 3">
            <a:extLst>
              <a:ext uri="{FF2B5EF4-FFF2-40B4-BE49-F238E27FC236}">
                <a16:creationId xmlns:a16="http://schemas.microsoft.com/office/drawing/2014/main" id="{527C964F-E2D5-D8E7-C513-C47A7E409DF3}"/>
              </a:ext>
            </a:extLst>
          </p:cNvPr>
          <p:cNvSpPr>
            <a:spLocks noGrp="1"/>
          </p:cNvSpPr>
          <p:nvPr>
            <p:ph type="sldNum" sz="quarter" idx="15"/>
          </p:nvPr>
        </p:nvSpPr>
        <p:spPr>
          <a:xfrm>
            <a:off x="412136" y="5943601"/>
            <a:ext cx="968983" cy="651912"/>
          </a:xfrm>
        </p:spPr>
        <p:txBody>
          <a:bodyPr anchor="ctr">
            <a:normAutofit/>
          </a:bodyPr>
          <a:lstStyle/>
          <a:p>
            <a:pPr>
              <a:spcAft>
                <a:spcPts val="600"/>
              </a:spcAft>
            </a:pPr>
            <a:fld id="{18D65601-5AE2-46FC-B138-694DDD2B510D}" type="slidenum">
              <a:rPr lang="en-US" smtClean="0"/>
              <a:pPr>
                <a:spcAft>
                  <a:spcPts val="600"/>
                </a:spcAft>
              </a:pPr>
              <a:t>6</a:t>
            </a:fld>
            <a:endParaRPr lang="en-US"/>
          </a:p>
        </p:txBody>
      </p:sp>
      <p:graphicFrame>
        <p:nvGraphicFramePr>
          <p:cNvPr id="6" name="Content Placeholder 2">
            <a:extLst>
              <a:ext uri="{FF2B5EF4-FFF2-40B4-BE49-F238E27FC236}">
                <a16:creationId xmlns:a16="http://schemas.microsoft.com/office/drawing/2014/main" id="{08714D72-FB23-D26A-F824-00251587D3B8}"/>
              </a:ext>
            </a:extLst>
          </p:cNvPr>
          <p:cNvGraphicFramePr>
            <a:graphicFrameLocks noGrp="1"/>
          </p:cNvGraphicFramePr>
          <p:nvPr>
            <p:ph sz="quarter" idx="11"/>
            <p:extLst>
              <p:ext uri="{D42A27DB-BD31-4B8C-83A1-F6EECF244321}">
                <p14:modId xmlns:p14="http://schemas.microsoft.com/office/powerpoint/2010/main" val="634353177"/>
              </p:ext>
            </p:extLst>
          </p:nvPr>
        </p:nvGraphicFramePr>
        <p:xfrm>
          <a:off x="1867201" y="1199509"/>
          <a:ext cx="8836608" cy="51335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061523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061384-8C2A-AC46-D296-2DF95CBF10BB}"/>
              </a:ext>
            </a:extLst>
          </p:cNvPr>
          <p:cNvSpPr>
            <a:spLocks noGrp="1"/>
          </p:cNvSpPr>
          <p:nvPr>
            <p:ph type="title"/>
          </p:nvPr>
        </p:nvSpPr>
        <p:spPr>
          <a:xfrm>
            <a:off x="1038031" y="1068169"/>
            <a:ext cx="10115939" cy="2681549"/>
          </a:xfrm>
        </p:spPr>
        <p:txBody>
          <a:bodyPr/>
          <a:lstStyle/>
          <a:p>
            <a:r>
              <a:rPr lang="en-US" dirty="0"/>
              <a:t>Case Studies: When Ethics Fail</a:t>
            </a:r>
            <a:endParaRPr lang="en-ZA" dirty="0"/>
          </a:p>
        </p:txBody>
      </p:sp>
      <p:sp>
        <p:nvSpPr>
          <p:cNvPr id="3" name="Text Placeholder 2">
            <a:extLst>
              <a:ext uri="{FF2B5EF4-FFF2-40B4-BE49-F238E27FC236}">
                <a16:creationId xmlns:a16="http://schemas.microsoft.com/office/drawing/2014/main" id="{FEF606B8-D15C-3916-2C66-49DEC593A3C2}"/>
              </a:ext>
            </a:extLst>
          </p:cNvPr>
          <p:cNvSpPr>
            <a:spLocks noGrp="1"/>
          </p:cNvSpPr>
          <p:nvPr>
            <p:ph type="body" sz="quarter" idx="12"/>
          </p:nvPr>
        </p:nvSpPr>
        <p:spPr>
          <a:xfrm>
            <a:off x="1038031" y="4027047"/>
            <a:ext cx="10115939" cy="1762783"/>
          </a:xfrm>
        </p:spPr>
        <p:txBody>
          <a:bodyPr/>
          <a:lstStyle/>
          <a:p>
            <a:r>
              <a:rPr lang="en-US" dirty="0"/>
              <a:t>Real consequences from real governments</a:t>
            </a:r>
          </a:p>
        </p:txBody>
      </p:sp>
    </p:spTree>
    <p:extLst>
      <p:ext uri="{BB962C8B-B14F-4D97-AF65-F5344CB8AC3E}">
        <p14:creationId xmlns:p14="http://schemas.microsoft.com/office/powerpoint/2010/main" val="40113340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86F71E8-8D71-9405-3A01-01C3B8F86877}"/>
              </a:ext>
            </a:extLst>
          </p:cNvPr>
          <p:cNvSpPr>
            <a:spLocks noGrp="1"/>
          </p:cNvSpPr>
          <p:nvPr>
            <p:ph type="title"/>
          </p:nvPr>
        </p:nvSpPr>
        <p:spPr>
          <a:xfrm>
            <a:off x="1477706" y="262487"/>
            <a:ext cx="9808773" cy="1427585"/>
          </a:xfrm>
        </p:spPr>
        <p:txBody>
          <a:bodyPr/>
          <a:lstStyle/>
          <a:p>
            <a:r>
              <a:rPr lang="en-US" dirty="0"/>
              <a:t>Case Study:  Rita Crundwell</a:t>
            </a:r>
            <a:endParaRPr lang="en-ZA" dirty="0"/>
          </a:p>
        </p:txBody>
      </p:sp>
      <p:sp>
        <p:nvSpPr>
          <p:cNvPr id="4" name="Content Placeholder 3">
            <a:extLst>
              <a:ext uri="{FF2B5EF4-FFF2-40B4-BE49-F238E27FC236}">
                <a16:creationId xmlns:a16="http://schemas.microsoft.com/office/drawing/2014/main" id="{392C90C5-5198-C255-02F9-1608AA49E088}"/>
              </a:ext>
            </a:extLst>
          </p:cNvPr>
          <p:cNvSpPr>
            <a:spLocks noGrp="1"/>
          </p:cNvSpPr>
          <p:nvPr>
            <p:ph sz="quarter" idx="12"/>
          </p:nvPr>
        </p:nvSpPr>
        <p:spPr>
          <a:xfrm>
            <a:off x="6234545" y="1496291"/>
            <a:ext cx="5320145" cy="4696691"/>
          </a:xfrm>
        </p:spPr>
        <p:txBody>
          <a:bodyPr>
            <a:normAutofit/>
          </a:bodyPr>
          <a:lstStyle/>
          <a:p>
            <a:pPr marL="342900" indent="-342900">
              <a:buFont typeface="Arial" panose="020B0604020202020204" pitchFamily="34" charset="0"/>
              <a:buChar char="•"/>
            </a:pPr>
            <a:r>
              <a:rPr lang="en-US" sz="3200" b="1" dirty="0"/>
              <a:t>Where: </a:t>
            </a:r>
            <a:r>
              <a:rPr lang="en-US" sz="3200" dirty="0"/>
              <a:t>Dixon, Illinois    (Pop. 15,000)</a:t>
            </a:r>
          </a:p>
          <a:p>
            <a:pPr marL="342900" indent="-342900">
              <a:buFont typeface="Arial" panose="020B0604020202020204" pitchFamily="34" charset="0"/>
              <a:buChar char="•"/>
            </a:pPr>
            <a:r>
              <a:rPr lang="en-US" sz="3200" b="1" dirty="0"/>
              <a:t>When: </a:t>
            </a:r>
            <a:r>
              <a:rPr lang="en-US" sz="3200" dirty="0"/>
              <a:t>1991 - 2011</a:t>
            </a:r>
          </a:p>
          <a:p>
            <a:pPr marL="342900" indent="-342900">
              <a:buFont typeface="Arial" panose="020B0604020202020204" pitchFamily="34" charset="0"/>
              <a:buChar char="•"/>
            </a:pPr>
            <a:r>
              <a:rPr lang="en-US" sz="3200" b="1" dirty="0"/>
              <a:t>What: </a:t>
            </a:r>
            <a:r>
              <a:rPr lang="en-US" sz="3200" dirty="0"/>
              <a:t>$53 million stolen</a:t>
            </a:r>
          </a:p>
          <a:p>
            <a:pPr marL="342900" indent="-342900">
              <a:buFont typeface="Arial" panose="020B0604020202020204" pitchFamily="34" charset="0"/>
              <a:buChar char="•"/>
            </a:pPr>
            <a:r>
              <a:rPr lang="en-US" sz="3200" b="1" dirty="0"/>
              <a:t>How: </a:t>
            </a:r>
            <a:r>
              <a:rPr lang="en-US" sz="3200" dirty="0"/>
              <a:t>Secret bank account and total control over financial process</a:t>
            </a:r>
          </a:p>
          <a:p>
            <a:endParaRPr lang="en-US" b="1" dirty="0"/>
          </a:p>
          <a:p>
            <a:endParaRPr lang="en-US" b="1" dirty="0"/>
          </a:p>
          <a:p>
            <a:endParaRPr lang="en-US" b="1" dirty="0"/>
          </a:p>
        </p:txBody>
      </p:sp>
      <p:sp>
        <p:nvSpPr>
          <p:cNvPr id="5" name="Slide Number Placeholder 4">
            <a:extLst>
              <a:ext uri="{FF2B5EF4-FFF2-40B4-BE49-F238E27FC236}">
                <a16:creationId xmlns:a16="http://schemas.microsoft.com/office/drawing/2014/main" id="{A34518A5-1C9D-79F3-349C-3E7AAFD98951}"/>
              </a:ext>
            </a:extLst>
          </p:cNvPr>
          <p:cNvSpPr>
            <a:spLocks noGrp="1"/>
          </p:cNvSpPr>
          <p:nvPr>
            <p:ph type="sldNum" sz="quarter" idx="15"/>
          </p:nvPr>
        </p:nvSpPr>
        <p:spPr/>
        <p:txBody>
          <a:bodyPr/>
          <a:lstStyle/>
          <a:p>
            <a:fld id="{18D65601-5AE2-46FC-B138-694DDD2B510D}" type="slidenum">
              <a:rPr lang="en-US" smtClean="0"/>
              <a:pPr/>
              <a:t>8</a:t>
            </a:fld>
            <a:endParaRPr lang="en-US" dirty="0"/>
          </a:p>
        </p:txBody>
      </p:sp>
      <p:pic>
        <p:nvPicPr>
          <p:cNvPr id="7" name="Picture 6">
            <a:extLst>
              <a:ext uri="{FF2B5EF4-FFF2-40B4-BE49-F238E27FC236}">
                <a16:creationId xmlns:a16="http://schemas.microsoft.com/office/drawing/2014/main" id="{6EE658FE-9D5B-2FC7-242F-5BC83551224C}"/>
              </a:ext>
            </a:extLst>
          </p:cNvPr>
          <p:cNvPicPr>
            <a:picLocks noChangeAspect="1"/>
          </p:cNvPicPr>
          <p:nvPr/>
        </p:nvPicPr>
        <p:blipFill>
          <a:blip r:embed="rId3"/>
          <a:srcRect t="-7" b="-1544"/>
          <a:stretch>
            <a:fillRect/>
          </a:stretch>
        </p:blipFill>
        <p:spPr>
          <a:xfrm>
            <a:off x="1149926" y="1801313"/>
            <a:ext cx="4625768" cy="3622742"/>
          </a:xfrm>
          <a:prstGeom prst="rect">
            <a:avLst/>
          </a:prstGeom>
        </p:spPr>
      </p:pic>
    </p:spTree>
    <p:extLst>
      <p:ext uri="{BB962C8B-B14F-4D97-AF65-F5344CB8AC3E}">
        <p14:creationId xmlns:p14="http://schemas.microsoft.com/office/powerpoint/2010/main" val="5543824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08B5AD-C5A0-8468-BD1C-3F8D1ABBB95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1A40B44-C1EB-ED84-2A2D-CA6141B77971}"/>
              </a:ext>
            </a:extLst>
          </p:cNvPr>
          <p:cNvSpPr>
            <a:spLocks noGrp="1"/>
          </p:cNvSpPr>
          <p:nvPr>
            <p:ph type="title"/>
          </p:nvPr>
        </p:nvSpPr>
        <p:spPr>
          <a:xfrm>
            <a:off x="1477706" y="262487"/>
            <a:ext cx="9808773" cy="1427585"/>
          </a:xfrm>
        </p:spPr>
        <p:txBody>
          <a:bodyPr/>
          <a:lstStyle/>
          <a:p>
            <a:r>
              <a:rPr lang="en-US" dirty="0"/>
              <a:t>Case Study: Harriette Walters</a:t>
            </a:r>
            <a:endParaRPr lang="en-ZA" dirty="0"/>
          </a:p>
        </p:txBody>
      </p:sp>
      <p:sp>
        <p:nvSpPr>
          <p:cNvPr id="4" name="Content Placeholder 3">
            <a:extLst>
              <a:ext uri="{FF2B5EF4-FFF2-40B4-BE49-F238E27FC236}">
                <a16:creationId xmlns:a16="http://schemas.microsoft.com/office/drawing/2014/main" id="{55C7397A-ED37-D0EF-01CE-D1F9FD8EC814}"/>
              </a:ext>
            </a:extLst>
          </p:cNvPr>
          <p:cNvSpPr>
            <a:spLocks noGrp="1"/>
          </p:cNvSpPr>
          <p:nvPr>
            <p:ph sz="quarter" idx="12"/>
          </p:nvPr>
        </p:nvSpPr>
        <p:spPr>
          <a:xfrm>
            <a:off x="5611091" y="1779944"/>
            <a:ext cx="5952874" cy="4696691"/>
          </a:xfrm>
        </p:spPr>
        <p:txBody>
          <a:bodyPr>
            <a:normAutofit/>
          </a:bodyPr>
          <a:lstStyle/>
          <a:p>
            <a:pPr marL="342900" indent="-342900">
              <a:buFont typeface="Arial" panose="020B0604020202020204" pitchFamily="34" charset="0"/>
              <a:buChar char="•"/>
            </a:pPr>
            <a:r>
              <a:rPr lang="en-US" sz="3200" b="1" dirty="0"/>
              <a:t>Where: </a:t>
            </a:r>
            <a:r>
              <a:rPr lang="en-US" sz="3200" dirty="0"/>
              <a:t>Washington, DC </a:t>
            </a:r>
          </a:p>
          <a:p>
            <a:pPr marL="342900" indent="-342900">
              <a:buFont typeface="Arial" panose="020B0604020202020204" pitchFamily="34" charset="0"/>
              <a:buChar char="•"/>
            </a:pPr>
            <a:r>
              <a:rPr lang="en-US" sz="3200" b="1" dirty="0"/>
              <a:t>When: </a:t>
            </a:r>
            <a:r>
              <a:rPr lang="en-US" sz="3200" dirty="0"/>
              <a:t>1989 - 2007</a:t>
            </a:r>
          </a:p>
          <a:p>
            <a:pPr marL="342900" indent="-342900">
              <a:buFont typeface="Arial" panose="020B0604020202020204" pitchFamily="34" charset="0"/>
              <a:buChar char="•"/>
            </a:pPr>
            <a:r>
              <a:rPr lang="en-US" sz="3200" b="1" dirty="0"/>
              <a:t>What: </a:t>
            </a:r>
            <a:r>
              <a:rPr lang="en-US" sz="3200" dirty="0"/>
              <a:t>$48 million stolen</a:t>
            </a:r>
          </a:p>
          <a:p>
            <a:pPr marL="342900" indent="-342900">
              <a:buFont typeface="Arial" panose="020B0604020202020204" pitchFamily="34" charset="0"/>
              <a:buChar char="•"/>
            </a:pPr>
            <a:r>
              <a:rPr lang="en-US" sz="3200" b="1" dirty="0"/>
              <a:t>How: </a:t>
            </a:r>
            <a:r>
              <a:rPr lang="en-US" sz="3200" dirty="0"/>
              <a:t>Fraudulent property tax refund scheme with family and friends</a:t>
            </a:r>
          </a:p>
          <a:p>
            <a:endParaRPr lang="en-US" b="1" dirty="0"/>
          </a:p>
          <a:p>
            <a:endParaRPr lang="en-US" b="1" dirty="0"/>
          </a:p>
          <a:p>
            <a:endParaRPr lang="en-US" b="1" dirty="0"/>
          </a:p>
        </p:txBody>
      </p:sp>
      <p:sp>
        <p:nvSpPr>
          <p:cNvPr id="5" name="Slide Number Placeholder 4">
            <a:extLst>
              <a:ext uri="{FF2B5EF4-FFF2-40B4-BE49-F238E27FC236}">
                <a16:creationId xmlns:a16="http://schemas.microsoft.com/office/drawing/2014/main" id="{2F849240-892D-9337-D79D-2B1B7C0BD565}"/>
              </a:ext>
            </a:extLst>
          </p:cNvPr>
          <p:cNvSpPr>
            <a:spLocks noGrp="1"/>
          </p:cNvSpPr>
          <p:nvPr>
            <p:ph type="sldNum" sz="quarter" idx="15"/>
          </p:nvPr>
        </p:nvSpPr>
        <p:spPr/>
        <p:txBody>
          <a:bodyPr/>
          <a:lstStyle/>
          <a:p>
            <a:fld id="{18D65601-5AE2-46FC-B138-694DDD2B510D}" type="slidenum">
              <a:rPr lang="en-US" smtClean="0"/>
              <a:pPr/>
              <a:t>9</a:t>
            </a:fld>
            <a:endParaRPr lang="en-US" dirty="0"/>
          </a:p>
        </p:txBody>
      </p:sp>
      <p:pic>
        <p:nvPicPr>
          <p:cNvPr id="6" name="Picture 5">
            <a:extLst>
              <a:ext uri="{FF2B5EF4-FFF2-40B4-BE49-F238E27FC236}">
                <a16:creationId xmlns:a16="http://schemas.microsoft.com/office/drawing/2014/main" id="{098BB55B-A5BB-CEE4-0331-6E6356A6F81C}"/>
              </a:ext>
            </a:extLst>
          </p:cNvPr>
          <p:cNvPicPr>
            <a:picLocks noChangeAspect="1"/>
          </p:cNvPicPr>
          <p:nvPr/>
        </p:nvPicPr>
        <p:blipFill>
          <a:blip r:embed="rId3"/>
          <a:stretch>
            <a:fillRect/>
          </a:stretch>
        </p:blipFill>
        <p:spPr>
          <a:xfrm>
            <a:off x="1692846" y="1690072"/>
            <a:ext cx="3440264" cy="4215268"/>
          </a:xfrm>
          <a:prstGeom prst="rect">
            <a:avLst/>
          </a:prstGeom>
        </p:spPr>
      </p:pic>
    </p:spTree>
    <p:extLst>
      <p:ext uri="{BB962C8B-B14F-4D97-AF65-F5344CB8AC3E}">
        <p14:creationId xmlns:p14="http://schemas.microsoft.com/office/powerpoint/2010/main" val="4212852720"/>
      </p:ext>
    </p:extLst>
  </p:cSld>
  <p:clrMapOvr>
    <a:masterClrMapping/>
  </p:clrMapOvr>
</p:sld>
</file>

<file path=ppt/theme/theme1.xml><?xml version="1.0" encoding="utf-8"?>
<a:theme xmlns:a="http://schemas.openxmlformats.org/drawingml/2006/main" name="Custom">
  <a:themeElements>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fontScheme name="Custom 30">
      <a:majorFont>
        <a:latin typeface="Tisa Offc Serif Pro"/>
        <a:ea typeface=""/>
        <a:cs typeface=""/>
      </a:majorFont>
      <a:minorFont>
        <a:latin typeface="Univers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a:solidFill>
            <a:schemeClr val="accent5">
              <a:lumMod val="20000"/>
              <a:lumOff val="80000"/>
            </a:schemeClr>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TM78544816_Win32_SL_V10" id="{8934A6D9-B969-498F-A646-4B502FD69C4E}" vid="{AA78C1C8-456D-41A9-83FC-BC8B9A8EE3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69E9DE5-EFFE-4262-A023-32732F0B666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FDB7358-0BCB-4DEB-B717-C1D7CC555F05}">
  <ds:schemaRefs>
    <ds:schemaRef ds:uri="http://purl.org/dc/elements/1.1/"/>
    <ds:schemaRef ds:uri="http://schemas.microsoft.com/office/2006/metadata/properties"/>
    <ds:schemaRef ds:uri="71af3243-3dd4-4a8d-8c0d-dd76da1f02a5"/>
    <ds:schemaRef ds:uri="http://schemas.microsoft.com/sharepoint/v3"/>
    <ds:schemaRef ds:uri="http://purl.org/dc/terms/"/>
    <ds:schemaRef ds:uri="16c05727-aa75-4e4a-9b5f-8a80a1165891"/>
    <ds:schemaRef ds:uri="http://schemas.microsoft.com/office/infopath/2007/PartnerControls"/>
    <ds:schemaRef ds:uri="http://schemas.microsoft.com/office/2006/documentManagement/types"/>
    <ds:schemaRef ds:uri="http://schemas.openxmlformats.org/package/2006/metadata/core-properties"/>
    <ds:schemaRef ds:uri="230e9df3-be65-4c73-a93b-d1236ebd677e"/>
    <ds:schemaRef ds:uri="http://www.w3.org/XML/1998/namespace"/>
    <ds:schemaRef ds:uri="http://purl.org/dc/dcmitype/"/>
  </ds:schemaRefs>
</ds:datastoreItem>
</file>

<file path=customXml/itemProps3.xml><?xml version="1.0" encoding="utf-8"?>
<ds:datastoreItem xmlns:ds="http://schemas.openxmlformats.org/officeDocument/2006/customXml" ds:itemID="{6DE3707C-8CAB-4302-B7E1-D32E1543E05C}">
  <ds:schemaRefs>
    <ds:schemaRef ds:uri="http://schemas.microsoft.com/sharepoint/v3/contenttype/forms"/>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Modern conference presentation</Template>
  <TotalTime>4006</TotalTime>
  <Words>5486</Words>
  <Application>Microsoft Office PowerPoint</Application>
  <PresentationFormat>Widescreen</PresentationFormat>
  <Paragraphs>372</Paragraphs>
  <Slides>25</Slides>
  <Notes>25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Arial</vt:lpstr>
      <vt:lpstr>Calibri</vt:lpstr>
      <vt:lpstr>Gotham</vt:lpstr>
      <vt:lpstr>Tisa Offc Serif Pro</vt:lpstr>
      <vt:lpstr>Univers Light</vt:lpstr>
      <vt:lpstr>Custom</vt:lpstr>
      <vt:lpstr>Ethics in Public Finance: Trust, Controls, and the Legal Consequences of Small Compromises</vt:lpstr>
      <vt:lpstr>Agenda</vt:lpstr>
      <vt:lpstr>Ethical Standards</vt:lpstr>
      <vt:lpstr>Why Do Ethics Matter?   Finance officers are stewards of public trust, not just recordkeepers. The GFOA Code of Ethics requires treating people fairly, producing reliable work, and preserving public trust.   </vt:lpstr>
      <vt:lpstr>PowerPoint Presentation</vt:lpstr>
      <vt:lpstr>GFOA Code of Ethics</vt:lpstr>
      <vt:lpstr>Case Studies: When Ethics Fail</vt:lpstr>
      <vt:lpstr>Case Study:  Rita Crundwell</vt:lpstr>
      <vt:lpstr>Case Study: Harriette Walters</vt:lpstr>
      <vt:lpstr>Case Study: Elizabeth Gutfahr</vt:lpstr>
      <vt:lpstr>Case Study: Robert Burgett</vt:lpstr>
      <vt:lpstr>Ethical Risk Areas and  Real-World Scenarios</vt:lpstr>
      <vt:lpstr>Common Ethical Risk Areas</vt:lpstr>
      <vt:lpstr>“Small Compromise” Scenarios</vt:lpstr>
      <vt:lpstr>More Real-World Scenarios</vt:lpstr>
      <vt:lpstr>Practical Decisionmaking</vt:lpstr>
      <vt:lpstr>Ethics and Internal Controls</vt:lpstr>
      <vt:lpstr>Confidentiality vs. Transparency</vt:lpstr>
      <vt:lpstr>Confidentiality: Where It Becomes an Ethical Issue</vt:lpstr>
      <vt:lpstr>Objectivity Under Pressure</vt:lpstr>
      <vt:lpstr>Practical Ethical Decision-Making Test</vt:lpstr>
      <vt:lpstr>Professional Competence: The Duty to Know</vt:lpstr>
      <vt:lpstr>Due Diligence: What It Looks Like in Practice</vt:lpstr>
      <vt:lpstr>Building an Ethical Culture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Pennington, Blake</dc:creator>
  <cp:lastModifiedBy>Pennington, Blake</cp:lastModifiedBy>
  <cp:revision>9</cp:revision>
  <cp:lastPrinted>2026-07-31T01:17:34Z</cp:lastPrinted>
  <dcterms:created xsi:type="dcterms:W3CDTF">2026-06-22T23:20:54Z</dcterms:created>
  <dcterms:modified xsi:type="dcterms:W3CDTF">2026-07-31T01:18:22Z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