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3.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77" r:id="rId5"/>
    <p:sldMasterId id="2147483701" r:id="rId6"/>
    <p:sldMasterId id="2147483725" r:id="rId7"/>
  </p:sldMasterIdLst>
  <p:notesMasterIdLst>
    <p:notesMasterId r:id="rId52"/>
  </p:notesMasterIdLst>
  <p:sldIdLst>
    <p:sldId id="258" r:id="rId8"/>
    <p:sldId id="2147471008" r:id="rId9"/>
    <p:sldId id="2147470955" r:id="rId10"/>
    <p:sldId id="2147470959" r:id="rId11"/>
    <p:sldId id="2147471041" r:id="rId12"/>
    <p:sldId id="2147470952" r:id="rId13"/>
    <p:sldId id="2147470953" r:id="rId14"/>
    <p:sldId id="2147471033" r:id="rId15"/>
    <p:sldId id="2147470982" r:id="rId16"/>
    <p:sldId id="2147470991" r:id="rId17"/>
    <p:sldId id="2147470954" r:id="rId18"/>
    <p:sldId id="260" r:id="rId19"/>
    <p:sldId id="838842426" r:id="rId20"/>
    <p:sldId id="838842425" r:id="rId21"/>
    <p:sldId id="2147471011" r:id="rId22"/>
    <p:sldId id="838842423" r:id="rId23"/>
    <p:sldId id="838842435" r:id="rId24"/>
    <p:sldId id="838842430" r:id="rId25"/>
    <p:sldId id="838842429" r:id="rId26"/>
    <p:sldId id="838842433" r:id="rId27"/>
    <p:sldId id="2147471039" r:id="rId28"/>
    <p:sldId id="2147471038" r:id="rId29"/>
    <p:sldId id="838842472" r:id="rId30"/>
    <p:sldId id="838842473" r:id="rId31"/>
    <p:sldId id="838842474" r:id="rId32"/>
    <p:sldId id="838842475" r:id="rId33"/>
    <p:sldId id="838842476" r:id="rId34"/>
    <p:sldId id="838842477" r:id="rId35"/>
    <p:sldId id="2147471037" r:id="rId36"/>
    <p:sldId id="2147471056" r:id="rId37"/>
    <p:sldId id="2147471043" r:id="rId38"/>
    <p:sldId id="2147471044" r:id="rId39"/>
    <p:sldId id="2147471045" r:id="rId40"/>
    <p:sldId id="2147471046" r:id="rId41"/>
    <p:sldId id="2147471047" r:id="rId42"/>
    <p:sldId id="2147471048" r:id="rId43"/>
    <p:sldId id="2147471049" r:id="rId44"/>
    <p:sldId id="2147471050" r:id="rId45"/>
    <p:sldId id="2147471051" r:id="rId46"/>
    <p:sldId id="2147471052" r:id="rId47"/>
    <p:sldId id="2147471053" r:id="rId48"/>
    <p:sldId id="2147471054" r:id="rId49"/>
    <p:sldId id="2147471055" r:id="rId50"/>
    <p:sldId id="2147470998" r:id="rId5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E95"/>
    <a:srgbClr val="C4C4C4"/>
    <a:srgbClr val="3ACDE8"/>
    <a:srgbClr val="4E4E4E"/>
    <a:srgbClr val="FFD800"/>
    <a:srgbClr val="9D9D9D"/>
    <a:srgbClr val="16E6B6"/>
    <a:srgbClr val="12B89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55E9FC3-9154-6269-22E5-211196CF2E5E}" v="96" dt="2026-07-31T13:26:06.60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484" autoAdjust="0"/>
  </p:normalViewPr>
  <p:slideViewPr>
    <p:cSldViewPr snapToGrid="0">
      <p:cViewPr varScale="1">
        <p:scale>
          <a:sx n="70" d="100"/>
          <a:sy n="70" d="100"/>
        </p:scale>
        <p:origin x="512"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theme" Target="theme/theme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presProps" Target="presProps.xml"/><Relationship Id="rId5" Type="http://schemas.openxmlformats.org/officeDocument/2006/relationships/slideMaster" Target="slideMasters/slideMaster2.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tableStyles" Target="tableStyles.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microsoft.com/office/2015/10/relationships/revisionInfo" Target="revisionInfo.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F35CB6-C056-49D1-9A2B-F0C41D882C62}" type="doc">
      <dgm:prSet loTypeId="urn:microsoft.com/office/officeart/2005/8/layout/hProcess4" loCatId="process" qsTypeId="urn:microsoft.com/office/officeart/2005/8/quickstyle/simple3" qsCatId="simple" csTypeId="urn:microsoft.com/office/officeart/2005/8/colors/accent2_2" csCatId="accent2" phldr="1"/>
      <dgm:spPr/>
      <dgm:t>
        <a:bodyPr/>
        <a:lstStyle/>
        <a:p>
          <a:endParaRPr lang="en-US"/>
        </a:p>
      </dgm:t>
    </dgm:pt>
    <dgm:pt modelId="{B2D2D023-1CE6-45E5-A243-A5EE3AC0B34F}">
      <dgm:prSet/>
      <dgm:spPr/>
      <dgm:t>
        <a:bodyPr/>
        <a:lstStyle/>
        <a:p>
          <a:pPr>
            <a:lnSpc>
              <a:spcPct val="100000"/>
            </a:lnSpc>
          </a:pPr>
          <a:r>
            <a:rPr lang="en-US" dirty="0"/>
            <a:t>Step 1: President withholds Congressionally appropriated funds</a:t>
          </a:r>
        </a:p>
      </dgm:t>
    </dgm:pt>
    <dgm:pt modelId="{8C927B14-93B9-4699-BB25-0FD23B9C6436}" type="parTrans" cxnId="{651B9A1E-4A1D-499E-9543-68972810AF8E}">
      <dgm:prSet/>
      <dgm:spPr/>
      <dgm:t>
        <a:bodyPr/>
        <a:lstStyle/>
        <a:p>
          <a:endParaRPr lang="en-US"/>
        </a:p>
      </dgm:t>
    </dgm:pt>
    <dgm:pt modelId="{EF51BCD8-25D3-4E3C-A4BA-5D36D8A84ED9}" type="sibTrans" cxnId="{651B9A1E-4A1D-499E-9543-68972810AF8E}">
      <dgm:prSet phldrT="1" phldr="0"/>
      <dgm:spPr/>
    </dgm:pt>
    <dgm:pt modelId="{193F0A9F-4E5E-4AB5-BC04-2BD9D4CA308F}">
      <dgm:prSet custT="1"/>
      <dgm:spPr/>
      <dgm:t>
        <a:bodyPr/>
        <a:lstStyle/>
        <a:p>
          <a:pPr>
            <a:lnSpc>
              <a:spcPct val="100000"/>
            </a:lnSpc>
          </a:pPr>
          <a:r>
            <a:rPr lang="en-US" sz="1300" dirty="0"/>
            <a:t>Step 2: President issues a “special message” (GAO)</a:t>
          </a:r>
        </a:p>
      </dgm:t>
    </dgm:pt>
    <dgm:pt modelId="{95FDC469-08A3-40E6-A1E2-6A0794ABA0E6}" type="parTrans" cxnId="{D3728965-843D-499B-BC7C-53D6EF0162D0}">
      <dgm:prSet/>
      <dgm:spPr/>
      <dgm:t>
        <a:bodyPr/>
        <a:lstStyle/>
        <a:p>
          <a:endParaRPr lang="en-US"/>
        </a:p>
      </dgm:t>
    </dgm:pt>
    <dgm:pt modelId="{61C137FA-14E8-46A1-9928-2CC184B57A77}" type="sibTrans" cxnId="{D3728965-843D-499B-BC7C-53D6EF0162D0}">
      <dgm:prSet phldrT="2" phldr="0"/>
      <dgm:spPr/>
    </dgm:pt>
    <dgm:pt modelId="{14314B28-BFEE-4176-AF19-ECD455D0479F}">
      <dgm:prSet custT="1"/>
      <dgm:spPr/>
      <dgm:t>
        <a:bodyPr/>
        <a:lstStyle/>
        <a:p>
          <a:pPr>
            <a:lnSpc>
              <a:spcPct val="100000"/>
            </a:lnSpc>
          </a:pPr>
          <a:r>
            <a:rPr lang="en-US" sz="1300" dirty="0"/>
            <a:t>Deferral – </a:t>
          </a:r>
          <a:r>
            <a:rPr lang="en-US" sz="1300" dirty="0">
              <a:latin typeface="Calibri Light" panose="020F0302020204030204"/>
            </a:rPr>
            <a:t>temp</a:t>
          </a:r>
          <a:r>
            <a:rPr lang="en-US" sz="1300" dirty="0"/>
            <a:t> withholds funds not longer than FY</a:t>
          </a:r>
        </a:p>
      </dgm:t>
    </dgm:pt>
    <dgm:pt modelId="{44F16C49-CC64-4B71-8AD5-2014E251CAC1}" type="parTrans" cxnId="{4DD3A0EC-A66F-4DFE-8B5E-5DFFA5BE84E2}">
      <dgm:prSet/>
      <dgm:spPr/>
      <dgm:t>
        <a:bodyPr/>
        <a:lstStyle/>
        <a:p>
          <a:endParaRPr lang="en-US"/>
        </a:p>
      </dgm:t>
    </dgm:pt>
    <dgm:pt modelId="{E44A01B1-58D8-4D58-AF48-391E63A6B31A}" type="sibTrans" cxnId="{4DD3A0EC-A66F-4DFE-8B5E-5DFFA5BE84E2}">
      <dgm:prSet/>
      <dgm:spPr/>
      <dgm:t>
        <a:bodyPr/>
        <a:lstStyle/>
        <a:p>
          <a:endParaRPr lang="en-US"/>
        </a:p>
      </dgm:t>
    </dgm:pt>
    <dgm:pt modelId="{875CEAA6-A453-477A-913F-C982532FDAE0}">
      <dgm:prSet custT="1"/>
      <dgm:spPr/>
      <dgm:t>
        <a:bodyPr/>
        <a:lstStyle/>
        <a:p>
          <a:pPr>
            <a:lnSpc>
              <a:spcPct val="100000"/>
            </a:lnSpc>
          </a:pPr>
          <a:r>
            <a:rPr lang="en-US" sz="1300" dirty="0"/>
            <a:t>Rescission – </a:t>
          </a:r>
          <a:r>
            <a:rPr lang="en-US" sz="1300" dirty="0">
              <a:latin typeface="Calibri Light" panose="020F0302020204030204"/>
            </a:rPr>
            <a:t>cancels</a:t>
          </a:r>
          <a:r>
            <a:rPr lang="en-US" sz="1300" dirty="0"/>
            <a:t> budget authority </a:t>
          </a:r>
        </a:p>
      </dgm:t>
    </dgm:pt>
    <dgm:pt modelId="{BFC62131-54F2-4897-9F4A-F46483FE7064}" type="parTrans" cxnId="{5332BA53-3C68-40C6-BE0E-EFCEB75E708D}">
      <dgm:prSet/>
      <dgm:spPr/>
      <dgm:t>
        <a:bodyPr/>
        <a:lstStyle/>
        <a:p>
          <a:endParaRPr lang="en-US"/>
        </a:p>
      </dgm:t>
    </dgm:pt>
    <dgm:pt modelId="{D9323742-3AB1-4485-943F-F029D4B63620}" type="sibTrans" cxnId="{5332BA53-3C68-40C6-BE0E-EFCEB75E708D}">
      <dgm:prSet/>
      <dgm:spPr/>
      <dgm:t>
        <a:bodyPr/>
        <a:lstStyle/>
        <a:p>
          <a:endParaRPr lang="en-US"/>
        </a:p>
      </dgm:t>
    </dgm:pt>
    <dgm:pt modelId="{A24986E7-3656-4F43-8754-D288982377C1}">
      <dgm:prSet/>
      <dgm:spPr/>
      <dgm:t>
        <a:bodyPr/>
        <a:lstStyle/>
        <a:p>
          <a:pPr>
            <a:lnSpc>
              <a:spcPct val="100000"/>
            </a:lnSpc>
          </a:pPr>
          <a:r>
            <a:rPr lang="en-US" dirty="0"/>
            <a:t>Step 3: Congress agrees and has </a:t>
          </a:r>
          <a:r>
            <a:rPr lang="en-US" b="1" dirty="0"/>
            <a:t>45 days</a:t>
          </a:r>
          <a:r>
            <a:rPr lang="en-US" dirty="0"/>
            <a:t> to pass a bill authorizing the rescission</a:t>
          </a:r>
        </a:p>
      </dgm:t>
    </dgm:pt>
    <dgm:pt modelId="{3512AB32-F9BB-4516-B6D2-5C3402934427}" type="parTrans" cxnId="{7C1FB8DC-94AD-48BB-8846-B47AE8FF7C1B}">
      <dgm:prSet/>
      <dgm:spPr/>
      <dgm:t>
        <a:bodyPr/>
        <a:lstStyle/>
        <a:p>
          <a:endParaRPr lang="en-US"/>
        </a:p>
      </dgm:t>
    </dgm:pt>
    <dgm:pt modelId="{0F65BA4F-D428-4298-A969-94DDC9E5C873}" type="sibTrans" cxnId="{7C1FB8DC-94AD-48BB-8846-B47AE8FF7C1B}">
      <dgm:prSet phldrT="3" phldr="0"/>
      <dgm:spPr/>
    </dgm:pt>
    <dgm:pt modelId="{52846DC1-FC69-484A-B1F6-75811DC7C8C5}">
      <dgm:prSet phldr="0"/>
      <dgm:spPr/>
      <dgm:t>
        <a:bodyPr/>
        <a:lstStyle/>
        <a:p>
          <a:pPr rtl="0">
            <a:lnSpc>
              <a:spcPct val="100000"/>
            </a:lnSpc>
          </a:pPr>
          <a:r>
            <a:rPr lang="en-US" sz="1400" dirty="0">
              <a:latin typeface="Calibri Light" panose="020F0302020204030204"/>
            </a:rPr>
            <a:t>Pauses disbursement from an agency</a:t>
          </a:r>
        </a:p>
      </dgm:t>
    </dgm:pt>
    <dgm:pt modelId="{7462712B-F4DF-4AAE-9A1F-897F10C73B49}" type="parTrans" cxnId="{BA2C9628-0F34-48E4-A27F-BBCB05E77CA0}">
      <dgm:prSet/>
      <dgm:spPr/>
    </dgm:pt>
    <dgm:pt modelId="{D92D0F32-9CCC-40D9-98C6-8EA8A3B94798}" type="sibTrans" cxnId="{BA2C9628-0F34-48E4-A27F-BBCB05E77CA0}">
      <dgm:prSet/>
      <dgm:spPr/>
    </dgm:pt>
    <dgm:pt modelId="{A63AD863-5DF7-4848-A587-3B5CA78E7383}">
      <dgm:prSet phldr="0"/>
      <dgm:spPr/>
      <dgm:t>
        <a:bodyPr/>
        <a:lstStyle/>
        <a:p>
          <a:pPr rtl="0">
            <a:lnSpc>
              <a:spcPct val="100000"/>
            </a:lnSpc>
          </a:pPr>
          <a:r>
            <a:rPr lang="en-US" sz="1400" dirty="0">
              <a:latin typeface="Calibri Light" panose="020F0302020204030204"/>
            </a:rPr>
            <a:t>Stops an authorized appropriation</a:t>
          </a:r>
        </a:p>
      </dgm:t>
    </dgm:pt>
    <dgm:pt modelId="{58134CED-A8E4-4168-8C64-E59D6F44094C}" type="parTrans" cxnId="{6557862D-4FD6-4CC4-8F1C-29F85ACAB0D1}">
      <dgm:prSet/>
      <dgm:spPr/>
    </dgm:pt>
    <dgm:pt modelId="{438729D4-07CC-4109-99AB-8CA733A611F8}" type="sibTrans" cxnId="{6557862D-4FD6-4CC4-8F1C-29F85ACAB0D1}">
      <dgm:prSet/>
      <dgm:spPr/>
    </dgm:pt>
    <dgm:pt modelId="{386C88D1-E2C0-4CF0-8B1A-519A0DE22FAB}">
      <dgm:prSet phldr="0"/>
      <dgm:spPr/>
      <dgm:t>
        <a:bodyPr/>
        <a:lstStyle/>
        <a:p>
          <a:pPr rtl="0">
            <a:lnSpc>
              <a:spcPct val="100000"/>
            </a:lnSpc>
          </a:pPr>
          <a:r>
            <a:rPr lang="en-US" sz="1400" dirty="0">
              <a:latin typeface="Calibri Light" panose="020F0302020204030204"/>
            </a:rPr>
            <a:t>Congress can pass the bill or not pass the bill</a:t>
          </a:r>
        </a:p>
      </dgm:t>
    </dgm:pt>
    <dgm:pt modelId="{70F6594E-DE49-4D2E-B67D-18D11F46C39E}" type="parTrans" cxnId="{15BC4CE3-6110-429A-9C7C-D00DB6E58CE3}">
      <dgm:prSet/>
      <dgm:spPr/>
    </dgm:pt>
    <dgm:pt modelId="{5C5581C7-B00F-48F0-9094-83ACB5C48BF3}" type="sibTrans" cxnId="{15BC4CE3-6110-429A-9C7C-D00DB6E58CE3}">
      <dgm:prSet/>
      <dgm:spPr/>
    </dgm:pt>
    <dgm:pt modelId="{4352729D-F6E7-4B34-9CE7-78E04E2117EA}">
      <dgm:prSet phldr="0"/>
      <dgm:spPr/>
      <dgm:t>
        <a:bodyPr/>
        <a:lstStyle/>
        <a:p>
          <a:pPr rtl="0"/>
          <a:r>
            <a:rPr lang="en-US" sz="1400" dirty="0">
              <a:latin typeface="Calibri Light" panose="020F0302020204030204"/>
            </a:rPr>
            <a:t>An authorization can be in any passed legislation</a:t>
          </a:r>
          <a:endParaRPr lang="en-US" sz="1400" dirty="0"/>
        </a:p>
      </dgm:t>
    </dgm:pt>
    <dgm:pt modelId="{0FE95A5B-D679-4C69-A57F-B2A9AFAB71BA}" type="parTrans" cxnId="{87D064B7-E6EB-4EFD-A34A-47EF290226F6}">
      <dgm:prSet/>
      <dgm:spPr/>
    </dgm:pt>
    <dgm:pt modelId="{46F7B391-4223-4634-A0E7-0BE608EFC963}" type="sibTrans" cxnId="{87D064B7-E6EB-4EFD-A34A-47EF290226F6}">
      <dgm:prSet/>
      <dgm:spPr/>
    </dgm:pt>
    <dgm:pt modelId="{A45A1018-604A-4856-99B4-81288FA460F5}" type="pres">
      <dgm:prSet presAssocID="{52F35CB6-C056-49D1-9A2B-F0C41D882C62}" presName="Name0" presStyleCnt="0">
        <dgm:presLayoutVars>
          <dgm:dir/>
          <dgm:animLvl val="lvl"/>
          <dgm:resizeHandles val="exact"/>
        </dgm:presLayoutVars>
      </dgm:prSet>
      <dgm:spPr/>
    </dgm:pt>
    <dgm:pt modelId="{D9563D79-7186-47AA-B473-BF540C45A9EA}" type="pres">
      <dgm:prSet presAssocID="{52F35CB6-C056-49D1-9A2B-F0C41D882C62}" presName="tSp" presStyleCnt="0"/>
      <dgm:spPr/>
    </dgm:pt>
    <dgm:pt modelId="{01AF79B3-68A2-4F87-9684-C9925B394A7B}" type="pres">
      <dgm:prSet presAssocID="{52F35CB6-C056-49D1-9A2B-F0C41D882C62}" presName="bSp" presStyleCnt="0"/>
      <dgm:spPr/>
    </dgm:pt>
    <dgm:pt modelId="{5D59F3DC-071F-419C-AB5A-CAC702F4A7E6}" type="pres">
      <dgm:prSet presAssocID="{52F35CB6-C056-49D1-9A2B-F0C41D882C62}" presName="process" presStyleCnt="0"/>
      <dgm:spPr/>
    </dgm:pt>
    <dgm:pt modelId="{ADB40795-FA42-4D22-801B-9121AAF6E268}" type="pres">
      <dgm:prSet presAssocID="{B2D2D023-1CE6-45E5-A243-A5EE3AC0B34F}" presName="composite1" presStyleCnt="0"/>
      <dgm:spPr/>
    </dgm:pt>
    <dgm:pt modelId="{D3BC3237-926E-4631-A558-AD36E944CDAD}" type="pres">
      <dgm:prSet presAssocID="{B2D2D023-1CE6-45E5-A243-A5EE3AC0B34F}" presName="dummyNode1" presStyleLbl="node1" presStyleIdx="0" presStyleCnt="3"/>
      <dgm:spPr/>
    </dgm:pt>
    <dgm:pt modelId="{16BF7B01-50AB-4833-8743-4AF299D6677B}" type="pres">
      <dgm:prSet presAssocID="{B2D2D023-1CE6-45E5-A243-A5EE3AC0B34F}" presName="childNode1" presStyleLbl="bgAcc1" presStyleIdx="0" presStyleCnt="3">
        <dgm:presLayoutVars>
          <dgm:bulletEnabled val="1"/>
        </dgm:presLayoutVars>
      </dgm:prSet>
      <dgm:spPr/>
    </dgm:pt>
    <dgm:pt modelId="{734E2C7C-D3E9-4C81-9A63-3A7ADE289CCD}" type="pres">
      <dgm:prSet presAssocID="{B2D2D023-1CE6-45E5-A243-A5EE3AC0B34F}" presName="childNode1tx" presStyleLbl="bgAcc1" presStyleIdx="0" presStyleCnt="3">
        <dgm:presLayoutVars>
          <dgm:bulletEnabled val="1"/>
        </dgm:presLayoutVars>
      </dgm:prSet>
      <dgm:spPr/>
    </dgm:pt>
    <dgm:pt modelId="{A33EA4E2-564B-4CEF-BAAD-BF5848FF35CB}" type="pres">
      <dgm:prSet presAssocID="{B2D2D023-1CE6-45E5-A243-A5EE3AC0B34F}" presName="parentNode1" presStyleLbl="node1" presStyleIdx="0" presStyleCnt="3">
        <dgm:presLayoutVars>
          <dgm:chMax val="1"/>
          <dgm:bulletEnabled val="1"/>
        </dgm:presLayoutVars>
      </dgm:prSet>
      <dgm:spPr/>
    </dgm:pt>
    <dgm:pt modelId="{BB418D8D-B6F9-4ACA-B2D9-26707B3225A7}" type="pres">
      <dgm:prSet presAssocID="{B2D2D023-1CE6-45E5-A243-A5EE3AC0B34F}" presName="connSite1" presStyleCnt="0"/>
      <dgm:spPr/>
    </dgm:pt>
    <dgm:pt modelId="{DA9027D9-778A-47BD-B1F5-5F03161B7F7E}" type="pres">
      <dgm:prSet presAssocID="{EF51BCD8-25D3-4E3C-A4BA-5D36D8A84ED9}" presName="Name9" presStyleLbl="sibTrans2D1" presStyleIdx="0" presStyleCnt="2"/>
      <dgm:spPr/>
    </dgm:pt>
    <dgm:pt modelId="{67D757C3-EF84-43C5-B6DE-CD626CDDD03C}" type="pres">
      <dgm:prSet presAssocID="{193F0A9F-4E5E-4AB5-BC04-2BD9D4CA308F}" presName="composite2" presStyleCnt="0"/>
      <dgm:spPr/>
    </dgm:pt>
    <dgm:pt modelId="{7130A08A-9CAE-4C9E-B9B3-7743CE1236AB}" type="pres">
      <dgm:prSet presAssocID="{193F0A9F-4E5E-4AB5-BC04-2BD9D4CA308F}" presName="dummyNode2" presStyleLbl="node1" presStyleIdx="0" presStyleCnt="3"/>
      <dgm:spPr/>
    </dgm:pt>
    <dgm:pt modelId="{3D43D151-0984-4B60-9F03-C547061CF95D}" type="pres">
      <dgm:prSet presAssocID="{193F0A9F-4E5E-4AB5-BC04-2BD9D4CA308F}" presName="childNode2" presStyleLbl="bgAcc1" presStyleIdx="1" presStyleCnt="3">
        <dgm:presLayoutVars>
          <dgm:bulletEnabled val="1"/>
        </dgm:presLayoutVars>
      </dgm:prSet>
      <dgm:spPr/>
    </dgm:pt>
    <dgm:pt modelId="{8BA27195-837C-41CF-8684-F8578A0BD205}" type="pres">
      <dgm:prSet presAssocID="{193F0A9F-4E5E-4AB5-BC04-2BD9D4CA308F}" presName="childNode2tx" presStyleLbl="bgAcc1" presStyleIdx="1" presStyleCnt="3">
        <dgm:presLayoutVars>
          <dgm:bulletEnabled val="1"/>
        </dgm:presLayoutVars>
      </dgm:prSet>
      <dgm:spPr/>
    </dgm:pt>
    <dgm:pt modelId="{108D71F7-855B-40CE-82AD-549B41235390}" type="pres">
      <dgm:prSet presAssocID="{193F0A9F-4E5E-4AB5-BC04-2BD9D4CA308F}" presName="parentNode2" presStyleLbl="node1" presStyleIdx="1" presStyleCnt="3">
        <dgm:presLayoutVars>
          <dgm:chMax val="0"/>
          <dgm:bulletEnabled val="1"/>
        </dgm:presLayoutVars>
      </dgm:prSet>
      <dgm:spPr/>
    </dgm:pt>
    <dgm:pt modelId="{62B72411-1CF1-4DF0-B2D2-6B19BD6E7DB4}" type="pres">
      <dgm:prSet presAssocID="{193F0A9F-4E5E-4AB5-BC04-2BD9D4CA308F}" presName="connSite2" presStyleCnt="0"/>
      <dgm:spPr/>
    </dgm:pt>
    <dgm:pt modelId="{3CEB2E9F-147D-49AB-B365-6FE1C0878A36}" type="pres">
      <dgm:prSet presAssocID="{61C137FA-14E8-46A1-9928-2CC184B57A77}" presName="Name18" presStyleLbl="sibTrans2D1" presStyleIdx="1" presStyleCnt="2"/>
      <dgm:spPr/>
    </dgm:pt>
    <dgm:pt modelId="{06727A69-F348-45D8-B90F-110DA51AC63A}" type="pres">
      <dgm:prSet presAssocID="{A24986E7-3656-4F43-8754-D288982377C1}" presName="composite1" presStyleCnt="0"/>
      <dgm:spPr/>
    </dgm:pt>
    <dgm:pt modelId="{4C75BF67-33B6-41FF-92C5-E479BF66D5CB}" type="pres">
      <dgm:prSet presAssocID="{A24986E7-3656-4F43-8754-D288982377C1}" presName="dummyNode1" presStyleLbl="node1" presStyleIdx="1" presStyleCnt="3"/>
      <dgm:spPr/>
    </dgm:pt>
    <dgm:pt modelId="{F8243E0A-4872-4C21-A9F4-4821955E2BF9}" type="pres">
      <dgm:prSet presAssocID="{A24986E7-3656-4F43-8754-D288982377C1}" presName="childNode1" presStyleLbl="bgAcc1" presStyleIdx="2" presStyleCnt="3">
        <dgm:presLayoutVars>
          <dgm:bulletEnabled val="1"/>
        </dgm:presLayoutVars>
      </dgm:prSet>
      <dgm:spPr/>
    </dgm:pt>
    <dgm:pt modelId="{707FD0D3-1F75-4C2F-A8B8-6EDFBFECBC7A}" type="pres">
      <dgm:prSet presAssocID="{A24986E7-3656-4F43-8754-D288982377C1}" presName="childNode1tx" presStyleLbl="bgAcc1" presStyleIdx="2" presStyleCnt="3">
        <dgm:presLayoutVars>
          <dgm:bulletEnabled val="1"/>
        </dgm:presLayoutVars>
      </dgm:prSet>
      <dgm:spPr/>
    </dgm:pt>
    <dgm:pt modelId="{673ACBE9-5F0F-4D53-A805-51178311896B}" type="pres">
      <dgm:prSet presAssocID="{A24986E7-3656-4F43-8754-D288982377C1}" presName="parentNode1" presStyleLbl="node1" presStyleIdx="2" presStyleCnt="3">
        <dgm:presLayoutVars>
          <dgm:chMax val="1"/>
          <dgm:bulletEnabled val="1"/>
        </dgm:presLayoutVars>
      </dgm:prSet>
      <dgm:spPr/>
    </dgm:pt>
    <dgm:pt modelId="{C0C3620E-38CF-476A-874C-1C2F45C60D93}" type="pres">
      <dgm:prSet presAssocID="{A24986E7-3656-4F43-8754-D288982377C1}" presName="connSite1" presStyleCnt="0"/>
      <dgm:spPr/>
    </dgm:pt>
  </dgm:ptLst>
  <dgm:cxnLst>
    <dgm:cxn modelId="{556F441E-4CC4-48B8-B35B-A141BD85E608}" type="presOf" srcId="{875CEAA6-A453-477A-913F-C982532FDAE0}" destId="{3D43D151-0984-4B60-9F03-C547061CF95D}" srcOrd="0" destOrd="1" presId="urn:microsoft.com/office/officeart/2005/8/layout/hProcess4"/>
    <dgm:cxn modelId="{651B9A1E-4A1D-499E-9543-68972810AF8E}" srcId="{52F35CB6-C056-49D1-9A2B-F0C41D882C62}" destId="{B2D2D023-1CE6-45E5-A243-A5EE3AC0B34F}" srcOrd="0" destOrd="0" parTransId="{8C927B14-93B9-4699-BB25-0FD23B9C6436}" sibTransId="{EF51BCD8-25D3-4E3C-A4BA-5D36D8A84ED9}"/>
    <dgm:cxn modelId="{BA2C9628-0F34-48E4-A27F-BBCB05E77CA0}" srcId="{B2D2D023-1CE6-45E5-A243-A5EE3AC0B34F}" destId="{52846DC1-FC69-484A-B1F6-75811DC7C8C5}" srcOrd="0" destOrd="0" parTransId="{7462712B-F4DF-4AAE-9A1F-897F10C73B49}" sibTransId="{D92D0F32-9CCC-40D9-98C6-8EA8A3B94798}"/>
    <dgm:cxn modelId="{6557862D-4FD6-4CC4-8F1C-29F85ACAB0D1}" srcId="{B2D2D023-1CE6-45E5-A243-A5EE3AC0B34F}" destId="{A63AD863-5DF7-4848-A587-3B5CA78E7383}" srcOrd="1" destOrd="0" parTransId="{58134CED-A8E4-4168-8C64-E59D6F44094C}" sibTransId="{438729D4-07CC-4109-99AB-8CA733A611F8}"/>
    <dgm:cxn modelId="{A03CC431-75E6-40DF-8CCC-930121F5019B}" type="presOf" srcId="{14314B28-BFEE-4176-AF19-ECD455D0479F}" destId="{8BA27195-837C-41CF-8684-F8578A0BD205}" srcOrd="1" destOrd="0" presId="urn:microsoft.com/office/officeart/2005/8/layout/hProcess4"/>
    <dgm:cxn modelId="{C826B760-D28B-444E-BC68-81AF0E246E03}" type="presOf" srcId="{875CEAA6-A453-477A-913F-C982532FDAE0}" destId="{8BA27195-837C-41CF-8684-F8578A0BD205}" srcOrd="1" destOrd="1" presId="urn:microsoft.com/office/officeart/2005/8/layout/hProcess4"/>
    <dgm:cxn modelId="{D3728965-843D-499B-BC7C-53D6EF0162D0}" srcId="{52F35CB6-C056-49D1-9A2B-F0C41D882C62}" destId="{193F0A9F-4E5E-4AB5-BC04-2BD9D4CA308F}" srcOrd="1" destOrd="0" parTransId="{95FDC469-08A3-40E6-A1E2-6A0794ABA0E6}" sibTransId="{61C137FA-14E8-46A1-9928-2CC184B57A77}"/>
    <dgm:cxn modelId="{E3314571-0936-4433-96D6-BF4FAA01529D}" type="presOf" srcId="{386C88D1-E2C0-4CF0-8B1A-519A0DE22FAB}" destId="{F8243E0A-4872-4C21-A9F4-4821955E2BF9}" srcOrd="0" destOrd="0" presId="urn:microsoft.com/office/officeart/2005/8/layout/hProcess4"/>
    <dgm:cxn modelId="{5332BA53-3C68-40C6-BE0E-EFCEB75E708D}" srcId="{193F0A9F-4E5E-4AB5-BC04-2BD9D4CA308F}" destId="{875CEAA6-A453-477A-913F-C982532FDAE0}" srcOrd="1" destOrd="0" parTransId="{BFC62131-54F2-4897-9F4A-F46483FE7064}" sibTransId="{D9323742-3AB1-4485-943F-F029D4B63620}"/>
    <dgm:cxn modelId="{82E4B47E-C9A8-43FA-81B3-E21EB92D93A4}" type="presOf" srcId="{193F0A9F-4E5E-4AB5-BC04-2BD9D4CA308F}" destId="{108D71F7-855B-40CE-82AD-549B41235390}" srcOrd="0" destOrd="0" presId="urn:microsoft.com/office/officeart/2005/8/layout/hProcess4"/>
    <dgm:cxn modelId="{A7711099-049C-4B2E-8AE3-E3ED736BEE92}" type="presOf" srcId="{A63AD863-5DF7-4848-A587-3B5CA78E7383}" destId="{734E2C7C-D3E9-4C81-9A63-3A7ADE289CCD}" srcOrd="1" destOrd="1" presId="urn:microsoft.com/office/officeart/2005/8/layout/hProcess4"/>
    <dgm:cxn modelId="{9B85FA9B-BAA1-4E46-9EB5-D720A170DEA1}" type="presOf" srcId="{52846DC1-FC69-484A-B1F6-75811DC7C8C5}" destId="{734E2C7C-D3E9-4C81-9A63-3A7ADE289CCD}" srcOrd="1" destOrd="0" presId="urn:microsoft.com/office/officeart/2005/8/layout/hProcess4"/>
    <dgm:cxn modelId="{880CCB9E-266F-47C4-9DD6-55F9E0219737}" type="presOf" srcId="{14314B28-BFEE-4176-AF19-ECD455D0479F}" destId="{3D43D151-0984-4B60-9F03-C547061CF95D}" srcOrd="0" destOrd="0" presId="urn:microsoft.com/office/officeart/2005/8/layout/hProcess4"/>
    <dgm:cxn modelId="{E709DAA9-D12B-4577-900F-928920BFF918}" type="presOf" srcId="{A24986E7-3656-4F43-8754-D288982377C1}" destId="{673ACBE9-5F0F-4D53-A805-51178311896B}" srcOrd="0" destOrd="0" presId="urn:microsoft.com/office/officeart/2005/8/layout/hProcess4"/>
    <dgm:cxn modelId="{C159D8AA-36C7-4805-BF29-FBF2F6FD3126}" type="presOf" srcId="{386C88D1-E2C0-4CF0-8B1A-519A0DE22FAB}" destId="{707FD0D3-1F75-4C2F-A8B8-6EDFBFECBC7A}" srcOrd="1" destOrd="0" presId="urn:microsoft.com/office/officeart/2005/8/layout/hProcess4"/>
    <dgm:cxn modelId="{BD9220AB-DC05-4BC6-99FC-60A973BB1ECA}" type="presOf" srcId="{B2D2D023-1CE6-45E5-A243-A5EE3AC0B34F}" destId="{A33EA4E2-564B-4CEF-BAAD-BF5848FF35CB}" srcOrd="0" destOrd="0" presId="urn:microsoft.com/office/officeart/2005/8/layout/hProcess4"/>
    <dgm:cxn modelId="{87D064B7-E6EB-4EFD-A34A-47EF290226F6}" srcId="{A24986E7-3656-4F43-8754-D288982377C1}" destId="{4352729D-F6E7-4B34-9CE7-78E04E2117EA}" srcOrd="1" destOrd="0" parTransId="{0FE95A5B-D679-4C69-A57F-B2A9AFAB71BA}" sibTransId="{46F7B391-4223-4634-A0E7-0BE608EFC963}"/>
    <dgm:cxn modelId="{05AE64C0-837B-4144-A773-BA1C49225FB9}" type="presOf" srcId="{EF51BCD8-25D3-4E3C-A4BA-5D36D8A84ED9}" destId="{DA9027D9-778A-47BD-B1F5-5F03161B7F7E}" srcOrd="0" destOrd="0" presId="urn:microsoft.com/office/officeart/2005/8/layout/hProcess4"/>
    <dgm:cxn modelId="{A8EF19C5-4B08-411B-9EBC-EF999FAACF47}" type="presOf" srcId="{4352729D-F6E7-4B34-9CE7-78E04E2117EA}" destId="{707FD0D3-1F75-4C2F-A8B8-6EDFBFECBC7A}" srcOrd="1" destOrd="1" presId="urn:microsoft.com/office/officeart/2005/8/layout/hProcess4"/>
    <dgm:cxn modelId="{7429B7CF-7B26-4BE5-9356-2A20A716DF3C}" type="presOf" srcId="{52F35CB6-C056-49D1-9A2B-F0C41D882C62}" destId="{A45A1018-604A-4856-99B4-81288FA460F5}" srcOrd="0" destOrd="0" presId="urn:microsoft.com/office/officeart/2005/8/layout/hProcess4"/>
    <dgm:cxn modelId="{7C1FB8DC-94AD-48BB-8846-B47AE8FF7C1B}" srcId="{52F35CB6-C056-49D1-9A2B-F0C41D882C62}" destId="{A24986E7-3656-4F43-8754-D288982377C1}" srcOrd="2" destOrd="0" parTransId="{3512AB32-F9BB-4516-B6D2-5C3402934427}" sibTransId="{0F65BA4F-D428-4298-A969-94DDC9E5C873}"/>
    <dgm:cxn modelId="{65D95CDE-72F9-4820-A6D7-3F79E09A3B98}" type="presOf" srcId="{52846DC1-FC69-484A-B1F6-75811DC7C8C5}" destId="{16BF7B01-50AB-4833-8743-4AF299D6677B}" srcOrd="0" destOrd="0" presId="urn:microsoft.com/office/officeart/2005/8/layout/hProcess4"/>
    <dgm:cxn modelId="{1502F1DF-364A-4149-8BD7-52CF7DB5E8B2}" type="presOf" srcId="{61C137FA-14E8-46A1-9928-2CC184B57A77}" destId="{3CEB2E9F-147D-49AB-B365-6FE1C0878A36}" srcOrd="0" destOrd="0" presId="urn:microsoft.com/office/officeart/2005/8/layout/hProcess4"/>
    <dgm:cxn modelId="{1A30F4DF-F3C2-464B-AAB3-E7AEB6BC29DC}" type="presOf" srcId="{4352729D-F6E7-4B34-9CE7-78E04E2117EA}" destId="{F8243E0A-4872-4C21-A9F4-4821955E2BF9}" srcOrd="0" destOrd="1" presId="urn:microsoft.com/office/officeart/2005/8/layout/hProcess4"/>
    <dgm:cxn modelId="{15BC4CE3-6110-429A-9C7C-D00DB6E58CE3}" srcId="{A24986E7-3656-4F43-8754-D288982377C1}" destId="{386C88D1-E2C0-4CF0-8B1A-519A0DE22FAB}" srcOrd="0" destOrd="0" parTransId="{70F6594E-DE49-4D2E-B67D-18D11F46C39E}" sibTransId="{5C5581C7-B00F-48F0-9094-83ACB5C48BF3}"/>
    <dgm:cxn modelId="{2E00E0E9-B4AC-49C0-849C-9BE9899CED3B}" type="presOf" srcId="{A63AD863-5DF7-4848-A587-3B5CA78E7383}" destId="{16BF7B01-50AB-4833-8743-4AF299D6677B}" srcOrd="0" destOrd="1" presId="urn:microsoft.com/office/officeart/2005/8/layout/hProcess4"/>
    <dgm:cxn modelId="{4DD3A0EC-A66F-4DFE-8B5E-5DFFA5BE84E2}" srcId="{193F0A9F-4E5E-4AB5-BC04-2BD9D4CA308F}" destId="{14314B28-BFEE-4176-AF19-ECD455D0479F}" srcOrd="0" destOrd="0" parTransId="{44F16C49-CC64-4B71-8AD5-2014E251CAC1}" sibTransId="{E44A01B1-58D8-4D58-AF48-391E63A6B31A}"/>
    <dgm:cxn modelId="{1AC53222-3A01-4B96-9472-FD02EABF83A0}" type="presParOf" srcId="{A45A1018-604A-4856-99B4-81288FA460F5}" destId="{D9563D79-7186-47AA-B473-BF540C45A9EA}" srcOrd="0" destOrd="0" presId="urn:microsoft.com/office/officeart/2005/8/layout/hProcess4"/>
    <dgm:cxn modelId="{D3BC1DD3-0C96-479A-A17D-A924A9F5E402}" type="presParOf" srcId="{A45A1018-604A-4856-99B4-81288FA460F5}" destId="{01AF79B3-68A2-4F87-9684-C9925B394A7B}" srcOrd="1" destOrd="0" presId="urn:microsoft.com/office/officeart/2005/8/layout/hProcess4"/>
    <dgm:cxn modelId="{1C982E75-A353-492B-A5E2-6933976A4D3E}" type="presParOf" srcId="{A45A1018-604A-4856-99B4-81288FA460F5}" destId="{5D59F3DC-071F-419C-AB5A-CAC702F4A7E6}" srcOrd="2" destOrd="0" presId="urn:microsoft.com/office/officeart/2005/8/layout/hProcess4"/>
    <dgm:cxn modelId="{3AE5BE28-91CC-4FED-90E7-859C8092C755}" type="presParOf" srcId="{5D59F3DC-071F-419C-AB5A-CAC702F4A7E6}" destId="{ADB40795-FA42-4D22-801B-9121AAF6E268}" srcOrd="0" destOrd="0" presId="urn:microsoft.com/office/officeart/2005/8/layout/hProcess4"/>
    <dgm:cxn modelId="{91CFDB44-27E4-4759-AFFE-ADA0C5221556}" type="presParOf" srcId="{ADB40795-FA42-4D22-801B-9121AAF6E268}" destId="{D3BC3237-926E-4631-A558-AD36E944CDAD}" srcOrd="0" destOrd="0" presId="urn:microsoft.com/office/officeart/2005/8/layout/hProcess4"/>
    <dgm:cxn modelId="{DD701075-C320-426C-AB53-4EA1BF7E58CA}" type="presParOf" srcId="{ADB40795-FA42-4D22-801B-9121AAF6E268}" destId="{16BF7B01-50AB-4833-8743-4AF299D6677B}" srcOrd="1" destOrd="0" presId="urn:microsoft.com/office/officeart/2005/8/layout/hProcess4"/>
    <dgm:cxn modelId="{747672FD-7B9F-4545-9FE3-3937639956FE}" type="presParOf" srcId="{ADB40795-FA42-4D22-801B-9121AAF6E268}" destId="{734E2C7C-D3E9-4C81-9A63-3A7ADE289CCD}" srcOrd="2" destOrd="0" presId="urn:microsoft.com/office/officeart/2005/8/layout/hProcess4"/>
    <dgm:cxn modelId="{CD9697F5-3A8D-422D-B1A2-AC6FAA484C4C}" type="presParOf" srcId="{ADB40795-FA42-4D22-801B-9121AAF6E268}" destId="{A33EA4E2-564B-4CEF-BAAD-BF5848FF35CB}" srcOrd="3" destOrd="0" presId="urn:microsoft.com/office/officeart/2005/8/layout/hProcess4"/>
    <dgm:cxn modelId="{ECEB8843-3428-4C36-9D7B-211B6E441203}" type="presParOf" srcId="{ADB40795-FA42-4D22-801B-9121AAF6E268}" destId="{BB418D8D-B6F9-4ACA-B2D9-26707B3225A7}" srcOrd="4" destOrd="0" presId="urn:microsoft.com/office/officeart/2005/8/layout/hProcess4"/>
    <dgm:cxn modelId="{5963F183-EEE7-42EC-8D4F-9D3041BA610F}" type="presParOf" srcId="{5D59F3DC-071F-419C-AB5A-CAC702F4A7E6}" destId="{DA9027D9-778A-47BD-B1F5-5F03161B7F7E}" srcOrd="1" destOrd="0" presId="urn:microsoft.com/office/officeart/2005/8/layout/hProcess4"/>
    <dgm:cxn modelId="{30360521-C696-4C8D-AA39-4D6C1CCFB447}" type="presParOf" srcId="{5D59F3DC-071F-419C-AB5A-CAC702F4A7E6}" destId="{67D757C3-EF84-43C5-B6DE-CD626CDDD03C}" srcOrd="2" destOrd="0" presId="urn:microsoft.com/office/officeart/2005/8/layout/hProcess4"/>
    <dgm:cxn modelId="{4B1BCDA8-59B9-4008-8033-339D04C762C2}" type="presParOf" srcId="{67D757C3-EF84-43C5-B6DE-CD626CDDD03C}" destId="{7130A08A-9CAE-4C9E-B9B3-7743CE1236AB}" srcOrd="0" destOrd="0" presId="urn:microsoft.com/office/officeart/2005/8/layout/hProcess4"/>
    <dgm:cxn modelId="{A22C2E70-D57A-41DB-8EA1-D211BD8DD891}" type="presParOf" srcId="{67D757C3-EF84-43C5-B6DE-CD626CDDD03C}" destId="{3D43D151-0984-4B60-9F03-C547061CF95D}" srcOrd="1" destOrd="0" presId="urn:microsoft.com/office/officeart/2005/8/layout/hProcess4"/>
    <dgm:cxn modelId="{680FCBD1-CE47-4C44-AE1E-98B550ACBBAE}" type="presParOf" srcId="{67D757C3-EF84-43C5-B6DE-CD626CDDD03C}" destId="{8BA27195-837C-41CF-8684-F8578A0BD205}" srcOrd="2" destOrd="0" presId="urn:microsoft.com/office/officeart/2005/8/layout/hProcess4"/>
    <dgm:cxn modelId="{86CF9E4D-58EA-428E-AC6D-2CAAF2FA1C67}" type="presParOf" srcId="{67D757C3-EF84-43C5-B6DE-CD626CDDD03C}" destId="{108D71F7-855B-40CE-82AD-549B41235390}" srcOrd="3" destOrd="0" presId="urn:microsoft.com/office/officeart/2005/8/layout/hProcess4"/>
    <dgm:cxn modelId="{0D66AC21-16CE-4367-A4AE-9980B7E83B55}" type="presParOf" srcId="{67D757C3-EF84-43C5-B6DE-CD626CDDD03C}" destId="{62B72411-1CF1-4DF0-B2D2-6B19BD6E7DB4}" srcOrd="4" destOrd="0" presId="urn:microsoft.com/office/officeart/2005/8/layout/hProcess4"/>
    <dgm:cxn modelId="{1D49642C-85C7-4BB1-A24C-87991CE96382}" type="presParOf" srcId="{5D59F3DC-071F-419C-AB5A-CAC702F4A7E6}" destId="{3CEB2E9F-147D-49AB-B365-6FE1C0878A36}" srcOrd="3" destOrd="0" presId="urn:microsoft.com/office/officeart/2005/8/layout/hProcess4"/>
    <dgm:cxn modelId="{DC3E0651-5947-45BF-ACB6-9FB9EE4540F5}" type="presParOf" srcId="{5D59F3DC-071F-419C-AB5A-CAC702F4A7E6}" destId="{06727A69-F348-45D8-B90F-110DA51AC63A}" srcOrd="4" destOrd="0" presId="urn:microsoft.com/office/officeart/2005/8/layout/hProcess4"/>
    <dgm:cxn modelId="{0226845B-B444-42A2-87E8-AF36B3B3CB5B}" type="presParOf" srcId="{06727A69-F348-45D8-B90F-110DA51AC63A}" destId="{4C75BF67-33B6-41FF-92C5-E479BF66D5CB}" srcOrd="0" destOrd="0" presId="urn:microsoft.com/office/officeart/2005/8/layout/hProcess4"/>
    <dgm:cxn modelId="{191596BB-B1D4-48FE-8D58-08176770E0F5}" type="presParOf" srcId="{06727A69-F348-45D8-B90F-110DA51AC63A}" destId="{F8243E0A-4872-4C21-A9F4-4821955E2BF9}" srcOrd="1" destOrd="0" presId="urn:microsoft.com/office/officeart/2005/8/layout/hProcess4"/>
    <dgm:cxn modelId="{2FB69CD2-4D05-4E91-9BD3-1E3663E0E4B8}" type="presParOf" srcId="{06727A69-F348-45D8-B90F-110DA51AC63A}" destId="{707FD0D3-1F75-4C2F-A8B8-6EDFBFECBC7A}" srcOrd="2" destOrd="0" presId="urn:microsoft.com/office/officeart/2005/8/layout/hProcess4"/>
    <dgm:cxn modelId="{67415D61-8704-471D-A5AC-D860DBA381E7}" type="presParOf" srcId="{06727A69-F348-45D8-B90F-110DA51AC63A}" destId="{673ACBE9-5F0F-4D53-A805-51178311896B}" srcOrd="3" destOrd="0" presId="urn:microsoft.com/office/officeart/2005/8/layout/hProcess4"/>
    <dgm:cxn modelId="{2EF45B18-8BDC-41A6-8378-390B88589F59}" type="presParOf" srcId="{06727A69-F348-45D8-B90F-110DA51AC63A}" destId="{C0C3620E-38CF-476A-874C-1C2F45C60D93}" srcOrd="4" destOrd="0" presId="urn:microsoft.com/office/officeart/2005/8/layout/h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BF7B01-50AB-4833-8743-4AF299D6677B}">
      <dsp:nvSpPr>
        <dsp:cNvPr id="0" name=""/>
        <dsp:cNvSpPr/>
      </dsp:nvSpPr>
      <dsp:spPr>
        <a:xfrm>
          <a:off x="1829" y="2408703"/>
          <a:ext cx="2308546" cy="1904067"/>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2385" tIns="32385" rIns="32385" bIns="32385" numCol="1" spcCol="1270" anchor="t" anchorCtr="0">
          <a:noAutofit/>
        </a:bodyPr>
        <a:lstStyle/>
        <a:p>
          <a:pPr marL="171450" lvl="1" indent="-171450" algn="l" defTabSz="755650" rtl="0">
            <a:lnSpc>
              <a:spcPct val="100000"/>
            </a:lnSpc>
            <a:spcBef>
              <a:spcPct val="0"/>
            </a:spcBef>
            <a:spcAft>
              <a:spcPct val="15000"/>
            </a:spcAft>
            <a:buChar char="•"/>
          </a:pPr>
          <a:r>
            <a:rPr lang="en-US" sz="1700" kern="1200" dirty="0">
              <a:latin typeface="Calibri Light" panose="020F0302020204030204"/>
            </a:rPr>
            <a:t>Pauses disbursement from an agency</a:t>
          </a:r>
        </a:p>
        <a:p>
          <a:pPr marL="171450" lvl="1" indent="-171450" algn="l" defTabSz="755650" rtl="0">
            <a:lnSpc>
              <a:spcPct val="100000"/>
            </a:lnSpc>
            <a:spcBef>
              <a:spcPct val="0"/>
            </a:spcBef>
            <a:spcAft>
              <a:spcPct val="15000"/>
            </a:spcAft>
            <a:buChar char="•"/>
          </a:pPr>
          <a:r>
            <a:rPr lang="en-US" sz="1700" kern="1200" dirty="0">
              <a:latin typeface="Calibri Light" panose="020F0302020204030204"/>
            </a:rPr>
            <a:t>Stops an authorized appropriation</a:t>
          </a:r>
        </a:p>
      </dsp:txBody>
      <dsp:txXfrm>
        <a:off x="45647" y="2452521"/>
        <a:ext cx="2220910" cy="1408417"/>
      </dsp:txXfrm>
    </dsp:sp>
    <dsp:sp modelId="{DA9027D9-778A-47BD-B1F5-5F03161B7F7E}">
      <dsp:nvSpPr>
        <dsp:cNvPr id="0" name=""/>
        <dsp:cNvSpPr/>
      </dsp:nvSpPr>
      <dsp:spPr>
        <a:xfrm>
          <a:off x="1343402" y="3021046"/>
          <a:ext cx="2311224" cy="2311224"/>
        </a:xfrm>
        <a:prstGeom prst="leftCircularArrow">
          <a:avLst>
            <a:gd name="adj1" fmla="val 2146"/>
            <a:gd name="adj2" fmla="val 257982"/>
            <a:gd name="adj3" fmla="val 2033492"/>
            <a:gd name="adj4" fmla="val 9024489"/>
            <a:gd name="adj5" fmla="val 2504"/>
          </a:avLst>
        </a:prstGeom>
        <a:gradFill rotWithShape="0">
          <a:gsLst>
            <a:gs pos="0">
              <a:schemeClr val="accent2">
                <a:tint val="60000"/>
                <a:hueOff val="0"/>
                <a:satOff val="0"/>
                <a:lumOff val="0"/>
                <a:alphaOff val="0"/>
                <a:lumMod val="110000"/>
                <a:satMod val="105000"/>
                <a:tint val="67000"/>
              </a:schemeClr>
            </a:gs>
            <a:gs pos="50000">
              <a:schemeClr val="accent2">
                <a:tint val="60000"/>
                <a:hueOff val="0"/>
                <a:satOff val="0"/>
                <a:lumOff val="0"/>
                <a:alphaOff val="0"/>
                <a:lumMod val="105000"/>
                <a:satMod val="103000"/>
                <a:tint val="73000"/>
              </a:schemeClr>
            </a:gs>
            <a:gs pos="100000">
              <a:schemeClr val="accent2">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A33EA4E2-564B-4CEF-BAAD-BF5848FF35CB}">
      <dsp:nvSpPr>
        <dsp:cNvPr id="0" name=""/>
        <dsp:cNvSpPr/>
      </dsp:nvSpPr>
      <dsp:spPr>
        <a:xfrm>
          <a:off x="514840" y="3904756"/>
          <a:ext cx="2052041" cy="816029"/>
        </a:xfrm>
        <a:prstGeom prst="roundRect">
          <a:avLst>
            <a:gd name="adj" fmla="val 10000"/>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4765" tIns="16510" rIns="24765" bIns="16510" numCol="1" spcCol="1270" anchor="ctr" anchorCtr="0">
          <a:noAutofit/>
        </a:bodyPr>
        <a:lstStyle/>
        <a:p>
          <a:pPr marL="0" lvl="0" indent="0" algn="ctr" defTabSz="577850">
            <a:lnSpc>
              <a:spcPct val="100000"/>
            </a:lnSpc>
            <a:spcBef>
              <a:spcPct val="0"/>
            </a:spcBef>
            <a:spcAft>
              <a:spcPct val="35000"/>
            </a:spcAft>
            <a:buNone/>
          </a:pPr>
          <a:r>
            <a:rPr lang="en-US" sz="1300" kern="1200" dirty="0"/>
            <a:t>Step 1: President withholds Congressionally appropriated funds</a:t>
          </a:r>
        </a:p>
      </dsp:txBody>
      <dsp:txXfrm>
        <a:off x="538741" y="3928657"/>
        <a:ext cx="2004239" cy="768227"/>
      </dsp:txXfrm>
    </dsp:sp>
    <dsp:sp modelId="{3D43D151-0984-4B60-9F03-C547061CF95D}">
      <dsp:nvSpPr>
        <dsp:cNvPr id="0" name=""/>
        <dsp:cNvSpPr/>
      </dsp:nvSpPr>
      <dsp:spPr>
        <a:xfrm>
          <a:off x="2803080" y="2408703"/>
          <a:ext cx="2308546" cy="1904067"/>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4290" tIns="34290" rIns="34290" bIns="34290" numCol="1" spcCol="1270" anchor="t" anchorCtr="0">
          <a:noAutofit/>
        </a:bodyPr>
        <a:lstStyle/>
        <a:p>
          <a:pPr marL="114300" lvl="1" indent="-114300" algn="l" defTabSz="577850">
            <a:lnSpc>
              <a:spcPct val="100000"/>
            </a:lnSpc>
            <a:spcBef>
              <a:spcPct val="0"/>
            </a:spcBef>
            <a:spcAft>
              <a:spcPct val="15000"/>
            </a:spcAft>
            <a:buChar char="•"/>
          </a:pPr>
          <a:r>
            <a:rPr lang="en-US" sz="1300" kern="1200" dirty="0"/>
            <a:t>Deferral – </a:t>
          </a:r>
          <a:r>
            <a:rPr lang="en-US" sz="1300" kern="1200" dirty="0">
              <a:latin typeface="Calibri Light" panose="020F0302020204030204"/>
            </a:rPr>
            <a:t>temp</a:t>
          </a:r>
          <a:r>
            <a:rPr lang="en-US" sz="1300" kern="1200" dirty="0"/>
            <a:t> withholds funds not longer than FY</a:t>
          </a:r>
        </a:p>
        <a:p>
          <a:pPr marL="114300" lvl="1" indent="-114300" algn="l" defTabSz="577850">
            <a:lnSpc>
              <a:spcPct val="100000"/>
            </a:lnSpc>
            <a:spcBef>
              <a:spcPct val="0"/>
            </a:spcBef>
            <a:spcAft>
              <a:spcPct val="15000"/>
            </a:spcAft>
            <a:buChar char="•"/>
          </a:pPr>
          <a:r>
            <a:rPr lang="en-US" sz="1300" kern="1200" dirty="0"/>
            <a:t>Rescission – </a:t>
          </a:r>
          <a:r>
            <a:rPr lang="en-US" sz="1300" kern="1200" dirty="0">
              <a:latin typeface="Calibri Light" panose="020F0302020204030204"/>
            </a:rPr>
            <a:t>cancels</a:t>
          </a:r>
          <a:r>
            <a:rPr lang="en-US" sz="1300" kern="1200" dirty="0"/>
            <a:t> budget authority </a:t>
          </a:r>
        </a:p>
      </dsp:txBody>
      <dsp:txXfrm>
        <a:off x="2846898" y="2860536"/>
        <a:ext cx="2220910" cy="1408417"/>
      </dsp:txXfrm>
    </dsp:sp>
    <dsp:sp modelId="{3CEB2E9F-147D-49AB-B365-6FE1C0878A36}">
      <dsp:nvSpPr>
        <dsp:cNvPr id="0" name=""/>
        <dsp:cNvSpPr/>
      </dsp:nvSpPr>
      <dsp:spPr>
        <a:xfrm>
          <a:off x="4125414" y="1314546"/>
          <a:ext cx="2606205" cy="2606205"/>
        </a:xfrm>
        <a:prstGeom prst="circularArrow">
          <a:avLst>
            <a:gd name="adj1" fmla="val 1903"/>
            <a:gd name="adj2" fmla="val 227515"/>
            <a:gd name="adj3" fmla="val 19596975"/>
            <a:gd name="adj4" fmla="val 12575511"/>
            <a:gd name="adj5" fmla="val 2220"/>
          </a:avLst>
        </a:prstGeom>
        <a:gradFill rotWithShape="0">
          <a:gsLst>
            <a:gs pos="0">
              <a:schemeClr val="accent2">
                <a:tint val="60000"/>
                <a:hueOff val="0"/>
                <a:satOff val="0"/>
                <a:lumOff val="0"/>
                <a:alphaOff val="0"/>
                <a:lumMod val="110000"/>
                <a:satMod val="105000"/>
                <a:tint val="67000"/>
              </a:schemeClr>
            </a:gs>
            <a:gs pos="50000">
              <a:schemeClr val="accent2">
                <a:tint val="60000"/>
                <a:hueOff val="0"/>
                <a:satOff val="0"/>
                <a:lumOff val="0"/>
                <a:alphaOff val="0"/>
                <a:lumMod val="105000"/>
                <a:satMod val="103000"/>
                <a:tint val="73000"/>
              </a:schemeClr>
            </a:gs>
            <a:gs pos="100000">
              <a:schemeClr val="accent2">
                <a:tint val="60000"/>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108D71F7-855B-40CE-82AD-549B41235390}">
      <dsp:nvSpPr>
        <dsp:cNvPr id="0" name=""/>
        <dsp:cNvSpPr/>
      </dsp:nvSpPr>
      <dsp:spPr>
        <a:xfrm>
          <a:off x="3316090" y="2000689"/>
          <a:ext cx="2052041" cy="816029"/>
        </a:xfrm>
        <a:prstGeom prst="roundRect">
          <a:avLst>
            <a:gd name="adj" fmla="val 10000"/>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4765" tIns="16510" rIns="24765" bIns="16510" numCol="1" spcCol="1270" anchor="ctr" anchorCtr="0">
          <a:noAutofit/>
        </a:bodyPr>
        <a:lstStyle/>
        <a:p>
          <a:pPr marL="0" lvl="0" indent="0" algn="ctr" defTabSz="577850">
            <a:lnSpc>
              <a:spcPct val="100000"/>
            </a:lnSpc>
            <a:spcBef>
              <a:spcPct val="0"/>
            </a:spcBef>
            <a:spcAft>
              <a:spcPct val="35000"/>
            </a:spcAft>
            <a:buNone/>
          </a:pPr>
          <a:r>
            <a:rPr lang="en-US" sz="1300" kern="1200" dirty="0"/>
            <a:t>Step 2: President issues a “special message” (GAO)</a:t>
          </a:r>
        </a:p>
      </dsp:txBody>
      <dsp:txXfrm>
        <a:off x="3339991" y="2024590"/>
        <a:ext cx="2004239" cy="768227"/>
      </dsp:txXfrm>
    </dsp:sp>
    <dsp:sp modelId="{F8243E0A-4872-4C21-A9F4-4821955E2BF9}">
      <dsp:nvSpPr>
        <dsp:cNvPr id="0" name=""/>
        <dsp:cNvSpPr/>
      </dsp:nvSpPr>
      <dsp:spPr>
        <a:xfrm>
          <a:off x="5604330" y="2408703"/>
          <a:ext cx="2308546" cy="1904067"/>
        </a:xfrm>
        <a:prstGeom prst="roundRect">
          <a:avLst>
            <a:gd name="adj" fmla="val 10000"/>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2385" tIns="32385" rIns="32385" bIns="32385" numCol="1" spcCol="1270" anchor="t" anchorCtr="0">
          <a:noAutofit/>
        </a:bodyPr>
        <a:lstStyle/>
        <a:p>
          <a:pPr marL="171450" lvl="1" indent="-171450" algn="l" defTabSz="755650" rtl="0">
            <a:lnSpc>
              <a:spcPct val="100000"/>
            </a:lnSpc>
            <a:spcBef>
              <a:spcPct val="0"/>
            </a:spcBef>
            <a:spcAft>
              <a:spcPct val="15000"/>
            </a:spcAft>
            <a:buChar char="•"/>
          </a:pPr>
          <a:r>
            <a:rPr lang="en-US" sz="1700" kern="1200" dirty="0">
              <a:latin typeface="Calibri Light" panose="020F0302020204030204"/>
            </a:rPr>
            <a:t>Congress can pass the bill or not pass the bill</a:t>
          </a:r>
        </a:p>
        <a:p>
          <a:pPr marL="171450" lvl="1" indent="-171450" algn="l" defTabSz="755650" rtl="0">
            <a:lnSpc>
              <a:spcPct val="90000"/>
            </a:lnSpc>
            <a:spcBef>
              <a:spcPct val="0"/>
            </a:spcBef>
            <a:spcAft>
              <a:spcPct val="15000"/>
            </a:spcAft>
            <a:buChar char="•"/>
          </a:pPr>
          <a:r>
            <a:rPr lang="en-US" sz="1700" kern="1200" dirty="0">
              <a:latin typeface="Calibri Light" panose="020F0302020204030204"/>
            </a:rPr>
            <a:t>An authorization can be in any passed legislation</a:t>
          </a:r>
          <a:endParaRPr lang="en-US" sz="1700" kern="1200" dirty="0"/>
        </a:p>
      </dsp:txBody>
      <dsp:txXfrm>
        <a:off x="5648148" y="2452521"/>
        <a:ext cx="2220910" cy="1408417"/>
      </dsp:txXfrm>
    </dsp:sp>
    <dsp:sp modelId="{673ACBE9-5F0F-4D53-A805-51178311896B}">
      <dsp:nvSpPr>
        <dsp:cNvPr id="0" name=""/>
        <dsp:cNvSpPr/>
      </dsp:nvSpPr>
      <dsp:spPr>
        <a:xfrm>
          <a:off x="6117341" y="3904756"/>
          <a:ext cx="2052041" cy="816029"/>
        </a:xfrm>
        <a:prstGeom prst="roundRect">
          <a:avLst>
            <a:gd name="adj" fmla="val 10000"/>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4765" tIns="16510" rIns="24765" bIns="16510" numCol="1" spcCol="1270" anchor="ctr" anchorCtr="0">
          <a:noAutofit/>
        </a:bodyPr>
        <a:lstStyle/>
        <a:p>
          <a:pPr marL="0" lvl="0" indent="0" algn="ctr" defTabSz="577850">
            <a:lnSpc>
              <a:spcPct val="100000"/>
            </a:lnSpc>
            <a:spcBef>
              <a:spcPct val="0"/>
            </a:spcBef>
            <a:spcAft>
              <a:spcPct val="35000"/>
            </a:spcAft>
            <a:buNone/>
          </a:pPr>
          <a:r>
            <a:rPr lang="en-US" sz="1300" kern="1200" dirty="0"/>
            <a:t>Step 3: Congress agrees and has </a:t>
          </a:r>
          <a:r>
            <a:rPr lang="en-US" sz="1300" b="1" kern="1200" dirty="0"/>
            <a:t>45 days</a:t>
          </a:r>
          <a:r>
            <a:rPr lang="en-US" sz="1300" kern="1200" dirty="0"/>
            <a:t> to pass a bill authorizing the rescission</a:t>
          </a:r>
        </a:p>
      </dsp:txBody>
      <dsp:txXfrm>
        <a:off x="6141242" y="3928657"/>
        <a:ext cx="2004239" cy="768227"/>
      </dsp:txXfrm>
    </dsp:sp>
  </dsp:spTree>
</dsp:drawing>
</file>

<file path=ppt/diagrams/layout1.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FAAB79-F249-47CA-ADA6-BB928593CDAA}" type="datetimeFigureOut">
              <a:rPr lang="en-US" smtClean="0"/>
              <a:t>7/31/2026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C0F04C-41B9-409B-89D7-D4CA3F9BE22F}" type="slidenum">
              <a:rPr lang="en-US" smtClean="0"/>
              <a:t>‹#›</a:t>
            </a:fld>
            <a:endParaRPr lang="en-US"/>
          </a:p>
        </p:txBody>
      </p:sp>
    </p:spTree>
    <p:extLst>
      <p:ext uri="{BB962C8B-B14F-4D97-AF65-F5344CB8AC3E}">
        <p14:creationId xmlns:p14="http://schemas.microsoft.com/office/powerpoint/2010/main" val="1979665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mailto:membership@gfoa.org"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As part of our ongoing commitment to advancing the public finance profession and supporting the professionals who make it thrive, I’m excited to announce an important change to the way we offer GFOA memberships. Starting in </a:t>
            </a:r>
            <a:r>
              <a:rPr lang="en-US" sz="1200" b="1" i="0" kern="1200" dirty="0">
                <a:solidFill>
                  <a:schemeClr val="tx1"/>
                </a:solidFill>
                <a:effectLst/>
                <a:latin typeface="+mn-lt"/>
                <a:ea typeface="+mn-ea"/>
                <a:cs typeface="+mn-cs"/>
              </a:rPr>
              <a:t>August 2025</a:t>
            </a:r>
            <a:r>
              <a:rPr lang="en-US" sz="1200" b="0" i="0" kern="1200" dirty="0">
                <a:solidFill>
                  <a:schemeClr val="tx1"/>
                </a:solidFill>
                <a:effectLst/>
                <a:latin typeface="+mn-lt"/>
                <a:ea typeface="+mn-ea"/>
                <a:cs typeface="+mn-cs"/>
              </a:rPr>
              <a:t>, we will be transitioning to a new membership model that will offer </a:t>
            </a:r>
            <a:r>
              <a:rPr lang="en-US" sz="1200" b="1" i="0" kern="1200" dirty="0">
                <a:solidFill>
                  <a:schemeClr val="tx1"/>
                </a:solidFill>
                <a:effectLst/>
                <a:latin typeface="+mn-lt"/>
                <a:ea typeface="+mn-ea"/>
                <a:cs typeface="+mn-cs"/>
              </a:rPr>
              <a:t>unlimited access for all members within most governments,</a:t>
            </a:r>
            <a:r>
              <a:rPr lang="en-US" sz="1200" b="0" i="0" kern="1200" dirty="0">
                <a:solidFill>
                  <a:schemeClr val="tx1"/>
                </a:solidFill>
                <a:effectLst/>
                <a:latin typeface="+mn-lt"/>
                <a:ea typeface="+mn-ea"/>
                <a:cs typeface="+mn-cs"/>
              </a:rPr>
              <a:t> all for a single annual price.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This change will ensure that every team member, from entry-level to experienced professionals, can access the full range of GFOA’s training, resources, and networking opportunities, without any additional fees or restrictions on the number of members you can include. </a:t>
            </a:r>
          </a:p>
          <a:p>
            <a:endParaRPr lang="en-US" sz="1200" b="0"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More Access for Everyone and Simplified Pricing with the same commitment to high quality resources. </a:t>
            </a:r>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endParaRPr lang="en-US" sz="1200" b="0" i="0" kern="1200" dirty="0">
              <a:solidFill>
                <a:schemeClr val="tx1"/>
              </a:solidFill>
              <a:effectLst/>
              <a:latin typeface="+mn-lt"/>
              <a:ea typeface="+mn-ea"/>
              <a:cs typeface="+mn-cs"/>
            </a:endParaRPr>
          </a:p>
          <a:p>
            <a:r>
              <a:rPr lang="en-US" dirty="0"/>
              <a:t>i</a:t>
            </a:r>
            <a:r>
              <a:rPr lang="en-US" sz="1200" b="0" i="0" kern="1200" dirty="0">
                <a:solidFill>
                  <a:schemeClr val="tx1"/>
                </a:solidFill>
                <a:effectLst/>
                <a:latin typeface="+mn-lt"/>
                <a:ea typeface="+mn-ea"/>
                <a:cs typeface="+mn-cs"/>
              </a:rPr>
              <a:t>n the big yellow box on that page is the form that they can share with their coworkers to activate their free memberships. The other boxes on that page link to join forms for non-members, in case you come across one </a:t>
            </a:r>
          </a:p>
          <a:p>
            <a:r>
              <a:rPr lang="en-US" sz="1200" b="0" i="0" kern="1200" dirty="0">
                <a:solidFill>
                  <a:schemeClr val="tx1"/>
                </a:solidFill>
                <a:effectLst/>
                <a:latin typeface="+mn-lt"/>
                <a:ea typeface="+mn-ea"/>
                <a:cs typeface="+mn-cs"/>
              </a:rPr>
              <a:t> </a:t>
            </a:r>
          </a:p>
          <a:p>
            <a:r>
              <a:rPr lang="en-US" sz="1200" b="0" i="0" kern="1200" dirty="0">
                <a:solidFill>
                  <a:schemeClr val="tx1"/>
                </a:solidFill>
                <a:effectLst/>
                <a:latin typeface="+mn-lt"/>
                <a:ea typeface="+mn-ea"/>
                <a:cs typeface="+mn-cs"/>
              </a:rPr>
              <a:t>If anyone has any questions along the way, or want to check on their specific agency – you can come connect with me after this and I can direct you to our membership team, or you can email them directly at </a:t>
            </a:r>
            <a:r>
              <a:rPr lang="en-US" sz="1200" b="0" i="0" kern="1200" dirty="0">
                <a:solidFill>
                  <a:schemeClr val="tx1"/>
                </a:solidFill>
                <a:effectLst/>
                <a:latin typeface="+mn-lt"/>
                <a:ea typeface="+mn-ea"/>
                <a:cs typeface="+mn-cs"/>
                <a:hlinkClick r:id="rId3" tooltip="mailto:membership@gfoa.org"/>
              </a:rPr>
              <a:t>membership@gfoa.org</a:t>
            </a:r>
            <a:r>
              <a:rPr lang="en-US" sz="1200" b="0" i="0" kern="1200" dirty="0">
                <a:solidFill>
                  <a:schemeClr val="tx1"/>
                </a:solidFill>
                <a:effectLst/>
                <a:latin typeface="+mn-lt"/>
                <a:ea typeface="+mn-ea"/>
                <a:cs typeface="+mn-cs"/>
              </a:rPr>
              <a:t>. </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We’re happy to help anyone that needs membership guidance and we at GFOA are all super excited for this new model to bring more government voices to the table to promote excellence and innovation in public finance. </a:t>
            </a:r>
          </a:p>
          <a:p>
            <a:endParaRPr lang="en-US" dirty="0"/>
          </a:p>
        </p:txBody>
      </p:sp>
      <p:sp>
        <p:nvSpPr>
          <p:cNvPr id="4" name="Slide Number Placeholder 3"/>
          <p:cNvSpPr>
            <a:spLocks noGrp="1"/>
          </p:cNvSpPr>
          <p:nvPr>
            <p:ph type="sldNum" sz="quarter" idx="5"/>
          </p:nvPr>
        </p:nvSpPr>
        <p:spPr/>
        <p:txBody>
          <a:bodyPr/>
          <a:lstStyle/>
          <a:p>
            <a:fld id="{9EAE90B6-E6C8-4E78-88A7-805BA26002FC}" type="slidenum">
              <a:rPr lang="en-US" smtClean="0"/>
              <a:t>2</a:t>
            </a:fld>
            <a:endParaRPr lang="en-US"/>
          </a:p>
        </p:txBody>
      </p:sp>
    </p:spTree>
    <p:extLst>
      <p:ext uri="{BB962C8B-B14F-4D97-AF65-F5344CB8AC3E}">
        <p14:creationId xmlns:p14="http://schemas.microsoft.com/office/powerpoint/2010/main" val="10636069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2914CF-41FD-9583-E1C8-F5F1A4546B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847FDE-DB84-007C-5EF0-C939D7FB16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3F11F2-2110-0191-9FFE-53170554F822}"/>
              </a:ext>
            </a:extLst>
          </p:cNvPr>
          <p:cNvSpPr>
            <a:spLocks noGrp="1"/>
          </p:cNvSpPr>
          <p:nvPr>
            <p:ph type="body" idx="1"/>
          </p:nvPr>
        </p:nvSpPr>
        <p:spPr/>
        <p:txBody>
          <a:bodyPr/>
          <a:lstStyle/>
          <a:p>
            <a:r>
              <a:rPr lang="en-US" b="1"/>
              <a:t>EMILY – 8 minutes</a:t>
            </a:r>
          </a:p>
        </p:txBody>
      </p:sp>
      <p:sp>
        <p:nvSpPr>
          <p:cNvPr id="4" name="Slide Number Placeholder 3">
            <a:extLst>
              <a:ext uri="{FF2B5EF4-FFF2-40B4-BE49-F238E27FC236}">
                <a16:creationId xmlns:a16="http://schemas.microsoft.com/office/drawing/2014/main" id="{4046B607-560B-8C02-B0DB-E078502E77E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3C0F04C-41B9-409B-89D7-D4CA3F9BE2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64938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EMILY – 1 minute</a:t>
            </a:r>
          </a:p>
          <a:p>
            <a:endParaRPr lang="en-US"/>
          </a:p>
          <a:p>
            <a:r>
              <a:rPr lang="en-US"/>
              <a:t>Just a visualization of Box 14 – where to report for 2025 if employers choose to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3C0F04C-41B9-409B-89D7-D4CA3F9BE2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42896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A085A0-6685-C48B-394C-AD289145EE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167E7E-35C3-6D05-43B2-8CE8960029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36705A-5DD8-8489-81F9-C1DF308AAC7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D5F3A97-6984-46A3-6AFF-F526436A505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AE90B6-E6C8-4E78-88A7-805BA26002FC}"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436012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C0F04C-41B9-409B-89D7-D4CA3F9BE22F}" type="slidenum">
              <a:rPr lang="en-US" smtClean="0"/>
              <a:t>22</a:t>
            </a:fld>
            <a:endParaRPr lang="en-US"/>
          </a:p>
        </p:txBody>
      </p:sp>
    </p:spTree>
    <p:extLst>
      <p:ext uri="{BB962C8B-B14F-4D97-AF65-F5344CB8AC3E}">
        <p14:creationId xmlns:p14="http://schemas.microsoft.com/office/powerpoint/2010/main" val="32104089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Good Morning </a:t>
            </a:r>
          </a:p>
          <a:p>
            <a:endParaRPr lang="en-US"/>
          </a:p>
          <a:p>
            <a:endParaRPr lang="en-US"/>
          </a:p>
        </p:txBody>
      </p:sp>
      <p:sp>
        <p:nvSpPr>
          <p:cNvPr id="4" name="Slide Number Placeholder 3"/>
          <p:cNvSpPr>
            <a:spLocks noGrp="1"/>
          </p:cNvSpPr>
          <p:nvPr>
            <p:ph type="sldNum" sz="quarter" idx="5"/>
          </p:nvPr>
        </p:nvSpPr>
        <p:spPr/>
        <p:txBody>
          <a:bodyPr/>
          <a:lstStyle/>
          <a:p>
            <a:fld id="{9EAE90B6-E6C8-4E78-88A7-805BA26002FC}" type="slidenum">
              <a:rPr lang="en-US" smtClean="0"/>
              <a:t>29</a:t>
            </a:fld>
            <a:endParaRPr lang="en-US"/>
          </a:p>
        </p:txBody>
      </p:sp>
    </p:spTree>
    <p:extLst>
      <p:ext uri="{BB962C8B-B14F-4D97-AF65-F5344CB8AC3E}">
        <p14:creationId xmlns:p14="http://schemas.microsoft.com/office/powerpoint/2010/main" val="137639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a:solidFill>
                  <a:schemeClr val="tx1"/>
                </a:solidFill>
                <a:effectLst/>
                <a:latin typeface="+mn-lt"/>
                <a:ea typeface="+mn-ea"/>
                <a:cs typeface="+mn-cs"/>
              </a:rPr>
              <a:t>The federal uniform guidance found at 2 CFR 200 (also referred to as Uniform Grants Guidance or UGG) was established in 2014 to consolidate federal grants management and combined "circulars" with directives on federal government spending into a single, comprehensive framework. In other words, the federal uniform guidance outlines how the federal government expects federal funds to be managed and expended. The uniform guidance was updated in October 2020 and October 2024, however this proposed rule currently under consideration is one of the more significant re-writes of the UGG.  </a:t>
            </a:r>
          </a:p>
          <a:p>
            <a:endParaRPr lang="en-US" b="1"/>
          </a:p>
        </p:txBody>
      </p:sp>
      <p:sp>
        <p:nvSpPr>
          <p:cNvPr id="4" name="Slide Number Placeholder 3"/>
          <p:cNvSpPr>
            <a:spLocks noGrp="1"/>
          </p:cNvSpPr>
          <p:nvPr>
            <p:ph type="sldNum" sz="quarter" idx="5"/>
          </p:nvPr>
        </p:nvSpPr>
        <p:spPr/>
        <p:txBody>
          <a:bodyPr/>
          <a:lstStyle/>
          <a:p>
            <a:fld id="{23C0F04C-41B9-409B-89D7-D4CA3F9BE22F}" type="slidenum">
              <a:rPr lang="en-US" smtClean="0"/>
              <a:t>31</a:t>
            </a:fld>
            <a:endParaRPr lang="en-US"/>
          </a:p>
        </p:txBody>
      </p:sp>
    </p:spTree>
    <p:extLst>
      <p:ext uri="{BB962C8B-B14F-4D97-AF65-F5344CB8AC3E}">
        <p14:creationId xmlns:p14="http://schemas.microsoft.com/office/powerpoint/2010/main" val="12736788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DCADCC-0BBA-EC04-B5F1-E8ACC17F07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232E7F-FAF9-C727-49C0-271DA8C1BD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B7ACF1-CCA2-FA90-5AF0-DB1E1897D745}"/>
              </a:ext>
            </a:extLst>
          </p:cNvPr>
          <p:cNvSpPr>
            <a:spLocks noGrp="1"/>
          </p:cNvSpPr>
          <p:nvPr>
            <p:ph type="body" idx="1"/>
          </p:nvPr>
        </p:nvSpPr>
        <p:spPr/>
        <p:txBody>
          <a:bodyPr/>
          <a:lstStyle/>
          <a:p>
            <a:pPr rtl="0" fontAlgn="base"/>
            <a:r>
              <a:rPr lang="en-US" sz="1200" b="0" i="0" kern="1200">
                <a:solidFill>
                  <a:schemeClr val="tx1"/>
                </a:solidFill>
                <a:effectLst/>
                <a:latin typeface="+mn-lt"/>
                <a:ea typeface="+mn-ea"/>
                <a:cs typeface="+mn-cs"/>
              </a:rPr>
              <a:t>​These changes that have been proposed by the OMB and across federal agencies were not unexpected </a:t>
            </a:r>
          </a:p>
          <a:p>
            <a:pPr rtl="0" fontAlgn="base"/>
            <a:r>
              <a:rPr lang="en-US" sz="1200" b="0" i="0" kern="1200">
                <a:solidFill>
                  <a:schemeClr val="tx1"/>
                </a:solidFill>
                <a:effectLst/>
                <a:latin typeface="+mn-lt"/>
                <a:ea typeface="+mn-ea"/>
                <a:cs typeface="+mn-cs"/>
              </a:rPr>
              <a:t>​</a:t>
            </a:r>
          </a:p>
          <a:p>
            <a:pPr rtl="0" fontAlgn="base"/>
            <a:r>
              <a:rPr lang="en-US" sz="1200" b="0" i="0" u="none" strike="noStrike" kern="1200">
                <a:solidFill>
                  <a:schemeClr val="tx1"/>
                </a:solidFill>
                <a:effectLst/>
                <a:latin typeface="+mn-lt"/>
                <a:ea typeface="+mn-ea"/>
                <a:cs typeface="+mn-cs"/>
              </a:rPr>
              <a:t>On August 7 of last year, the White House distributed an executive order addressing oversight of agency grantmaking. The EO articulated many of the key principles that we are seeing today. </a:t>
            </a:r>
            <a:r>
              <a:rPr lang="en-US" sz="1200" b="0" i="0" kern="1200">
                <a:solidFill>
                  <a:schemeClr val="tx1"/>
                </a:solidFill>
                <a:effectLst/>
                <a:latin typeface="+mn-lt"/>
                <a:ea typeface="+mn-ea"/>
                <a:cs typeface="+mn-cs"/>
              </a:rPr>
              <a:t>​</a:t>
            </a:r>
          </a:p>
          <a:p>
            <a:pPr rtl="0" fontAlgn="base"/>
            <a:r>
              <a:rPr lang="en-US" sz="1200" b="0" i="0" kern="1200">
                <a:solidFill>
                  <a:schemeClr val="tx1"/>
                </a:solidFill>
                <a:effectLst/>
                <a:latin typeface="+mn-lt"/>
                <a:ea typeface="+mn-ea"/>
                <a:cs typeface="+mn-cs"/>
              </a:rPr>
              <a:t>​</a:t>
            </a:r>
          </a:p>
          <a:p>
            <a:pPr rtl="0" fontAlgn="base"/>
            <a:r>
              <a:rPr lang="en-US" sz="1200" b="0" i="0" u="none" strike="noStrike" kern="1200">
                <a:solidFill>
                  <a:schemeClr val="tx1"/>
                </a:solidFill>
                <a:effectLst/>
                <a:latin typeface="+mn-lt"/>
                <a:ea typeface="+mn-ea"/>
                <a:cs typeface="+mn-cs"/>
              </a:rPr>
              <a:t>Only now, it's specific, official rulemaking and has a stated implementation goal of October 1, 2026 – yes, you heard that right – implementation in four months. </a:t>
            </a:r>
            <a:endParaRPr lang="en-US" sz="1200" b="0" i="0" kern="1200">
              <a:solidFill>
                <a:schemeClr val="tx1"/>
              </a:solidFill>
              <a:effectLst/>
              <a:latin typeface="+mn-lt"/>
              <a:ea typeface="+mn-ea"/>
              <a:cs typeface="+mn-cs"/>
            </a:endParaRPr>
          </a:p>
          <a:p>
            <a:endParaRPr lang="en-US" b="1"/>
          </a:p>
          <a:p>
            <a:pPr rtl="0" fontAlgn="base"/>
            <a:r>
              <a:rPr lang="en-US" sz="1200" b="0" i="0" u="none" strike="noStrike" kern="1200">
                <a:solidFill>
                  <a:schemeClr val="tx1"/>
                </a:solidFill>
                <a:effectLst/>
                <a:latin typeface="+mn-lt"/>
                <a:ea typeface="+mn-ea"/>
                <a:cs typeface="+mn-cs"/>
              </a:rPr>
              <a:t>Billions allocated to state and local governments to satisfy the legislative intent – UGG provides an audit (aka Single Audit)</a:t>
            </a:r>
            <a:r>
              <a:rPr lang="en-US" sz="1200" b="0" i="0" kern="1200">
                <a:solidFill>
                  <a:schemeClr val="tx1"/>
                </a:solidFill>
                <a:effectLst/>
                <a:latin typeface="+mn-lt"/>
                <a:ea typeface="+mn-ea"/>
                <a:cs typeface="+mn-cs"/>
              </a:rPr>
              <a:t>​</a:t>
            </a:r>
          </a:p>
          <a:p>
            <a:pPr rtl="0" fontAlgn="base"/>
            <a:endParaRPr lang="en-US" sz="1200" b="0" i="0" kern="1200">
              <a:solidFill>
                <a:schemeClr val="tx1"/>
              </a:solidFill>
              <a:effectLst/>
              <a:latin typeface="+mn-lt"/>
              <a:ea typeface="+mn-ea"/>
              <a:cs typeface="+mn-cs"/>
            </a:endParaRPr>
          </a:p>
          <a:p>
            <a:pPr rtl="0" fontAlgn="base"/>
            <a:r>
              <a:rPr lang="en-US" sz="1200" b="0" i="0" u="none" strike="noStrike" kern="1200">
                <a:solidFill>
                  <a:schemeClr val="tx1"/>
                </a:solidFill>
                <a:effectLst/>
                <a:latin typeface="+mn-lt"/>
                <a:ea typeface="+mn-ea"/>
                <a:cs typeface="+mn-cs"/>
              </a:rPr>
              <a:t>S/L Have Responsive Systems of Internal Controls in place</a:t>
            </a:r>
            <a:r>
              <a:rPr lang="en-US" sz="1200" b="0" i="0" kern="1200">
                <a:solidFill>
                  <a:schemeClr val="tx1"/>
                </a:solidFill>
                <a:effectLst/>
                <a:latin typeface="+mn-lt"/>
                <a:ea typeface="+mn-ea"/>
                <a:cs typeface="+mn-cs"/>
              </a:rPr>
              <a:t>​ to manage federal awards and remain in compliance with federal requirements. The changes represent a significant expansion of federal government oversight in federal grant making. </a:t>
            </a:r>
          </a:p>
          <a:p>
            <a:pPr rtl="0" fontAlgn="base"/>
            <a:endParaRPr lang="en-US" sz="1200" b="0" i="0" kern="1200">
              <a:solidFill>
                <a:schemeClr val="tx1"/>
              </a:solidFill>
              <a:effectLst/>
              <a:latin typeface="+mn-lt"/>
              <a:ea typeface="+mn-ea"/>
              <a:cs typeface="+mn-cs"/>
            </a:endParaRPr>
          </a:p>
          <a:p>
            <a:pPr rtl="0" fontAlgn="base"/>
            <a:r>
              <a:rPr lang="en-US" sz="1200" b="0" i="0" u="none" strike="noStrike" kern="1200">
                <a:solidFill>
                  <a:schemeClr val="tx1"/>
                </a:solidFill>
                <a:effectLst/>
                <a:latin typeface="+mn-lt"/>
                <a:ea typeface="+mn-ea"/>
                <a:cs typeface="+mn-cs"/>
              </a:rPr>
              <a:t>Historically, grants management focused on three things: program performance, financial accountability, and compliance. The proposed rule suggests federal agencies may increasingly focus on national policy priorities, workforce verification, recipient eligibility, reputational concerns, and real-time monitoring. Grants management is expanding beyond finance and compliance into risk management and governance. </a:t>
            </a:r>
          </a:p>
          <a:p>
            <a:endParaRPr lang="en-US" b="1"/>
          </a:p>
        </p:txBody>
      </p:sp>
      <p:sp>
        <p:nvSpPr>
          <p:cNvPr id="4" name="Slide Number Placeholder 3">
            <a:extLst>
              <a:ext uri="{FF2B5EF4-FFF2-40B4-BE49-F238E27FC236}">
                <a16:creationId xmlns:a16="http://schemas.microsoft.com/office/drawing/2014/main" id="{50904BBB-335A-AD13-92A8-5B9A730B8886}"/>
              </a:ext>
            </a:extLst>
          </p:cNvPr>
          <p:cNvSpPr>
            <a:spLocks noGrp="1"/>
          </p:cNvSpPr>
          <p:nvPr>
            <p:ph type="sldNum" sz="quarter" idx="5"/>
          </p:nvPr>
        </p:nvSpPr>
        <p:spPr/>
        <p:txBody>
          <a:bodyPr/>
          <a:lstStyle/>
          <a:p>
            <a:fld id="{23C0F04C-41B9-409B-89D7-D4CA3F9BE22F}" type="slidenum">
              <a:rPr lang="en-US" smtClean="0"/>
              <a:t>32</a:t>
            </a:fld>
            <a:endParaRPr lang="en-US"/>
          </a:p>
        </p:txBody>
      </p:sp>
    </p:spTree>
    <p:extLst>
      <p:ext uri="{BB962C8B-B14F-4D97-AF65-F5344CB8AC3E}">
        <p14:creationId xmlns:p14="http://schemas.microsoft.com/office/powerpoint/2010/main" val="10609699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82BCC9B-0900-4C5D-90ED-915EAEDE2074}" type="slidenum">
              <a:rPr lang="en-US" smtClean="0"/>
              <a:t>33</a:t>
            </a:fld>
            <a:endParaRPr lang="en-US"/>
          </a:p>
        </p:txBody>
      </p:sp>
    </p:spTree>
    <p:extLst>
      <p:ext uri="{BB962C8B-B14F-4D97-AF65-F5344CB8AC3E}">
        <p14:creationId xmlns:p14="http://schemas.microsoft.com/office/powerpoint/2010/main" val="42042702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u="none" strike="noStrike" kern="1200">
                <a:solidFill>
                  <a:schemeClr val="tx1"/>
                </a:solidFill>
                <a:effectLst/>
                <a:latin typeface="+mn-lt"/>
                <a:ea typeface="+mn-ea"/>
                <a:cs typeface="+mn-cs"/>
              </a:rPr>
              <a:t>For simplicity, we've grouped the proposed changes into four categories: administrative changes, pre-award requirements, post-award administration, and audit impacts. We'll walk through each area and discuss not only what's changing but what questions recipients should be asking today. </a:t>
            </a:r>
            <a:r>
              <a:rPr lang="en-US" sz="1200" b="0" i="0" kern="1200">
                <a:solidFill>
                  <a:schemeClr val="tx1"/>
                </a:solidFill>
                <a:effectLst/>
                <a:latin typeface="+mn-lt"/>
                <a:ea typeface="+mn-ea"/>
                <a:cs typeface="+mn-cs"/>
              </a:rPr>
              <a:t>​</a:t>
            </a:r>
          </a:p>
          <a:p>
            <a:pPr rtl="0" fontAlgn="base"/>
            <a:r>
              <a:rPr lang="en-US" sz="1200" b="0" i="0" kern="1200">
                <a:solidFill>
                  <a:schemeClr val="tx1"/>
                </a:solidFill>
                <a:effectLst/>
                <a:latin typeface="+mn-lt"/>
                <a:ea typeface="+mn-ea"/>
                <a:cs typeface="+mn-cs"/>
              </a:rPr>
              <a:t>​</a:t>
            </a:r>
          </a:p>
          <a:p>
            <a:pPr rtl="0" fontAlgn="base"/>
            <a:r>
              <a:rPr lang="en-US" sz="1200" b="0" i="0" u="none" strike="noStrike" kern="1200">
                <a:solidFill>
                  <a:schemeClr val="tx1"/>
                </a:solidFill>
                <a:effectLst/>
                <a:latin typeface="+mn-lt"/>
                <a:ea typeface="+mn-ea"/>
                <a:cs typeface="+mn-cs"/>
              </a:rPr>
              <a:t>There are many great summaries of the proposed rewrites already available so we are not going to try and go into every item but highlight the most significant items.</a:t>
            </a:r>
            <a:endParaRPr lang="en-US" sz="1200" b="0" i="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D82BCC9B-0900-4C5D-90ED-915EAEDE2074}" type="slidenum">
              <a:rPr lang="en-US" smtClean="0"/>
              <a:t>34</a:t>
            </a:fld>
            <a:endParaRPr lang="en-US"/>
          </a:p>
        </p:txBody>
      </p:sp>
    </p:spTree>
    <p:extLst>
      <p:ext uri="{BB962C8B-B14F-4D97-AF65-F5344CB8AC3E}">
        <p14:creationId xmlns:p14="http://schemas.microsoft.com/office/powerpoint/2010/main" val="22149232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a:solidFill>
                  <a:schemeClr val="tx1"/>
                </a:solidFill>
                <a:effectLst/>
                <a:latin typeface="+mn-lt"/>
                <a:ea typeface="+mn-ea"/>
                <a:cs typeface="+mn-cs"/>
              </a:rPr>
              <a:t>The first administrative change is that Uniform Guidance becomes regulation. This is a foundational change that will impact how these grants are administered government wide.</a:t>
            </a:r>
          </a:p>
          <a:p>
            <a:endParaRPr lang="en-US" sz="1200" b="0" i="0" u="none" strike="noStrike" kern="1200">
              <a:solidFill>
                <a:schemeClr val="tx1"/>
              </a:solidFill>
              <a:effectLst/>
              <a:latin typeface="+mn-lt"/>
              <a:ea typeface="+mn-ea"/>
              <a:cs typeface="+mn-cs"/>
            </a:endParaRPr>
          </a:p>
          <a:p>
            <a:r>
              <a:rPr lang="en-US" sz="1200" b="0" i="0" u="none" strike="noStrike" kern="1200">
                <a:solidFill>
                  <a:schemeClr val="tx1"/>
                </a:solidFill>
                <a:effectLst/>
                <a:latin typeface="+mn-lt"/>
                <a:ea typeface="+mn-ea"/>
                <a:cs typeface="+mn-cs"/>
              </a:rPr>
              <a:t>Historically, agencies had to separately adopt certain Uniform Guidance updates. Under the proposal, Uniform Guidance changes would automatically apply government-wide. That means less variation between agencies but also less flexibility. For recipients, this could result in faster implementation of future changes and fewer opportunities for agency-specific interpretation. This means that the proposed implementation date of October 1st is a very real milestone to be preparing for. We have heard from agency sources that they are already working on implementation plans including re-writes of their own agency grant policies and procedures.</a:t>
            </a:r>
            <a:endParaRPr lang="en-US"/>
          </a:p>
        </p:txBody>
      </p:sp>
      <p:sp>
        <p:nvSpPr>
          <p:cNvPr id="4" name="Slide Number Placeholder 3"/>
          <p:cNvSpPr>
            <a:spLocks noGrp="1"/>
          </p:cNvSpPr>
          <p:nvPr>
            <p:ph type="sldNum" sz="quarter" idx="5"/>
          </p:nvPr>
        </p:nvSpPr>
        <p:spPr/>
        <p:txBody>
          <a:bodyPr/>
          <a:lstStyle/>
          <a:p>
            <a:fld id="{D82BCC9B-0900-4C5D-90ED-915EAEDE2074}" type="slidenum">
              <a:rPr lang="en-US" smtClean="0"/>
              <a:t>35</a:t>
            </a:fld>
            <a:endParaRPr lang="en-US"/>
          </a:p>
        </p:txBody>
      </p:sp>
    </p:spTree>
    <p:extLst>
      <p:ext uri="{BB962C8B-B14F-4D97-AF65-F5344CB8AC3E}">
        <p14:creationId xmlns:p14="http://schemas.microsoft.com/office/powerpoint/2010/main" val="4620250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D27938-C9FA-60E1-094E-6C049D1821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9F704C-A64C-16CC-912D-6F657A8651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D2BB64-09F0-32C3-2746-DB2B2FF43E2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EDF388F-FE51-BCC2-6B00-1A3E3636831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EAE90B6-E6C8-4E78-88A7-805BA26002FC}"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424949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a:solidFill>
                  <a:schemeClr val="tx1"/>
                </a:solidFill>
                <a:effectLst/>
                <a:latin typeface="+mn-lt"/>
                <a:ea typeface="+mn-ea"/>
                <a:cs typeface="+mn-cs"/>
              </a:rPr>
              <a:t>The next administrative change has to do with termination language. This proposal significantly expands agency authority to terminate awards. Traditionally, termination was tied to noncompliance or performance issues. The proposed language introduces broader concepts like agency priorities and the national interest. The challenge for recipients is understanding how those terms will be defined and whether priorities could shift during a multi-year award. </a:t>
            </a:r>
            <a:endParaRPr lang="en-US"/>
          </a:p>
        </p:txBody>
      </p:sp>
      <p:sp>
        <p:nvSpPr>
          <p:cNvPr id="4" name="Slide Number Placeholder 3"/>
          <p:cNvSpPr>
            <a:spLocks noGrp="1"/>
          </p:cNvSpPr>
          <p:nvPr>
            <p:ph type="sldNum" sz="quarter" idx="5"/>
          </p:nvPr>
        </p:nvSpPr>
        <p:spPr/>
        <p:txBody>
          <a:bodyPr/>
          <a:lstStyle/>
          <a:p>
            <a:fld id="{D82BCC9B-0900-4C5D-90ED-915EAEDE2074}" type="slidenum">
              <a:rPr lang="en-US" smtClean="0"/>
              <a:t>36</a:t>
            </a:fld>
            <a:endParaRPr lang="en-US"/>
          </a:p>
        </p:txBody>
      </p:sp>
    </p:spTree>
    <p:extLst>
      <p:ext uri="{BB962C8B-B14F-4D97-AF65-F5344CB8AC3E}">
        <p14:creationId xmlns:p14="http://schemas.microsoft.com/office/powerpoint/2010/main" val="9295354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u="none" strike="noStrike" kern="1200">
                <a:solidFill>
                  <a:schemeClr val="tx1"/>
                </a:solidFill>
                <a:effectLst/>
                <a:latin typeface="+mn-lt"/>
                <a:ea typeface="+mn-ea"/>
                <a:cs typeface="+mn-cs"/>
              </a:rPr>
              <a:t>Finally, this slide reflects the increasing integration of executive branch priorities into grants administration. The proposal formalizes senior-level review of awards and incorporates several policy areas directly into the grant review process. Recipients should recognize that grant administration may increasingly intersect with broader policy objectives. </a:t>
            </a:r>
            <a:r>
              <a:rPr lang="en-US" sz="1200" b="0" i="0" kern="1200">
                <a:solidFill>
                  <a:schemeClr val="tx1"/>
                </a:solidFill>
                <a:effectLst/>
                <a:latin typeface="+mn-lt"/>
                <a:ea typeface="+mn-ea"/>
                <a:cs typeface="+mn-cs"/>
              </a:rPr>
              <a:t>​</a:t>
            </a:r>
          </a:p>
          <a:p>
            <a:pPr rtl="0" fontAlgn="base"/>
            <a:r>
              <a:rPr lang="en-US" sz="1200" b="0" i="0" kern="1200">
                <a:solidFill>
                  <a:schemeClr val="tx1"/>
                </a:solidFill>
                <a:effectLst/>
                <a:latin typeface="+mn-lt"/>
                <a:ea typeface="+mn-ea"/>
                <a:cs typeface="+mn-cs"/>
              </a:rPr>
              <a:t>​</a:t>
            </a:r>
          </a:p>
          <a:p>
            <a:pPr rtl="0" fontAlgn="base"/>
            <a:r>
              <a:rPr lang="en-US" sz="1200" b="0" i="0" u="none" strike="noStrike" kern="1200">
                <a:solidFill>
                  <a:schemeClr val="tx1"/>
                </a:solidFill>
                <a:effectLst/>
                <a:latin typeface="+mn-lt"/>
                <a:ea typeface="+mn-ea"/>
                <a:cs typeface="+mn-cs"/>
              </a:rPr>
              <a:t>Additionally the proposed rewrite calls for the incorporation of Presidential Executive Orders in the Uniform Guidance. Without commenting on the merits of the Eos themselves, this is concerning that they are being incorporated into wide reaching federal regulations. We know that national priorities shift greatly between administrations, especially between political parties, and adding these Eos to regulations would make amending these priorities much more difficult for future administrations </a:t>
            </a:r>
            <a:endParaRPr lang="en-US"/>
          </a:p>
        </p:txBody>
      </p:sp>
      <p:sp>
        <p:nvSpPr>
          <p:cNvPr id="4" name="Slide Number Placeholder 3"/>
          <p:cNvSpPr>
            <a:spLocks noGrp="1"/>
          </p:cNvSpPr>
          <p:nvPr>
            <p:ph type="sldNum" sz="quarter" idx="5"/>
          </p:nvPr>
        </p:nvSpPr>
        <p:spPr/>
        <p:txBody>
          <a:bodyPr/>
          <a:lstStyle/>
          <a:p>
            <a:fld id="{D82BCC9B-0900-4C5D-90ED-915EAEDE2074}" type="slidenum">
              <a:rPr lang="en-US" smtClean="0"/>
              <a:t>37</a:t>
            </a:fld>
            <a:endParaRPr lang="en-US"/>
          </a:p>
        </p:txBody>
      </p:sp>
    </p:spTree>
    <p:extLst>
      <p:ext uri="{BB962C8B-B14F-4D97-AF65-F5344CB8AC3E}">
        <p14:creationId xmlns:p14="http://schemas.microsoft.com/office/powerpoint/2010/main" val="8570699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u="none" strike="noStrike" kern="1200">
                <a:solidFill>
                  <a:schemeClr val="tx1"/>
                </a:solidFill>
                <a:effectLst/>
                <a:latin typeface="+mn-lt"/>
                <a:ea typeface="+mn-ea"/>
                <a:cs typeface="+mn-cs"/>
              </a:rPr>
              <a:t>NOFOs are a fundamental part of getting the word out – and Government Finance Officers have long supported streamlining and using plain language to enhance the number of potential applicants for competitive grants. </a:t>
            </a:r>
            <a:r>
              <a:rPr lang="en-US" sz="1200" b="0" i="0" kern="1200">
                <a:solidFill>
                  <a:schemeClr val="tx1"/>
                </a:solidFill>
                <a:effectLst/>
                <a:latin typeface="+mn-lt"/>
                <a:ea typeface="+mn-ea"/>
                <a:cs typeface="+mn-cs"/>
              </a:rPr>
              <a:t>​</a:t>
            </a:r>
          </a:p>
          <a:p>
            <a:pPr rtl="0" fontAlgn="base"/>
            <a:r>
              <a:rPr lang="en-US" sz="1200" b="0" i="0" kern="1200">
                <a:solidFill>
                  <a:schemeClr val="tx1"/>
                </a:solidFill>
                <a:effectLst/>
                <a:latin typeface="+mn-lt"/>
                <a:ea typeface="+mn-ea"/>
                <a:cs typeface="+mn-cs"/>
              </a:rPr>
              <a:t>​</a:t>
            </a:r>
          </a:p>
          <a:p>
            <a:pPr rtl="0" fontAlgn="base"/>
            <a:r>
              <a:rPr lang="en-US" sz="1200" b="0" i="0" u="none" strike="noStrike" kern="1200">
                <a:solidFill>
                  <a:schemeClr val="tx1"/>
                </a:solidFill>
                <a:effectLst/>
                <a:latin typeface="+mn-lt"/>
                <a:ea typeface="+mn-ea"/>
                <a:cs typeface="+mn-cs"/>
              </a:rPr>
              <a:t>Many of us know that some public </a:t>
            </a:r>
            <a:r>
              <a:rPr lang="en-US" sz="1200" b="0" i="0" u="none" strike="noStrike" kern="1200" err="1">
                <a:solidFill>
                  <a:schemeClr val="tx1"/>
                </a:solidFill>
                <a:effectLst/>
                <a:latin typeface="+mn-lt"/>
                <a:ea typeface="+mn-ea"/>
                <a:cs typeface="+mn-cs"/>
              </a:rPr>
              <a:t>entites</a:t>
            </a:r>
            <a:r>
              <a:rPr lang="en-US" sz="1200" b="0" i="0" u="none" strike="noStrike" kern="1200">
                <a:solidFill>
                  <a:schemeClr val="tx1"/>
                </a:solidFill>
                <a:effectLst/>
                <a:latin typeface="+mn-lt"/>
                <a:ea typeface="+mn-ea"/>
                <a:cs typeface="+mn-cs"/>
              </a:rPr>
              <a:t> have struggled to navigate a fragmented framework with different terms, timelines and submission expectations. This proposed changes to the NOFO process take a step closer to information access for entities – diving closer in to this proposal may reveal assistance that has long been warranted...and commenters may want to acknowledge how any proposed change to improve and streamline the grant application process. </a:t>
            </a:r>
            <a:r>
              <a:rPr lang="en-US" sz="1200" b="0" i="0" kern="1200">
                <a:solidFill>
                  <a:schemeClr val="tx1"/>
                </a:solidFill>
                <a:effectLst/>
                <a:latin typeface="+mn-lt"/>
                <a:ea typeface="+mn-ea"/>
                <a:cs typeface="+mn-cs"/>
              </a:rPr>
              <a:t>​</a:t>
            </a:r>
          </a:p>
          <a:p>
            <a:endParaRPr lang="en-US"/>
          </a:p>
        </p:txBody>
      </p:sp>
      <p:sp>
        <p:nvSpPr>
          <p:cNvPr id="4" name="Slide Number Placeholder 3"/>
          <p:cNvSpPr>
            <a:spLocks noGrp="1"/>
          </p:cNvSpPr>
          <p:nvPr>
            <p:ph type="sldNum" sz="quarter" idx="5"/>
          </p:nvPr>
        </p:nvSpPr>
        <p:spPr/>
        <p:txBody>
          <a:bodyPr/>
          <a:lstStyle/>
          <a:p>
            <a:fld id="{D82BCC9B-0900-4C5D-90ED-915EAEDE2074}" type="slidenum">
              <a:rPr lang="en-US" smtClean="0"/>
              <a:t>38</a:t>
            </a:fld>
            <a:endParaRPr lang="en-US"/>
          </a:p>
        </p:txBody>
      </p:sp>
    </p:spTree>
    <p:extLst>
      <p:ext uri="{BB962C8B-B14F-4D97-AF65-F5344CB8AC3E}">
        <p14:creationId xmlns:p14="http://schemas.microsoft.com/office/powerpoint/2010/main" val="30786554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kern="1200">
                <a:solidFill>
                  <a:schemeClr val="tx1"/>
                </a:solidFill>
                <a:effectLst/>
                <a:latin typeface="+mn-lt"/>
                <a:ea typeface="+mn-ea"/>
                <a:cs typeface="+mn-cs"/>
              </a:rPr>
              <a:t>​</a:t>
            </a:r>
          </a:p>
          <a:p>
            <a:pPr rtl="0" fontAlgn="base"/>
            <a:r>
              <a:rPr lang="en-US" sz="1200" b="0" i="0" kern="1200">
                <a:solidFill>
                  <a:schemeClr val="tx1"/>
                </a:solidFill>
                <a:effectLst/>
                <a:latin typeface="+mn-lt"/>
                <a:ea typeface="+mn-ea"/>
                <a:cs typeface="+mn-cs"/>
              </a:rPr>
              <a:t>​</a:t>
            </a:r>
          </a:p>
          <a:p>
            <a:pPr rtl="0" fontAlgn="base"/>
            <a:r>
              <a:rPr lang="en-US" sz="1200" b="0" i="0" u="none" strike="noStrike" kern="1200">
                <a:solidFill>
                  <a:schemeClr val="tx1"/>
                </a:solidFill>
                <a:effectLst/>
                <a:latin typeface="+mn-lt"/>
                <a:ea typeface="+mn-ea"/>
                <a:cs typeface="+mn-cs"/>
              </a:rPr>
              <a:t>A pre-screening stage may lower the upfront burden on applicants by allowing them to submit a shorter preliminary concept before investing resources in a full proposal, which could ultimately improve access for communities with limited administrative capacity. However, it also creates an additional gatekeeping step, and if evaluation criteria are not clearly defined, applicants may have little transparency into why they were or were not invited to submit a full application</a:t>
            </a:r>
            <a:r>
              <a:rPr lang="en-US" sz="1200" b="0" i="0" kern="1200">
                <a:solidFill>
                  <a:schemeClr val="tx1"/>
                </a:solidFill>
                <a:effectLst/>
                <a:latin typeface="+mn-lt"/>
                <a:ea typeface="+mn-ea"/>
                <a:cs typeface="+mn-cs"/>
              </a:rPr>
              <a:t>​</a:t>
            </a:r>
          </a:p>
          <a:p>
            <a:pPr rtl="0" fontAlgn="base"/>
            <a:r>
              <a:rPr lang="en-US" sz="1200" b="0" i="0" kern="1200">
                <a:solidFill>
                  <a:schemeClr val="tx1"/>
                </a:solidFill>
                <a:effectLst/>
                <a:latin typeface="+mn-lt"/>
                <a:ea typeface="+mn-ea"/>
                <a:cs typeface="+mn-cs"/>
              </a:rPr>
              <a:t>​</a:t>
            </a:r>
          </a:p>
          <a:p>
            <a:pPr rtl="0" fontAlgn="base"/>
            <a:r>
              <a:rPr lang="en-US" sz="1200" b="0" i="0" u="none" strike="noStrike" kern="1200">
                <a:solidFill>
                  <a:schemeClr val="tx1"/>
                </a:solidFill>
                <a:effectLst/>
                <a:latin typeface="+mn-lt"/>
                <a:ea typeface="+mn-ea"/>
                <a:cs typeface="+mn-cs"/>
              </a:rPr>
              <a:t>A brief description of the merit review process is included in the NOFO template found in Appendix I – but we are left with little detail about the evaluation criteria. </a:t>
            </a:r>
            <a:r>
              <a:rPr lang="en-US" sz="1200" b="0" i="0" kern="1200">
                <a:solidFill>
                  <a:schemeClr val="tx1"/>
                </a:solidFill>
                <a:effectLst/>
                <a:latin typeface="+mn-lt"/>
                <a:ea typeface="+mn-ea"/>
                <a:cs typeface="+mn-cs"/>
              </a:rPr>
              <a:t>​</a:t>
            </a:r>
          </a:p>
          <a:p>
            <a:pPr rtl="0" fontAlgn="base"/>
            <a:r>
              <a:rPr lang="en-US" sz="1200" b="0" i="0" kern="1200">
                <a:solidFill>
                  <a:schemeClr val="tx1"/>
                </a:solidFill>
                <a:effectLst/>
                <a:latin typeface="+mn-lt"/>
                <a:ea typeface="+mn-ea"/>
                <a:cs typeface="+mn-cs"/>
              </a:rPr>
              <a:t>​</a:t>
            </a:r>
          </a:p>
          <a:p>
            <a:pPr rtl="0" fontAlgn="base"/>
            <a:r>
              <a:rPr lang="en-US" sz="1200" b="0" i="0" u="none" strike="noStrike" kern="1200">
                <a:solidFill>
                  <a:schemeClr val="tx1"/>
                </a:solidFill>
                <a:effectLst/>
                <a:latin typeface="+mn-lt"/>
                <a:ea typeface="+mn-ea"/>
                <a:cs typeface="+mn-cs"/>
              </a:rPr>
              <a:t>What we do know from the proposal is that the evaluations will include references to "questionable practices, memberships, affiliations, and other publicly accessible information" - it may be useful for us to know – what do these terms mean? Can we see a list? And how will the factors be weighted.</a:t>
            </a:r>
            <a:r>
              <a:rPr lang="en-US" sz="1200" b="0" i="0" kern="1200">
                <a:solidFill>
                  <a:schemeClr val="tx1"/>
                </a:solidFill>
                <a:effectLst/>
                <a:latin typeface="+mn-lt"/>
                <a:ea typeface="+mn-ea"/>
                <a:cs typeface="+mn-cs"/>
              </a:rPr>
              <a:t>​</a:t>
            </a:r>
          </a:p>
          <a:p>
            <a:pPr rtl="0" fontAlgn="base"/>
            <a:r>
              <a:rPr lang="en-US" sz="1200" b="0" i="0" kern="1200">
                <a:solidFill>
                  <a:schemeClr val="tx1"/>
                </a:solidFill>
                <a:effectLst/>
                <a:latin typeface="+mn-lt"/>
                <a:ea typeface="+mn-ea"/>
                <a:cs typeface="+mn-cs"/>
              </a:rPr>
              <a:t>​</a:t>
            </a:r>
          </a:p>
          <a:p>
            <a:pPr rtl="0" fontAlgn="base"/>
            <a:r>
              <a:rPr lang="en-US" sz="1200" b="0" i="0" u="none" strike="noStrike" kern="1200">
                <a:solidFill>
                  <a:schemeClr val="tx1"/>
                </a:solidFill>
                <a:effectLst/>
                <a:latin typeface="+mn-lt"/>
                <a:ea typeface="+mn-ea"/>
                <a:cs typeface="+mn-cs"/>
              </a:rPr>
              <a:t>We mention on this slide expanded requirement for States to utilize Do No Pay and for everyone </a:t>
            </a:r>
            <a:r>
              <a:rPr lang="en-US" sz="1200" b="0" i="0" u="none" strike="noStrike" kern="1200" err="1">
                <a:solidFill>
                  <a:schemeClr val="tx1"/>
                </a:solidFill>
                <a:effectLst/>
                <a:latin typeface="+mn-lt"/>
                <a:ea typeface="+mn-ea"/>
                <a:cs typeface="+mn-cs"/>
              </a:rPr>
              <a:t>eVerify</a:t>
            </a:r>
            <a:r>
              <a:rPr lang="en-US" sz="1200" b="0" i="0" u="none" strike="noStrike" kern="1200">
                <a:solidFill>
                  <a:schemeClr val="tx1"/>
                </a:solidFill>
                <a:effectLst/>
                <a:latin typeface="+mn-lt"/>
                <a:ea typeface="+mn-ea"/>
                <a:cs typeface="+mn-cs"/>
              </a:rPr>
              <a:t> - Additional pre-award review requirements, combined with the potential administrative conditions like confirming payee eligibility on Do Not Pay for states and </a:t>
            </a:r>
            <a:r>
              <a:rPr lang="en-US" sz="1200" b="0" i="0" u="none" strike="noStrike" kern="1200" err="1">
                <a:solidFill>
                  <a:schemeClr val="tx1"/>
                </a:solidFill>
                <a:effectLst/>
                <a:latin typeface="+mn-lt"/>
                <a:ea typeface="+mn-ea"/>
                <a:cs typeface="+mn-cs"/>
              </a:rPr>
              <a:t>eVerify</a:t>
            </a:r>
            <a:r>
              <a:rPr lang="en-US" sz="1200" b="0" i="0" u="none" strike="noStrike" kern="1200">
                <a:solidFill>
                  <a:schemeClr val="tx1"/>
                </a:solidFill>
                <a:effectLst/>
                <a:latin typeface="+mn-lt"/>
                <a:ea typeface="+mn-ea"/>
                <a:cs typeface="+mn-cs"/>
              </a:rPr>
              <a:t> for all recipients, may increase the administrative cost of participation before funds are even awarded. For some local governments, particularly those pursuing smaller grants, that added burden may alter the cost-benefit analysis of whether seeking federal support remains worthwhile</a:t>
            </a:r>
            <a:endParaRPr lang="en-US" sz="1200" b="0" i="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D82BCC9B-0900-4C5D-90ED-915EAEDE2074}" type="slidenum">
              <a:rPr lang="en-US" smtClean="0"/>
              <a:t>39</a:t>
            </a:fld>
            <a:endParaRPr lang="en-US"/>
          </a:p>
        </p:txBody>
      </p:sp>
    </p:spTree>
    <p:extLst>
      <p:ext uri="{BB962C8B-B14F-4D97-AF65-F5344CB8AC3E}">
        <p14:creationId xmlns:p14="http://schemas.microsoft.com/office/powerpoint/2010/main" val="13500333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u="none" strike="noStrike" kern="1200">
                <a:solidFill>
                  <a:schemeClr val="tx1"/>
                </a:solidFill>
                <a:effectLst/>
                <a:latin typeface="+mn-lt"/>
                <a:ea typeface="+mn-ea"/>
                <a:cs typeface="+mn-cs"/>
              </a:rPr>
              <a:t>Moving on to general framework issue #3 – grants administration...</a:t>
            </a:r>
            <a:r>
              <a:rPr lang="en-US" sz="1200" b="0" i="0" kern="1200">
                <a:solidFill>
                  <a:schemeClr val="tx1"/>
                </a:solidFill>
                <a:effectLst/>
                <a:latin typeface="+mn-lt"/>
                <a:ea typeface="+mn-ea"/>
                <a:cs typeface="+mn-cs"/>
              </a:rPr>
              <a:t>​</a:t>
            </a:r>
          </a:p>
          <a:p>
            <a:pPr rtl="0" fontAlgn="base"/>
            <a:r>
              <a:rPr lang="en-US" sz="1200" b="0" i="0" kern="1200">
                <a:solidFill>
                  <a:schemeClr val="tx1"/>
                </a:solidFill>
                <a:effectLst/>
                <a:latin typeface="+mn-lt"/>
                <a:ea typeface="+mn-ea"/>
                <a:cs typeface="+mn-cs"/>
              </a:rPr>
              <a:t>​</a:t>
            </a:r>
          </a:p>
          <a:p>
            <a:pPr rtl="0" fontAlgn="base"/>
            <a:r>
              <a:rPr lang="en-US" sz="1200" b="0" i="0" u="none" strike="noStrike" kern="1200">
                <a:solidFill>
                  <a:schemeClr val="tx1"/>
                </a:solidFill>
                <a:effectLst/>
                <a:latin typeface="+mn-lt"/>
                <a:ea typeface="+mn-ea"/>
                <a:cs typeface="+mn-cs"/>
              </a:rPr>
              <a:t>Having subrecipients isn't new – requirements for monitoring subrecipients spend is not new. GFOA has a few best practices on how best to do that. But this proposal would </a:t>
            </a:r>
            <a:r>
              <a:rPr lang="en-US" sz="1200" b="0" i="0" kern="1200">
                <a:solidFill>
                  <a:schemeClr val="tx1"/>
                </a:solidFill>
                <a:effectLst/>
                <a:latin typeface="+mn-lt"/>
                <a:ea typeface="+mn-ea"/>
                <a:cs typeface="+mn-cs"/>
              </a:rPr>
              <a:t>​</a:t>
            </a:r>
          </a:p>
          <a:p>
            <a:pPr rtl="0" fontAlgn="base"/>
            <a:r>
              <a:rPr lang="en-US" sz="1200" b="0" i="0" kern="1200">
                <a:solidFill>
                  <a:schemeClr val="tx1"/>
                </a:solidFill>
                <a:effectLst/>
                <a:latin typeface="+mn-lt"/>
                <a:ea typeface="+mn-ea"/>
                <a:cs typeface="+mn-cs"/>
              </a:rPr>
              <a:t>​</a:t>
            </a:r>
          </a:p>
          <a:p>
            <a:pPr rtl="0" fontAlgn="base"/>
            <a:r>
              <a:rPr lang="en-US" sz="1200" b="0" i="0" u="none" strike="noStrike" kern="1200">
                <a:solidFill>
                  <a:schemeClr val="tx1"/>
                </a:solidFill>
                <a:effectLst/>
                <a:latin typeface="+mn-lt"/>
                <a:ea typeface="+mn-ea"/>
                <a:cs typeface="+mn-cs"/>
              </a:rPr>
              <a:t>A fundamental change is that this proposal requires FORMAL designation of all down-stream </a:t>
            </a:r>
            <a:r>
              <a:rPr lang="en-US" sz="1200" b="0" i="0" u="none" strike="noStrike" kern="1200" err="1">
                <a:solidFill>
                  <a:schemeClr val="tx1"/>
                </a:solidFill>
                <a:effectLst/>
                <a:latin typeface="+mn-lt"/>
                <a:ea typeface="+mn-ea"/>
                <a:cs typeface="+mn-cs"/>
              </a:rPr>
              <a:t>entites</a:t>
            </a:r>
            <a:r>
              <a:rPr lang="en-US" sz="1200" b="0" i="0" u="none" strike="noStrike" kern="1200">
                <a:solidFill>
                  <a:schemeClr val="tx1"/>
                </a:solidFill>
                <a:effectLst/>
                <a:latin typeface="+mn-lt"/>
                <a:ea typeface="+mn-ea"/>
                <a:cs typeface="+mn-cs"/>
              </a:rPr>
              <a:t> as a subaward or a contract. Misclassification could trigger SAM.gov reporting </a:t>
            </a:r>
            <a:r>
              <a:rPr lang="en-US" sz="1200" b="0" i="0" u="none" strike="noStrike" kern="1200" err="1">
                <a:solidFill>
                  <a:schemeClr val="tx1"/>
                </a:solidFill>
                <a:effectLst/>
                <a:latin typeface="+mn-lt"/>
                <a:ea typeface="+mn-ea"/>
                <a:cs typeface="+mn-cs"/>
              </a:rPr>
              <a:t>deficiencis</a:t>
            </a:r>
            <a:r>
              <a:rPr lang="en-US" sz="1200" b="0" i="0" u="none" strike="noStrike" kern="1200">
                <a:solidFill>
                  <a:schemeClr val="tx1"/>
                </a:solidFill>
                <a:effectLst/>
                <a:latin typeface="+mn-lt"/>
                <a:ea typeface="+mn-ea"/>
                <a:cs typeface="+mn-cs"/>
              </a:rPr>
              <a:t> and would form a basis for termination. </a:t>
            </a:r>
            <a:r>
              <a:rPr lang="en-US" sz="1200" b="0" i="0" kern="1200">
                <a:solidFill>
                  <a:schemeClr val="tx1"/>
                </a:solidFill>
                <a:effectLst/>
                <a:latin typeface="+mn-lt"/>
                <a:ea typeface="+mn-ea"/>
                <a:cs typeface="+mn-cs"/>
              </a:rPr>
              <a:t>​</a:t>
            </a:r>
          </a:p>
          <a:p>
            <a:pPr rtl="0" fontAlgn="base"/>
            <a:r>
              <a:rPr lang="en-US" sz="1200" b="0" i="0" kern="1200">
                <a:solidFill>
                  <a:schemeClr val="tx1"/>
                </a:solidFill>
                <a:effectLst/>
                <a:latin typeface="+mn-lt"/>
                <a:ea typeface="+mn-ea"/>
                <a:cs typeface="+mn-cs"/>
              </a:rPr>
              <a:t>​</a:t>
            </a:r>
          </a:p>
          <a:p>
            <a:pPr rtl="0" fontAlgn="base"/>
            <a:r>
              <a:rPr lang="en-US" sz="1200" b="0" i="0" u="none" strike="noStrike" kern="1200">
                <a:solidFill>
                  <a:schemeClr val="tx1"/>
                </a:solidFill>
                <a:effectLst/>
                <a:latin typeface="+mn-lt"/>
                <a:ea typeface="+mn-ea"/>
                <a:cs typeface="+mn-cs"/>
              </a:rPr>
              <a:t>There's also a NEW provision that also would require pass-through entities to ensure subrecipients do not “significantly damage the reputation” of the pass-through entity, funding agency, or the U.S. government, but fails to specify any example of such reputational damage. Federal agencies would be required to monitor pass-through entities’ compliance with such subaward monitoring and management tasks and to take corrective action against pass-through entities as necessary, thereby increasing enforcement risk. </a:t>
            </a:r>
            <a:r>
              <a:rPr lang="en-US" sz="1200" b="0" i="0" kern="1200">
                <a:solidFill>
                  <a:schemeClr val="tx1"/>
                </a:solidFill>
                <a:effectLst/>
                <a:latin typeface="+mn-lt"/>
                <a:ea typeface="+mn-ea"/>
                <a:cs typeface="+mn-cs"/>
              </a:rPr>
              <a:t>​</a:t>
            </a:r>
          </a:p>
          <a:p>
            <a:pPr rtl="0" fontAlgn="base"/>
            <a:r>
              <a:rPr lang="en-US" sz="1200" b="0" i="0" kern="1200">
                <a:solidFill>
                  <a:schemeClr val="tx1"/>
                </a:solidFill>
                <a:effectLst/>
                <a:latin typeface="+mn-lt"/>
                <a:ea typeface="+mn-ea"/>
                <a:cs typeface="+mn-cs"/>
              </a:rPr>
              <a:t>​</a:t>
            </a:r>
          </a:p>
          <a:p>
            <a:pPr rtl="0" fontAlgn="base"/>
            <a:r>
              <a:rPr lang="en-US" sz="1200" b="0" i="0" u="none" strike="noStrike" kern="1200">
                <a:solidFill>
                  <a:schemeClr val="tx1"/>
                </a:solidFill>
                <a:effectLst/>
                <a:latin typeface="+mn-lt"/>
                <a:ea typeface="+mn-ea"/>
                <a:cs typeface="+mn-cs"/>
              </a:rPr>
              <a:t>GFOA is seeking clarification on a number of items in here including</a:t>
            </a:r>
            <a:endParaRPr lang="en-US" sz="1200" b="0" i="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D82BCC9B-0900-4C5D-90ED-915EAEDE2074}" type="slidenum">
              <a:rPr lang="en-US" smtClean="0"/>
              <a:t>40</a:t>
            </a:fld>
            <a:endParaRPr lang="en-US"/>
          </a:p>
        </p:txBody>
      </p:sp>
    </p:spTree>
    <p:extLst>
      <p:ext uri="{BB962C8B-B14F-4D97-AF65-F5344CB8AC3E}">
        <p14:creationId xmlns:p14="http://schemas.microsoft.com/office/powerpoint/2010/main" val="12994131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u="none" strike="noStrike" kern="1200">
                <a:solidFill>
                  <a:schemeClr val="tx1"/>
                </a:solidFill>
                <a:effectLst/>
                <a:latin typeface="+mn-lt"/>
                <a:ea typeface="+mn-ea"/>
                <a:cs typeface="+mn-cs"/>
              </a:rPr>
              <a:t>The proposed rule requires payment justifications accompanied by brief written justifications be submitted by recipients to federal agencies and by subrecipients to the pass-through entities to receive federal payments from. The proposed rule specifically mentions these written justifications should be brief but mentions that they must include information on all activities of the federal award that corresponds to the payment request including project milestones, project activities, administrative activities and other requirements that must be completed under the award. Given the nature of projects funded by federal grants and federal grant compliance, there is a world where these written justifications could become lengthy.</a:t>
            </a:r>
            <a:r>
              <a:rPr lang="en-US" sz="1200" b="0" i="0" kern="1200">
                <a:solidFill>
                  <a:schemeClr val="tx1"/>
                </a:solidFill>
                <a:effectLst/>
                <a:latin typeface="+mn-lt"/>
                <a:ea typeface="+mn-ea"/>
                <a:cs typeface="+mn-cs"/>
              </a:rPr>
              <a:t>​</a:t>
            </a:r>
          </a:p>
          <a:p>
            <a:pPr rtl="0" fontAlgn="base"/>
            <a:r>
              <a:rPr lang="en-US" sz="1200" b="0" i="0" kern="1200">
                <a:solidFill>
                  <a:schemeClr val="tx1"/>
                </a:solidFill>
                <a:effectLst/>
                <a:latin typeface="+mn-lt"/>
                <a:ea typeface="+mn-ea"/>
                <a:cs typeface="+mn-cs"/>
              </a:rPr>
              <a:t>​</a:t>
            </a:r>
          </a:p>
          <a:p>
            <a:pPr rtl="0" fontAlgn="base"/>
            <a:r>
              <a:rPr lang="en-US" sz="1200" b="0" i="0" u="none" strike="noStrike" kern="1200">
                <a:solidFill>
                  <a:schemeClr val="tx1"/>
                </a:solidFill>
                <a:effectLst/>
                <a:latin typeface="+mn-lt"/>
                <a:ea typeface="+mn-ea"/>
                <a:cs typeface="+mn-cs"/>
              </a:rPr>
              <a:t>When multiplied across hundreds to thousands of awards, subawards, and contracts across the federal grant landscape, the administrative burden could become significant for all entities involved and federal fund delivery could be significantly delayed.</a:t>
            </a:r>
            <a:r>
              <a:rPr lang="en-US" sz="1200" b="0" i="0" kern="1200">
                <a:solidFill>
                  <a:schemeClr val="tx1"/>
                </a:solidFill>
                <a:effectLst/>
                <a:latin typeface="+mn-lt"/>
                <a:ea typeface="+mn-ea"/>
                <a:cs typeface="+mn-cs"/>
              </a:rPr>
              <a:t>​</a:t>
            </a:r>
          </a:p>
          <a:p>
            <a:pPr rtl="0" fontAlgn="base"/>
            <a:r>
              <a:rPr lang="en-US" sz="1200" b="0" i="0" kern="1200">
                <a:solidFill>
                  <a:schemeClr val="tx1"/>
                </a:solidFill>
                <a:effectLst/>
                <a:latin typeface="+mn-lt"/>
                <a:ea typeface="+mn-ea"/>
                <a:cs typeface="+mn-cs"/>
              </a:rPr>
              <a:t>​</a:t>
            </a:r>
          </a:p>
          <a:p>
            <a:pPr rtl="0" fontAlgn="base"/>
            <a:r>
              <a:rPr lang="en-US" sz="1200" b="0" i="0" u="none" strike="noStrike" kern="1200">
                <a:solidFill>
                  <a:schemeClr val="tx1"/>
                </a:solidFill>
                <a:effectLst/>
                <a:latin typeface="+mn-lt"/>
                <a:ea typeface="+mn-ea"/>
                <a:cs typeface="+mn-cs"/>
              </a:rPr>
              <a:t>Does OMB plan to direct federal agencies to place limits around the length and content of these written justifications to streamline and simplify efforts for the federal agency, grant recipients and pass-through entities, and subrecipients and contractors?</a:t>
            </a:r>
            <a:endParaRPr lang="en-US" sz="1200" b="0" i="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D82BCC9B-0900-4C5D-90ED-915EAEDE2074}" type="slidenum">
              <a:rPr lang="en-US" smtClean="0"/>
              <a:t>41</a:t>
            </a:fld>
            <a:endParaRPr lang="en-US"/>
          </a:p>
        </p:txBody>
      </p:sp>
    </p:spTree>
    <p:extLst>
      <p:ext uri="{BB962C8B-B14F-4D97-AF65-F5344CB8AC3E}">
        <p14:creationId xmlns:p14="http://schemas.microsoft.com/office/powerpoint/2010/main" val="21689453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kern="1200">
                <a:solidFill>
                  <a:schemeClr val="tx1"/>
                </a:solidFill>
                <a:effectLst/>
                <a:latin typeface="+mn-lt"/>
                <a:ea typeface="+mn-ea"/>
                <a:cs typeface="+mn-cs"/>
              </a:rPr>
              <a:t>​</a:t>
            </a:r>
          </a:p>
          <a:p>
            <a:pPr rtl="0" fontAlgn="base"/>
            <a:r>
              <a:rPr lang="en-US" sz="1200" b="0" i="0" kern="1200">
                <a:solidFill>
                  <a:schemeClr val="tx1"/>
                </a:solidFill>
                <a:effectLst/>
                <a:latin typeface="+mn-lt"/>
                <a:ea typeface="+mn-ea"/>
                <a:cs typeface="+mn-cs"/>
              </a:rPr>
              <a:t>​</a:t>
            </a:r>
          </a:p>
          <a:p>
            <a:pPr rtl="0" fontAlgn="base"/>
            <a:r>
              <a:rPr lang="en-US" sz="1200" b="0" i="0" u="none" strike="noStrike" kern="1200">
                <a:solidFill>
                  <a:schemeClr val="tx1"/>
                </a:solidFill>
                <a:effectLst/>
                <a:latin typeface="+mn-lt"/>
                <a:ea typeface="+mn-ea"/>
                <a:cs typeface="+mn-cs"/>
              </a:rPr>
              <a:t>While we appreciate that the proposed rule provides categorical exclusions from these restrictions when they are specifically allowed by statute or expressly permitted by the awarding federal agency, unclear cost restrictions add significant risk for grant recipients to fall out of compliance when expending federal funds.</a:t>
            </a:r>
            <a:r>
              <a:rPr lang="en-US" sz="1200" b="0" i="0" kern="1200">
                <a:solidFill>
                  <a:schemeClr val="tx1"/>
                </a:solidFill>
                <a:effectLst/>
                <a:latin typeface="+mn-lt"/>
                <a:ea typeface="+mn-ea"/>
                <a:cs typeface="+mn-cs"/>
              </a:rPr>
              <a:t>​</a:t>
            </a:r>
          </a:p>
          <a:p>
            <a:pPr rtl="0" fontAlgn="base"/>
            <a:r>
              <a:rPr lang="en-US" sz="1200" b="0" i="0" kern="1200">
                <a:solidFill>
                  <a:schemeClr val="tx1"/>
                </a:solidFill>
                <a:effectLst/>
                <a:latin typeface="+mn-lt"/>
                <a:ea typeface="+mn-ea"/>
                <a:cs typeface="+mn-cs"/>
              </a:rPr>
              <a:t>​</a:t>
            </a:r>
          </a:p>
          <a:p>
            <a:pPr rtl="0" fontAlgn="base"/>
            <a:r>
              <a:rPr lang="en-US" sz="1200" b="0" i="0" u="none" strike="noStrike" kern="1200">
                <a:solidFill>
                  <a:schemeClr val="tx1"/>
                </a:solidFill>
                <a:effectLst/>
                <a:latin typeface="+mn-lt"/>
                <a:ea typeface="+mn-ea"/>
                <a:cs typeface="+mn-cs"/>
              </a:rPr>
              <a:t>Of most concern to government finance officers is the new cost restriction related to the general cost of government, including costs related to the “general activities of the executive, legislative or judicial branches of government” and including costs related to the “general activities related to public safety, public information, citizenship, enrollment, or taxation that are not related to a specific Federal award.” Additionally, because state and local governments pursue and accept federal funds to implement programs they are authorized by law to carry out, practically any federal grant award carried out by a state and local government could be considered related to the general costs of government.</a:t>
            </a:r>
            <a:endParaRPr lang="en-US" sz="1200" b="0" i="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5"/>
          </p:nvPr>
        </p:nvSpPr>
        <p:spPr/>
        <p:txBody>
          <a:bodyPr/>
          <a:lstStyle/>
          <a:p>
            <a:fld id="{D82BCC9B-0900-4C5D-90ED-915EAEDE2074}" type="slidenum">
              <a:rPr lang="en-US" smtClean="0"/>
              <a:t>42</a:t>
            </a:fld>
            <a:endParaRPr lang="en-US"/>
          </a:p>
        </p:txBody>
      </p:sp>
    </p:spTree>
    <p:extLst>
      <p:ext uri="{BB962C8B-B14F-4D97-AF65-F5344CB8AC3E}">
        <p14:creationId xmlns:p14="http://schemas.microsoft.com/office/powerpoint/2010/main" val="26513963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a:solidFill>
                  <a:schemeClr val="tx1"/>
                </a:solidFill>
                <a:effectLst/>
                <a:latin typeface="+mn-lt"/>
                <a:ea typeface="+mn-ea"/>
                <a:cs typeface="+mn-cs"/>
              </a:rPr>
              <a:t>I just walked through the real meat of the proposed changes and how they will impact the grants management lifecycle. While there are no major changes to Single Audit requirements in this proposal, the audit environment continues to evolve. One area to watch is the Compliance Supplement. Less frequent updates may create uncertainty about current audit expectations, especially during periods of significant regulatory change and new program creation – think the recent COVID funding and the need for compliance supplement addendums.</a:t>
            </a:r>
            <a:r>
              <a:rPr lang="en-US" sz="1200" b="0" i="0" kern="1200">
                <a:solidFill>
                  <a:schemeClr val="tx1"/>
                </a:solidFill>
                <a:effectLst/>
                <a:latin typeface="+mn-lt"/>
                <a:ea typeface="+mn-ea"/>
                <a:cs typeface="+mn-cs"/>
              </a:rPr>
              <a:t>​</a:t>
            </a:r>
            <a:endParaRPr lang="en-US"/>
          </a:p>
        </p:txBody>
      </p:sp>
      <p:sp>
        <p:nvSpPr>
          <p:cNvPr id="4" name="Slide Number Placeholder 3"/>
          <p:cNvSpPr>
            <a:spLocks noGrp="1"/>
          </p:cNvSpPr>
          <p:nvPr>
            <p:ph type="sldNum" sz="quarter" idx="5"/>
          </p:nvPr>
        </p:nvSpPr>
        <p:spPr/>
        <p:txBody>
          <a:bodyPr/>
          <a:lstStyle/>
          <a:p>
            <a:fld id="{D82BCC9B-0900-4C5D-90ED-915EAEDE2074}" type="slidenum">
              <a:rPr lang="en-US" smtClean="0"/>
              <a:t>43</a:t>
            </a:fld>
            <a:endParaRPr lang="en-US"/>
          </a:p>
        </p:txBody>
      </p:sp>
    </p:spTree>
    <p:extLst>
      <p:ext uri="{BB962C8B-B14F-4D97-AF65-F5344CB8AC3E}">
        <p14:creationId xmlns:p14="http://schemas.microsoft.com/office/powerpoint/2010/main" val="40162229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Timeline Overview</a:t>
            </a:r>
          </a:p>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D6EB55-8151-4DA8-AE7F-7B3BAE2BDC6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620442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A2494A-6EF3-FAD0-DFF2-E88AED3AD8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6080A8-2936-5A91-51B6-77CEDC7575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200664-341A-E374-E946-5CC8CA46AF10}"/>
              </a:ext>
            </a:extLst>
          </p:cNvPr>
          <p:cNvSpPr>
            <a:spLocks noGrp="1"/>
          </p:cNvSpPr>
          <p:nvPr>
            <p:ph type="body" idx="1"/>
          </p:nvPr>
        </p:nvSpPr>
        <p:spPr/>
        <p:txBody>
          <a:bodyPr/>
          <a:lstStyle/>
          <a:p>
            <a:r>
              <a:rPr lang="en-US" b="1"/>
              <a:t>EMILY</a:t>
            </a:r>
            <a:r>
              <a:rPr lang="en-US"/>
              <a:t> – </a:t>
            </a:r>
            <a:r>
              <a:rPr lang="en-US" b="1"/>
              <a:t>3 minutes</a:t>
            </a:r>
            <a:endParaRPr lang="en-US"/>
          </a:p>
          <a:p>
            <a:endParaRPr lang="en-US"/>
          </a:p>
          <a:p>
            <a:r>
              <a:rPr lang="en-US"/>
              <a:t>REASONS FOR RELIEF: </a:t>
            </a:r>
            <a:endParaRPr lang="en-US">
              <a:ea typeface="Calibri"/>
              <a:cs typeface="Calibri"/>
            </a:endParaRPr>
          </a:p>
          <a:p>
            <a:endParaRPr lang="en-US"/>
          </a:p>
          <a:p>
            <a:pPr marL="228600" indent="-228600">
              <a:buAutoNum type="arabicPeriod"/>
            </a:pPr>
            <a:r>
              <a:rPr lang="en-US"/>
              <a:t>IRS announced in August that there would be no changes to forms W2 or 1099 for 2025, meaning there is  nowhere to report qualified overtime compensation (QUALIFIED OVERTIME COMP IS DIFFERENT THAN OVERTIME COMP – we will get into this) separate from total overtime </a:t>
            </a:r>
            <a:endParaRPr lang="en-US">
              <a:ea typeface="Calibri"/>
              <a:cs typeface="Calibri"/>
            </a:endParaRPr>
          </a:p>
          <a:p>
            <a:pPr marL="228600" indent="-228600">
              <a:buAutoNum type="arabicPeriod"/>
            </a:pPr>
            <a:r>
              <a:rPr lang="en-US"/>
              <a:t>This deduction is retroactive to tax year 2025- with guidance released in late November this would have only given employers 2 months to calculate qualified overtime for employees before tax forms have to be filed on January 31</a:t>
            </a:r>
            <a:endParaRPr lang="en-US">
              <a:ea typeface="Calibri"/>
              <a:cs typeface="Calibri"/>
            </a:endParaRPr>
          </a:p>
        </p:txBody>
      </p:sp>
      <p:sp>
        <p:nvSpPr>
          <p:cNvPr id="4" name="Slide Number Placeholder 3">
            <a:extLst>
              <a:ext uri="{FF2B5EF4-FFF2-40B4-BE49-F238E27FC236}">
                <a16:creationId xmlns:a16="http://schemas.microsoft.com/office/drawing/2014/main" id="{2E1A1E4D-0655-3A42-9B28-7DC9C304F86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3C0F04C-41B9-409B-89D7-D4CA3F9BE2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470972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8098BC-C8D7-75E6-2387-EE49ACA836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78CCD5-0539-F647-A951-4726B530007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EDF347-1BFE-BF56-A0B7-ABACAB82C097}"/>
              </a:ext>
            </a:extLst>
          </p:cNvPr>
          <p:cNvSpPr>
            <a:spLocks noGrp="1"/>
          </p:cNvSpPr>
          <p:nvPr>
            <p:ph type="body" idx="1"/>
          </p:nvPr>
        </p:nvSpPr>
        <p:spPr/>
        <p:txBody>
          <a:bodyPr/>
          <a:lstStyle/>
          <a:p>
            <a:r>
              <a:rPr lang="en-US" b="1"/>
              <a:t>PAIGE – 2 minutes</a:t>
            </a:r>
          </a:p>
          <a:p>
            <a:endParaRPr lang="en-US" b="1"/>
          </a:p>
          <a:p>
            <a:r>
              <a:rPr lang="en-US" b="0"/>
              <a:t>WHERE ARE WE? What has happened? What is to come? </a:t>
            </a:r>
          </a:p>
        </p:txBody>
      </p:sp>
      <p:sp>
        <p:nvSpPr>
          <p:cNvPr id="4" name="Slide Number Placeholder 3">
            <a:extLst>
              <a:ext uri="{FF2B5EF4-FFF2-40B4-BE49-F238E27FC236}">
                <a16:creationId xmlns:a16="http://schemas.microsoft.com/office/drawing/2014/main" id="{678C2C72-7AC0-8B3F-C658-93004BBDF87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3C0F04C-41B9-409B-89D7-D4CA3F9BE2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43107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PAIGE – 3 minutes</a:t>
            </a:r>
          </a:p>
          <a:p>
            <a:endParaRPr lang="en-US" b="1"/>
          </a:p>
          <a:p>
            <a:endParaRPr lang="en-US" b="0"/>
          </a:p>
          <a:p>
            <a:pPr marL="0" marR="0" lvl="0" indent="0" algn="l" defTabSz="914400" rtl="0" eaLnBrk="1" fontAlgn="auto" latinLnBrk="0" hangingPunct="1">
              <a:lnSpc>
                <a:spcPct val="100000"/>
              </a:lnSpc>
              <a:spcBef>
                <a:spcPts val="0"/>
              </a:spcBef>
              <a:spcAft>
                <a:spcPts val="0"/>
              </a:spcAft>
              <a:buClrTx/>
              <a:buSzTx/>
              <a:buFontTx/>
              <a:buNone/>
              <a:tabLst/>
              <a:defRPr/>
            </a:pPr>
            <a:r>
              <a:rPr lang="en-US" b="0"/>
              <a:t>- Congress could look to extend the deduction in 2028 but Cost $89.6 billion/10 years </a:t>
            </a:r>
          </a:p>
          <a:p>
            <a:endParaRPr lang="en-US" b="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3C0F04C-41B9-409B-89D7-D4CA3F9BE2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762275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343A9-0C94-BA32-2BDE-2557CD05A9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811736-3A16-CDF4-17CC-D303B90A94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4A1BB7-42D7-D3E8-F4DA-223B68F48467}"/>
              </a:ext>
            </a:extLst>
          </p:cNvPr>
          <p:cNvSpPr>
            <a:spLocks noGrp="1"/>
          </p:cNvSpPr>
          <p:nvPr>
            <p:ph type="body" idx="1"/>
          </p:nvPr>
        </p:nvSpPr>
        <p:spPr/>
        <p:txBody>
          <a:bodyPr/>
          <a:lstStyle/>
          <a:p>
            <a:r>
              <a:rPr lang="en-US" b="1"/>
              <a:t>EMILY  - 5 minutes</a:t>
            </a:r>
          </a:p>
          <a:p>
            <a:endParaRPr lang="en-US"/>
          </a:p>
          <a:p>
            <a:r>
              <a:rPr lang="en-US"/>
              <a:t>However, some FLSA-ineligible employees are eligible for overtime under State law or are paid premium rates for certain work for other reasons. Overtime compensation paid to FLSA-ineligible employees is not qualified overtime compensation within the meaning of section 225(c) with respect to such employment, regardless of applicable State law provisions or other circumstances causing these amounts to be paid. </a:t>
            </a:r>
          </a:p>
          <a:p>
            <a:r>
              <a:rPr lang="en-US"/>
              <a:t> </a:t>
            </a:r>
          </a:p>
          <a:p>
            <a:endParaRPr lang="en-US"/>
          </a:p>
          <a:p>
            <a:endParaRPr lang="en-US"/>
          </a:p>
          <a:p>
            <a:r>
              <a:rPr lang="en-US"/>
              <a:t>Consequently, individuals who are not furnished a separate accounting of qualified overtime compensation in box 14 of Form W-2 (or on a separate statement) must make a reasonable effort to determine whether they are considered FLSA-eligible employees, which may include asking their employers or other service recipients about their status under the FLSA</a:t>
            </a:r>
          </a:p>
        </p:txBody>
      </p:sp>
      <p:sp>
        <p:nvSpPr>
          <p:cNvPr id="4" name="Slide Number Placeholder 3">
            <a:extLst>
              <a:ext uri="{FF2B5EF4-FFF2-40B4-BE49-F238E27FC236}">
                <a16:creationId xmlns:a16="http://schemas.microsoft.com/office/drawing/2014/main" id="{D337B2BE-4DB0-F3C1-46E9-7FC98413B9E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3C0F04C-41B9-409B-89D7-D4CA3F9BE2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58206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E75FA1-C69E-EBDE-87A4-EC0E6191D4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6E4512-944B-54A4-AF30-EDBE13BBD9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0D1E06-C7A2-AF18-5688-849CECCFD46F}"/>
              </a:ext>
            </a:extLst>
          </p:cNvPr>
          <p:cNvSpPr>
            <a:spLocks noGrp="1"/>
          </p:cNvSpPr>
          <p:nvPr>
            <p:ph type="body" idx="1"/>
          </p:nvPr>
        </p:nvSpPr>
        <p:spPr/>
        <p:txBody>
          <a:bodyPr/>
          <a:lstStyle/>
          <a:p>
            <a:r>
              <a:rPr lang="en-US" b="1"/>
              <a:t>PAIGE – 5 minutes</a:t>
            </a:r>
          </a:p>
          <a:p>
            <a:endParaRPr lang="en-US"/>
          </a:p>
          <a:p>
            <a:r>
              <a:rPr lang="en-US"/>
              <a:t> </a:t>
            </a:r>
          </a:p>
        </p:txBody>
      </p:sp>
      <p:sp>
        <p:nvSpPr>
          <p:cNvPr id="4" name="Slide Number Placeholder 3">
            <a:extLst>
              <a:ext uri="{FF2B5EF4-FFF2-40B4-BE49-F238E27FC236}">
                <a16:creationId xmlns:a16="http://schemas.microsoft.com/office/drawing/2014/main" id="{0473DA15-9CD1-679D-3C13-4746A2F59A2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3C0F04C-41B9-409B-89D7-D4CA3F9BE2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65088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FEF853-F84F-B11C-BE72-C343D2B340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B319B4-2253-2FD5-1C42-312D846537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991A49-DC8B-FAE3-4893-A4338FD8AE8F}"/>
              </a:ext>
            </a:extLst>
          </p:cNvPr>
          <p:cNvSpPr>
            <a:spLocks noGrp="1"/>
          </p:cNvSpPr>
          <p:nvPr>
            <p:ph type="body" idx="1"/>
          </p:nvPr>
        </p:nvSpPr>
        <p:spPr/>
        <p:txBody>
          <a:bodyPr/>
          <a:lstStyle/>
          <a:p>
            <a:r>
              <a:rPr lang="en-US" b="1"/>
              <a:t>Paige – 5 minutes</a:t>
            </a:r>
          </a:p>
        </p:txBody>
      </p:sp>
      <p:sp>
        <p:nvSpPr>
          <p:cNvPr id="4" name="Slide Number Placeholder 3">
            <a:extLst>
              <a:ext uri="{FF2B5EF4-FFF2-40B4-BE49-F238E27FC236}">
                <a16:creationId xmlns:a16="http://schemas.microsoft.com/office/drawing/2014/main" id="{4BA3D075-21F7-347E-F9BE-18835979379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3C0F04C-41B9-409B-89D7-D4CA3F9BE2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082011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_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9742987-4AB7-52F3-894F-771A6556DC84}"/>
              </a:ext>
            </a:extLst>
          </p:cNvPr>
          <p:cNvSpPr/>
          <p:nvPr userDrawn="1"/>
        </p:nvSpPr>
        <p:spPr>
          <a:xfrm>
            <a:off x="0" y="0"/>
            <a:ext cx="12192000" cy="6858000"/>
          </a:xfrm>
          <a:prstGeom prst="rect">
            <a:avLst/>
          </a:prstGeom>
          <a:solidFill>
            <a:srgbClr val="004E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white logo with black background&#10;&#10;Description automatically generated">
            <a:extLst>
              <a:ext uri="{FF2B5EF4-FFF2-40B4-BE49-F238E27FC236}">
                <a16:creationId xmlns:a16="http://schemas.microsoft.com/office/drawing/2014/main" id="{10B0C1AC-81E1-73CD-31FC-082994860030}"/>
              </a:ext>
            </a:extLst>
          </p:cNvPr>
          <p:cNvPicPr>
            <a:picLocks noChangeAspect="1"/>
          </p:cNvPicPr>
          <p:nvPr userDrawn="1"/>
        </p:nvPicPr>
        <p:blipFill>
          <a:blip r:embed="rId2">
            <a:alphaModFix amt="5000"/>
          </a:blip>
          <a:stretch>
            <a:fillRect/>
          </a:stretch>
        </p:blipFill>
        <p:spPr>
          <a:xfrm rot="20456813">
            <a:off x="372958" y="-403915"/>
            <a:ext cx="6268698" cy="7827755"/>
          </a:xfrm>
          <a:prstGeom prst="rect">
            <a:avLst/>
          </a:prstGeom>
        </p:spPr>
      </p:pic>
      <p:sp>
        <p:nvSpPr>
          <p:cNvPr id="7" name="Rectangle 6">
            <a:extLst>
              <a:ext uri="{FF2B5EF4-FFF2-40B4-BE49-F238E27FC236}">
                <a16:creationId xmlns:a16="http://schemas.microsoft.com/office/drawing/2014/main" id="{90AFF96C-87EA-8844-33CB-D6925565FF37}"/>
              </a:ext>
            </a:extLst>
          </p:cNvPr>
          <p:cNvSpPr/>
          <p:nvPr userDrawn="1"/>
        </p:nvSpPr>
        <p:spPr>
          <a:xfrm>
            <a:off x="0" y="0"/>
            <a:ext cx="161365" cy="6858000"/>
          </a:xfrm>
          <a:prstGeom prst="rect">
            <a:avLst/>
          </a:prstGeom>
          <a:solidFill>
            <a:srgbClr val="3ACD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2DB90914-89AD-971D-84A5-D9F16DE5947A}"/>
              </a:ext>
            </a:extLst>
          </p:cNvPr>
          <p:cNvSpPr>
            <a:spLocks noGrp="1"/>
          </p:cNvSpPr>
          <p:nvPr>
            <p:ph type="ctrTitle"/>
          </p:nvPr>
        </p:nvSpPr>
        <p:spPr>
          <a:xfrm>
            <a:off x="1524000" y="1213803"/>
            <a:ext cx="9144000" cy="2387600"/>
          </a:xfrm>
        </p:spPr>
        <p:txBody>
          <a:bodyPr anchor="b"/>
          <a:lstStyle>
            <a:lvl1pPr algn="ctr">
              <a:defRPr sz="6000" b="1" i="0">
                <a:solidFill>
                  <a:schemeClr val="bg1"/>
                </a:solidFill>
                <a:latin typeface="Lato Heavy" panose="020F0502020204030203" pitchFamily="34" charset="0"/>
                <a:ea typeface="Lato Heavy" panose="020F0502020204030203" pitchFamily="34" charset="0"/>
                <a:cs typeface="Lato Heavy" panose="020F0502020204030203" pitchFamily="34" charset="0"/>
              </a:defRPr>
            </a:lvl1pPr>
          </a:lstStyle>
          <a:p>
            <a:r>
              <a:rPr lang="en-US"/>
              <a:t>Click to edit Master title style</a:t>
            </a:r>
          </a:p>
        </p:txBody>
      </p:sp>
      <p:sp>
        <p:nvSpPr>
          <p:cNvPr id="12" name="Subtitle 2">
            <a:extLst>
              <a:ext uri="{FF2B5EF4-FFF2-40B4-BE49-F238E27FC236}">
                <a16:creationId xmlns:a16="http://schemas.microsoft.com/office/drawing/2014/main" id="{405FF8CE-EAB8-2CF0-FB87-2CDD05ECA308}"/>
              </a:ext>
            </a:extLst>
          </p:cNvPr>
          <p:cNvSpPr>
            <a:spLocks noGrp="1"/>
          </p:cNvSpPr>
          <p:nvPr>
            <p:ph type="subTitle" idx="1"/>
          </p:nvPr>
        </p:nvSpPr>
        <p:spPr>
          <a:xfrm>
            <a:off x="1524000" y="3693478"/>
            <a:ext cx="9144000" cy="1655762"/>
          </a:xfrm>
        </p:spPr>
        <p:txBody>
          <a:bodyPr>
            <a:normAutofit/>
          </a:bodyPr>
          <a:lstStyle>
            <a:lvl1pPr marL="0" indent="0" algn="ctr">
              <a:buNone/>
              <a:defRPr sz="2800" b="1" i="0">
                <a:solidFill>
                  <a:srgbClr val="3ACDE8"/>
                </a:solidFill>
                <a:latin typeface="Lato Semibold" panose="020F0502020204030203" pitchFamily="34" charset="0"/>
                <a:ea typeface="Lato Semibold" panose="020F0502020204030203" pitchFamily="34" charset="0"/>
                <a:cs typeface="Lato Semibold"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6475855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One Column - gre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D6EAD6-32DE-31A8-AA23-0F264F2BB26A}"/>
              </a:ext>
            </a:extLst>
          </p:cNvPr>
          <p:cNvSpPr>
            <a:spLocks noGrp="1"/>
          </p:cNvSpPr>
          <p:nvPr>
            <p:ph type="title" hasCustomPrompt="1"/>
          </p:nvPr>
        </p:nvSpPr>
        <p:spPr>
          <a:xfrm>
            <a:off x="1129894" y="293787"/>
            <a:ext cx="10210800" cy="592817"/>
          </a:xfrm>
        </p:spPr>
        <p:txBody>
          <a:bodyPr>
            <a:noAutofit/>
          </a:bodyPr>
          <a:lstStyle>
            <a:lvl1pPr>
              <a:defRPr sz="3600">
                <a:solidFill>
                  <a:srgbClr val="004E95"/>
                </a:solidFill>
              </a:defRPr>
            </a:lvl1pPr>
          </a:lstStyle>
          <a:p>
            <a:r>
              <a:rPr lang="en-US"/>
              <a:t>to edit Master title style</a:t>
            </a:r>
          </a:p>
        </p:txBody>
      </p:sp>
      <p:sp>
        <p:nvSpPr>
          <p:cNvPr id="3" name="Content Placeholder 2">
            <a:extLst>
              <a:ext uri="{FF2B5EF4-FFF2-40B4-BE49-F238E27FC236}">
                <a16:creationId xmlns:a16="http://schemas.microsoft.com/office/drawing/2014/main" id="{531B9E13-1A22-853C-CF17-634ECBE2A0CC}"/>
              </a:ext>
            </a:extLst>
          </p:cNvPr>
          <p:cNvSpPr>
            <a:spLocks noGrp="1"/>
          </p:cNvSpPr>
          <p:nvPr>
            <p:ph sz="half" idx="1"/>
          </p:nvPr>
        </p:nvSpPr>
        <p:spPr>
          <a:xfrm>
            <a:off x="1143000" y="1364974"/>
            <a:ext cx="10210800" cy="4692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1DC5F6A4-4B7D-4664-FA1E-4FAFBF567AE7}"/>
              </a:ext>
            </a:extLst>
          </p:cNvPr>
          <p:cNvSpPr>
            <a:spLocks noGrp="1"/>
          </p:cNvSpPr>
          <p:nvPr>
            <p:ph type="sldNum" sz="quarter" idx="12"/>
          </p:nvPr>
        </p:nvSpPr>
        <p:spPr/>
        <p:txBody>
          <a:bodyPr/>
          <a:lstStyle/>
          <a:p>
            <a:fld id="{C3A80CB9-8FF1-4649-AD49-46408C0A55E9}" type="slidenum">
              <a:rPr lang="en-US" smtClean="0"/>
              <a:t>‹#›</a:t>
            </a:fld>
            <a:endParaRPr lang="en-US"/>
          </a:p>
        </p:txBody>
      </p:sp>
      <p:sp>
        <p:nvSpPr>
          <p:cNvPr id="5" name="Rectangle 4">
            <a:extLst>
              <a:ext uri="{FF2B5EF4-FFF2-40B4-BE49-F238E27FC236}">
                <a16:creationId xmlns:a16="http://schemas.microsoft.com/office/drawing/2014/main" id="{AEA74882-4463-A4E1-EFF7-858D88AF9256}"/>
              </a:ext>
            </a:extLst>
          </p:cNvPr>
          <p:cNvSpPr/>
          <p:nvPr userDrawn="1"/>
        </p:nvSpPr>
        <p:spPr>
          <a:xfrm>
            <a:off x="0" y="0"/>
            <a:ext cx="687411" cy="6858000"/>
          </a:xfrm>
          <a:prstGeom prst="rect">
            <a:avLst/>
          </a:prstGeom>
          <a:solidFill>
            <a:srgbClr val="004E9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white logo with black background&#10;&#10;Description automatically generated">
            <a:extLst>
              <a:ext uri="{FF2B5EF4-FFF2-40B4-BE49-F238E27FC236}">
                <a16:creationId xmlns:a16="http://schemas.microsoft.com/office/drawing/2014/main" id="{A6CF8C65-CCFA-ADB7-F22F-91E216AA9BC3}"/>
              </a:ext>
            </a:extLst>
          </p:cNvPr>
          <p:cNvPicPr>
            <a:picLocks noChangeAspect="1"/>
          </p:cNvPicPr>
          <p:nvPr userDrawn="1"/>
        </p:nvPicPr>
        <p:blipFill>
          <a:blip r:embed="rId2">
            <a:alphaModFix amt="20000"/>
          </a:blip>
          <a:stretch>
            <a:fillRect/>
          </a:stretch>
        </p:blipFill>
        <p:spPr>
          <a:xfrm>
            <a:off x="149480" y="6176963"/>
            <a:ext cx="388450" cy="485060"/>
          </a:xfrm>
          <a:prstGeom prst="rect">
            <a:avLst/>
          </a:prstGeom>
        </p:spPr>
      </p:pic>
    </p:spTree>
    <p:extLst>
      <p:ext uri="{BB962C8B-B14F-4D97-AF65-F5344CB8AC3E}">
        <p14:creationId xmlns:p14="http://schemas.microsoft.com/office/powerpoint/2010/main" val="166967593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3816" userDrawn="1">
          <p15:clr>
            <a:srgbClr val="FBAE40"/>
          </p15:clr>
        </p15:guide>
        <p15:guide id="4" pos="7152"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One Column - gre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D6EAD6-32DE-31A8-AA23-0F264F2BB26A}"/>
              </a:ext>
            </a:extLst>
          </p:cNvPr>
          <p:cNvSpPr>
            <a:spLocks noGrp="1"/>
          </p:cNvSpPr>
          <p:nvPr>
            <p:ph type="title" hasCustomPrompt="1"/>
          </p:nvPr>
        </p:nvSpPr>
        <p:spPr>
          <a:xfrm>
            <a:off x="1129894" y="293787"/>
            <a:ext cx="10210800" cy="592817"/>
          </a:xfrm>
        </p:spPr>
        <p:txBody>
          <a:bodyPr>
            <a:noAutofit/>
          </a:bodyPr>
          <a:lstStyle>
            <a:lvl1pPr>
              <a:defRPr sz="3600">
                <a:solidFill>
                  <a:srgbClr val="004E95"/>
                </a:solidFill>
              </a:defRPr>
            </a:lvl1pPr>
          </a:lstStyle>
          <a:p>
            <a:r>
              <a:rPr lang="en-US"/>
              <a:t>to edit Master title style</a:t>
            </a:r>
          </a:p>
        </p:txBody>
      </p:sp>
      <p:sp>
        <p:nvSpPr>
          <p:cNvPr id="7" name="Slide Number Placeholder 6">
            <a:extLst>
              <a:ext uri="{FF2B5EF4-FFF2-40B4-BE49-F238E27FC236}">
                <a16:creationId xmlns:a16="http://schemas.microsoft.com/office/drawing/2014/main" id="{1DC5F6A4-4B7D-4664-FA1E-4FAFBF567AE7}"/>
              </a:ext>
            </a:extLst>
          </p:cNvPr>
          <p:cNvSpPr>
            <a:spLocks noGrp="1"/>
          </p:cNvSpPr>
          <p:nvPr>
            <p:ph type="sldNum" sz="quarter" idx="12"/>
          </p:nvPr>
        </p:nvSpPr>
        <p:spPr/>
        <p:txBody>
          <a:bodyPr/>
          <a:lstStyle/>
          <a:p>
            <a:fld id="{C3A80CB9-8FF1-4649-AD49-46408C0A55E9}" type="slidenum">
              <a:rPr lang="en-US" smtClean="0"/>
              <a:t>‹#›</a:t>
            </a:fld>
            <a:endParaRPr lang="en-US"/>
          </a:p>
        </p:txBody>
      </p:sp>
      <p:sp>
        <p:nvSpPr>
          <p:cNvPr id="5" name="Rectangle 4">
            <a:extLst>
              <a:ext uri="{FF2B5EF4-FFF2-40B4-BE49-F238E27FC236}">
                <a16:creationId xmlns:a16="http://schemas.microsoft.com/office/drawing/2014/main" id="{AEA74882-4463-A4E1-EFF7-858D88AF9256}"/>
              </a:ext>
            </a:extLst>
          </p:cNvPr>
          <p:cNvSpPr/>
          <p:nvPr userDrawn="1"/>
        </p:nvSpPr>
        <p:spPr>
          <a:xfrm>
            <a:off x="0" y="0"/>
            <a:ext cx="687411" cy="6858000"/>
          </a:xfrm>
          <a:prstGeom prst="rect">
            <a:avLst/>
          </a:prstGeom>
          <a:solidFill>
            <a:srgbClr val="004E9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white logo with black background&#10;&#10;Description automatically generated">
            <a:extLst>
              <a:ext uri="{FF2B5EF4-FFF2-40B4-BE49-F238E27FC236}">
                <a16:creationId xmlns:a16="http://schemas.microsoft.com/office/drawing/2014/main" id="{A6CF8C65-CCFA-ADB7-F22F-91E216AA9BC3}"/>
              </a:ext>
            </a:extLst>
          </p:cNvPr>
          <p:cNvPicPr>
            <a:picLocks noChangeAspect="1"/>
          </p:cNvPicPr>
          <p:nvPr userDrawn="1"/>
        </p:nvPicPr>
        <p:blipFill>
          <a:blip r:embed="rId2">
            <a:alphaModFix amt="20000"/>
          </a:blip>
          <a:stretch>
            <a:fillRect/>
          </a:stretch>
        </p:blipFill>
        <p:spPr>
          <a:xfrm>
            <a:off x="149480" y="6176963"/>
            <a:ext cx="388450" cy="485060"/>
          </a:xfrm>
          <a:prstGeom prst="rect">
            <a:avLst/>
          </a:prstGeom>
        </p:spPr>
      </p:pic>
      <p:sp>
        <p:nvSpPr>
          <p:cNvPr id="4" name="Content Placeholder 2">
            <a:extLst>
              <a:ext uri="{FF2B5EF4-FFF2-40B4-BE49-F238E27FC236}">
                <a16:creationId xmlns:a16="http://schemas.microsoft.com/office/drawing/2014/main" id="{FBF96F3D-8CDC-EE35-227E-DB1525521355}"/>
              </a:ext>
            </a:extLst>
          </p:cNvPr>
          <p:cNvSpPr>
            <a:spLocks noGrp="1"/>
          </p:cNvSpPr>
          <p:nvPr>
            <p:ph sz="half" idx="13"/>
          </p:nvPr>
        </p:nvSpPr>
        <p:spPr>
          <a:xfrm>
            <a:off x="1143000" y="1364974"/>
            <a:ext cx="4876800" cy="4692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3">
            <a:extLst>
              <a:ext uri="{FF2B5EF4-FFF2-40B4-BE49-F238E27FC236}">
                <a16:creationId xmlns:a16="http://schemas.microsoft.com/office/drawing/2014/main" id="{6D335C39-DBB2-ACD9-9637-854555BF9577}"/>
              </a:ext>
            </a:extLst>
          </p:cNvPr>
          <p:cNvSpPr>
            <a:spLocks noGrp="1"/>
          </p:cNvSpPr>
          <p:nvPr>
            <p:ph sz="half" idx="2"/>
          </p:nvPr>
        </p:nvSpPr>
        <p:spPr>
          <a:xfrm>
            <a:off x="6477000" y="1364974"/>
            <a:ext cx="4876800" cy="4692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0885018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3816" userDrawn="1">
          <p15:clr>
            <a:srgbClr val="FBAE40"/>
          </p15:clr>
        </p15:guide>
        <p15:guide id="4" pos="7152"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80E2A3C-5B52-F0B2-F51C-1913C4BB4B35}"/>
              </a:ext>
            </a:extLst>
          </p:cNvPr>
          <p:cNvSpPr>
            <a:spLocks noGrp="1"/>
          </p:cNvSpPr>
          <p:nvPr>
            <p:ph type="sldNum" sz="quarter" idx="12"/>
          </p:nvPr>
        </p:nvSpPr>
        <p:spPr/>
        <p:txBody>
          <a:bodyPr/>
          <a:lstStyle/>
          <a:p>
            <a:fld id="{C3A80CB9-8FF1-4649-AD49-46408C0A55E9}" type="slidenum">
              <a:rPr lang="en-US" smtClean="0"/>
              <a:t>‹#›</a:t>
            </a:fld>
            <a:endParaRPr lang="en-US"/>
          </a:p>
        </p:txBody>
      </p:sp>
    </p:spTree>
    <p:extLst>
      <p:ext uri="{BB962C8B-B14F-4D97-AF65-F5344CB8AC3E}">
        <p14:creationId xmlns:p14="http://schemas.microsoft.com/office/powerpoint/2010/main" val="28325152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872F2-108C-1537-9045-4F6849162FC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F77798F-E075-046B-5A94-86116F8B781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30B9B99C-B395-BDDB-A6E4-08F7148972D5}"/>
              </a:ext>
            </a:extLst>
          </p:cNvPr>
          <p:cNvSpPr>
            <a:spLocks noGrp="1"/>
          </p:cNvSpPr>
          <p:nvPr>
            <p:ph type="sldNum" sz="quarter" idx="12"/>
          </p:nvPr>
        </p:nvSpPr>
        <p:spPr/>
        <p:txBody>
          <a:bodyPr/>
          <a:lstStyle/>
          <a:p>
            <a:fld id="{C3A80CB9-8FF1-4649-AD49-46408C0A55E9}" type="slidenum">
              <a:rPr lang="en-US" smtClean="0"/>
              <a:t>‹#›</a:t>
            </a:fld>
            <a:endParaRPr lang="en-US"/>
          </a:p>
        </p:txBody>
      </p:sp>
    </p:spTree>
    <p:extLst>
      <p:ext uri="{BB962C8B-B14F-4D97-AF65-F5344CB8AC3E}">
        <p14:creationId xmlns:p14="http://schemas.microsoft.com/office/powerpoint/2010/main" val="42847551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 Collumn - 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9E3A3F-34B9-062B-0275-02EC160FEE50}"/>
              </a:ext>
            </a:extLst>
          </p:cNvPr>
          <p:cNvSpPr>
            <a:spLocks noGrp="1"/>
          </p:cNvSpPr>
          <p:nvPr>
            <p:ph type="title"/>
          </p:nvPr>
        </p:nvSpPr>
        <p:spPr>
          <a:xfrm>
            <a:off x="933254" y="365125"/>
            <a:ext cx="10763940" cy="1325563"/>
          </a:xfrm>
        </p:spPr>
        <p:txBody>
          <a:bodyPr/>
          <a:lstStyle>
            <a:lvl1pPr>
              <a:defRPr>
                <a:solidFill>
                  <a:schemeClr val="accent1"/>
                </a:solidFill>
              </a:defRPr>
            </a:lvl1pPr>
          </a:lstStyle>
          <a:p>
            <a:r>
              <a:rPr lang="en-US"/>
              <a:t>Click to edit Master title style</a:t>
            </a:r>
            <a:endParaRPr lang="en-US" dirty="0"/>
          </a:p>
        </p:txBody>
      </p:sp>
      <p:sp>
        <p:nvSpPr>
          <p:cNvPr id="6" name="Slide Number Placeholder 5">
            <a:extLst>
              <a:ext uri="{FF2B5EF4-FFF2-40B4-BE49-F238E27FC236}">
                <a16:creationId xmlns:a16="http://schemas.microsoft.com/office/drawing/2014/main" id="{4CCF4D59-E949-8C8E-5C3C-DDA68361B968}"/>
              </a:ext>
            </a:extLst>
          </p:cNvPr>
          <p:cNvSpPr>
            <a:spLocks noGrp="1"/>
          </p:cNvSpPr>
          <p:nvPr>
            <p:ph type="sldNum" sz="quarter" idx="12"/>
          </p:nvPr>
        </p:nvSpPr>
        <p:spPr>
          <a:xfrm>
            <a:off x="8953994" y="6360668"/>
            <a:ext cx="2743200" cy="365125"/>
          </a:xfrm>
        </p:spPr>
        <p:txBody>
          <a:bodyPr/>
          <a:lstStyle/>
          <a:p>
            <a:fld id="{E0D2D833-6B4B-D840-9011-11DB4B9297EF}" type="slidenum">
              <a:rPr lang="en-US" smtClean="0"/>
              <a:t>‹#›</a:t>
            </a:fld>
            <a:endParaRPr lang="en-US" dirty="0"/>
          </a:p>
        </p:txBody>
      </p:sp>
      <p:sp>
        <p:nvSpPr>
          <p:cNvPr id="7" name="Rectangle 6">
            <a:extLst>
              <a:ext uri="{FF2B5EF4-FFF2-40B4-BE49-F238E27FC236}">
                <a16:creationId xmlns:a16="http://schemas.microsoft.com/office/drawing/2014/main" id="{DF4FCD85-D73B-B5CF-32CA-EAB4F9B1C38E}"/>
              </a:ext>
            </a:extLst>
          </p:cNvPr>
          <p:cNvSpPr/>
          <p:nvPr userDrawn="1"/>
        </p:nvSpPr>
        <p:spPr>
          <a:xfrm>
            <a:off x="1"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A white logo with black background&#10;&#10;Description automatically generated">
            <a:extLst>
              <a:ext uri="{FF2B5EF4-FFF2-40B4-BE49-F238E27FC236}">
                <a16:creationId xmlns:a16="http://schemas.microsoft.com/office/drawing/2014/main" id="{B090BB91-B7CF-5DE7-0F3A-BA9DCC126262}"/>
              </a:ext>
            </a:extLst>
          </p:cNvPr>
          <p:cNvPicPr>
            <a:picLocks noChangeAspect="1"/>
          </p:cNvPicPr>
          <p:nvPr userDrawn="1"/>
        </p:nvPicPr>
        <p:blipFill>
          <a:blip r:embed="rId2">
            <a:alphaModFix amt="50000"/>
          </a:blip>
          <a:stretch>
            <a:fillRect/>
          </a:stretch>
        </p:blipFill>
        <p:spPr>
          <a:xfrm>
            <a:off x="74740" y="6341540"/>
            <a:ext cx="307721" cy="384253"/>
          </a:xfrm>
          <a:prstGeom prst="rect">
            <a:avLst/>
          </a:prstGeom>
        </p:spPr>
      </p:pic>
      <p:sp>
        <p:nvSpPr>
          <p:cNvPr id="4" name="Content Placeholder 2">
            <a:extLst>
              <a:ext uri="{FF2B5EF4-FFF2-40B4-BE49-F238E27FC236}">
                <a16:creationId xmlns:a16="http://schemas.microsoft.com/office/drawing/2014/main" id="{30234A76-1FE8-55E3-8E4E-6EC752406EB2}"/>
              </a:ext>
            </a:extLst>
          </p:cNvPr>
          <p:cNvSpPr>
            <a:spLocks noGrp="1"/>
          </p:cNvSpPr>
          <p:nvPr>
            <p:ph sz="half" idx="1"/>
          </p:nvPr>
        </p:nvSpPr>
        <p:spPr>
          <a:xfrm>
            <a:off x="933254" y="1837223"/>
            <a:ext cx="5272474"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3">
            <a:extLst>
              <a:ext uri="{FF2B5EF4-FFF2-40B4-BE49-F238E27FC236}">
                <a16:creationId xmlns:a16="http://schemas.microsoft.com/office/drawing/2014/main" id="{BFB648DC-0282-6C7E-8B32-C0547727BEC1}"/>
              </a:ext>
            </a:extLst>
          </p:cNvPr>
          <p:cNvSpPr>
            <a:spLocks noGrp="1"/>
          </p:cNvSpPr>
          <p:nvPr>
            <p:ph sz="half" idx="2"/>
          </p:nvPr>
        </p:nvSpPr>
        <p:spPr>
          <a:xfrm>
            <a:off x="6424720" y="1837223"/>
            <a:ext cx="5272474"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3">
            <a:extLst>
              <a:ext uri="{FF2B5EF4-FFF2-40B4-BE49-F238E27FC236}">
                <a16:creationId xmlns:a16="http://schemas.microsoft.com/office/drawing/2014/main" id="{C4F9B605-BC4B-E98E-C816-6C6A2D9E6587}"/>
              </a:ext>
            </a:extLst>
          </p:cNvPr>
          <p:cNvSpPr>
            <a:spLocks noGrp="1"/>
          </p:cNvSpPr>
          <p:nvPr>
            <p:ph type="ftr" sz="quarter" idx="3"/>
          </p:nvPr>
        </p:nvSpPr>
        <p:spPr>
          <a:xfrm>
            <a:off x="933254" y="6360668"/>
            <a:ext cx="4114800" cy="365125"/>
          </a:xfrm>
          <a:prstGeom prst="rect">
            <a:avLst/>
          </a:prstGeom>
        </p:spPr>
        <p:txBody>
          <a:bodyPr vert="horz" lIns="91440" tIns="45720" rIns="91440" bIns="45720" rtlCol="0" anchor="ctr"/>
          <a:lstStyle>
            <a:lvl1pPr algn="l">
              <a:defRPr sz="1000">
                <a:solidFill>
                  <a:schemeClr val="tx1">
                    <a:tint val="75000"/>
                  </a:schemeClr>
                </a:solidFill>
                <a:latin typeface="Lato" panose="020F0502020204030203" pitchFamily="34" charset="0"/>
                <a:ea typeface="Lato" panose="020F0502020204030203" pitchFamily="34" charset="0"/>
                <a:cs typeface="Lato" panose="020F0502020204030203" pitchFamily="34" charset="0"/>
              </a:defRPr>
            </a:lvl1pPr>
          </a:lstStyle>
          <a:p>
            <a:r>
              <a:rPr lang="en-US" dirty="0"/>
              <a:t>5th Annual MiniMuni Conference</a:t>
            </a:r>
          </a:p>
        </p:txBody>
      </p:sp>
    </p:spTree>
    <p:extLst>
      <p:ext uri="{BB962C8B-B14F-4D97-AF65-F5344CB8AC3E}">
        <p14:creationId xmlns:p14="http://schemas.microsoft.com/office/powerpoint/2010/main" val="183087706"/>
      </p:ext>
    </p:extLst>
  </p:cSld>
  <p:clrMapOvr>
    <a:masterClrMapping/>
  </p:clrMapOvr>
  <p:extLst>
    <p:ext uri="{DCECCB84-F9BA-43D5-87BE-67443E8EF086}">
      <p15:sldGuideLst xmlns:p15="http://schemas.microsoft.com/office/powerpoint/2012/main">
        <p15:guide id="1" orient="horz" pos="1152">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D37929DC-D60C-B94E-86E2-2221176E42FC}"/>
              </a:ext>
            </a:extLst>
          </p:cNvPr>
          <p:cNvSpPr>
            <a:spLocks noGrp="1"/>
          </p:cNvSpPr>
          <p:nvPr>
            <p:ph type="ftr" sz="quarter" idx="11"/>
          </p:nvPr>
        </p:nvSpPr>
        <p:spPr>
          <a:xfrm>
            <a:off x="629281" y="6155049"/>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Lato Medium"/>
                <a:ea typeface="+mn-ea"/>
                <a:cs typeface="+mn-cs"/>
              </a:rPr>
              <a:t>@</a:t>
            </a:r>
            <a:r>
              <a:rPr kumimoji="0" lang="en-US" sz="1800" b="0" i="0" u="none" strike="noStrike" kern="1200" cap="none" spc="0" normalizeH="0" baseline="0" noProof="0" err="1">
                <a:ln>
                  <a:noFill/>
                </a:ln>
                <a:solidFill>
                  <a:prstClr val="black"/>
                </a:solidFill>
                <a:effectLst/>
                <a:uLnTx/>
                <a:uFillTx/>
                <a:latin typeface="Lato Medium"/>
                <a:ea typeface="+mn-ea"/>
                <a:cs typeface="+mn-cs"/>
              </a:rPr>
              <a:t>PublicPowerOrg</a:t>
            </a:r>
            <a:r>
              <a:rPr kumimoji="0" lang="en-US" sz="1800" b="0" i="0" u="none" strike="noStrike" kern="1200" cap="none" spc="0" normalizeH="0" baseline="0" noProof="0">
                <a:ln>
                  <a:noFill/>
                </a:ln>
                <a:solidFill>
                  <a:prstClr val="black"/>
                </a:solidFill>
                <a:effectLst/>
                <a:uLnTx/>
                <a:uFillTx/>
                <a:latin typeface="Lato Medium"/>
                <a:ea typeface="+mn-ea"/>
                <a:cs typeface="+mn-cs"/>
              </a:rPr>
              <a:t> #</a:t>
            </a:r>
            <a:r>
              <a:rPr kumimoji="0" lang="en-US" sz="1800" b="0" i="0" u="none" strike="noStrike" kern="1200" cap="none" spc="0" normalizeH="0" baseline="0" noProof="0" err="1">
                <a:ln>
                  <a:noFill/>
                </a:ln>
                <a:solidFill>
                  <a:prstClr val="black"/>
                </a:solidFill>
                <a:effectLst/>
                <a:uLnTx/>
                <a:uFillTx/>
                <a:latin typeface="Lato Medium"/>
                <a:ea typeface="+mn-ea"/>
                <a:cs typeface="+mn-cs"/>
              </a:rPr>
              <a:t>PublicPower</a:t>
            </a:r>
            <a:endParaRPr kumimoji="0" lang="en-US" sz="1800" b="0" i="0" u="none" strike="noStrike" kern="1200" cap="none" spc="0" normalizeH="0" baseline="0" noProof="0">
              <a:ln>
                <a:noFill/>
              </a:ln>
              <a:solidFill>
                <a:prstClr val="black"/>
              </a:solidFill>
              <a:effectLst/>
              <a:uLnTx/>
              <a:uFillTx/>
              <a:latin typeface="Lato Medium"/>
              <a:ea typeface="+mn-ea"/>
              <a:cs typeface="+mn-cs"/>
            </a:endParaRPr>
          </a:p>
        </p:txBody>
      </p:sp>
      <p:sp>
        <p:nvSpPr>
          <p:cNvPr id="4" name="Slide Number Placeholder 3">
            <a:extLst>
              <a:ext uri="{FF2B5EF4-FFF2-40B4-BE49-F238E27FC236}">
                <a16:creationId xmlns:a16="http://schemas.microsoft.com/office/drawing/2014/main" id="{EF378D1E-A9B6-054C-9B46-295E6413083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B5B6BF-3717-F740-9AD9-78D08E5AC638}" type="slidenum">
              <a:rPr kumimoji="0" lang="en-US" sz="1200" b="0" i="0" u="none" strike="noStrike" kern="1200" cap="none" spc="0" normalizeH="0" baseline="0" noProof="0" smtClean="0">
                <a:ln>
                  <a:noFill/>
                </a:ln>
                <a:solidFill>
                  <a:prstClr val="black">
                    <a:tint val="75000"/>
                  </a:prstClr>
                </a:solidFill>
                <a:effectLst/>
                <a:uLnTx/>
                <a:uFillTx/>
                <a:latin typeface="Lato Medium"/>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Lato Medium"/>
              <a:ea typeface="+mn-ea"/>
              <a:cs typeface="+mn-cs"/>
            </a:endParaRPr>
          </a:p>
        </p:txBody>
      </p:sp>
      <p:sp>
        <p:nvSpPr>
          <p:cNvPr id="6" name="Content Placeholder 5">
            <a:extLst>
              <a:ext uri="{FF2B5EF4-FFF2-40B4-BE49-F238E27FC236}">
                <a16:creationId xmlns:a16="http://schemas.microsoft.com/office/drawing/2014/main" id="{A398E50F-D709-6742-A0A5-7B25399534F5}"/>
              </a:ext>
            </a:extLst>
          </p:cNvPr>
          <p:cNvSpPr>
            <a:spLocks noGrp="1"/>
          </p:cNvSpPr>
          <p:nvPr>
            <p:ph sz="quarter" idx="13"/>
          </p:nvPr>
        </p:nvSpPr>
        <p:spPr>
          <a:xfrm>
            <a:off x="629280" y="669925"/>
            <a:ext cx="10795957" cy="51879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174281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60362FBF-56E8-E94B-91E3-641A47007563}"/>
              </a:ext>
            </a:extLst>
          </p:cNvPr>
          <p:cNvSpPr>
            <a:spLocks noGrp="1"/>
          </p:cNvSpPr>
          <p:nvPr>
            <p:ph type="ftr" sz="quarter" idx="11"/>
          </p:nvPr>
        </p:nvSpPr>
        <p:spPr>
          <a:xfrm>
            <a:off x="629281" y="6155049"/>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Lato Medium"/>
                <a:ea typeface="+mn-ea"/>
                <a:cs typeface="+mn-cs"/>
              </a:rPr>
              <a:t>@</a:t>
            </a:r>
            <a:r>
              <a:rPr kumimoji="0" lang="en-US" sz="1800" b="0" i="0" u="none" strike="noStrike" kern="1200" cap="none" spc="0" normalizeH="0" baseline="0" noProof="0" err="1">
                <a:ln>
                  <a:noFill/>
                </a:ln>
                <a:solidFill>
                  <a:prstClr val="black"/>
                </a:solidFill>
                <a:effectLst/>
                <a:uLnTx/>
                <a:uFillTx/>
                <a:latin typeface="Lato Medium"/>
                <a:ea typeface="+mn-ea"/>
                <a:cs typeface="+mn-cs"/>
              </a:rPr>
              <a:t>PublicPowerOrg</a:t>
            </a:r>
            <a:r>
              <a:rPr kumimoji="0" lang="en-US" sz="1800" b="0" i="0" u="none" strike="noStrike" kern="1200" cap="none" spc="0" normalizeH="0" baseline="0" noProof="0">
                <a:ln>
                  <a:noFill/>
                </a:ln>
                <a:solidFill>
                  <a:prstClr val="black"/>
                </a:solidFill>
                <a:effectLst/>
                <a:uLnTx/>
                <a:uFillTx/>
                <a:latin typeface="Lato Medium"/>
                <a:ea typeface="+mn-ea"/>
                <a:cs typeface="+mn-cs"/>
              </a:rPr>
              <a:t> #</a:t>
            </a:r>
            <a:r>
              <a:rPr kumimoji="0" lang="en-US" sz="1800" b="0" i="0" u="none" strike="noStrike" kern="1200" cap="none" spc="0" normalizeH="0" baseline="0" noProof="0" err="1">
                <a:ln>
                  <a:noFill/>
                </a:ln>
                <a:solidFill>
                  <a:prstClr val="black"/>
                </a:solidFill>
                <a:effectLst/>
                <a:uLnTx/>
                <a:uFillTx/>
                <a:latin typeface="Lato Medium"/>
                <a:ea typeface="+mn-ea"/>
                <a:cs typeface="+mn-cs"/>
              </a:rPr>
              <a:t>PublicPower</a:t>
            </a:r>
            <a:endParaRPr kumimoji="0" lang="en-US" sz="1800" b="0" i="0" u="none" strike="noStrike" kern="1200" cap="none" spc="0" normalizeH="0" baseline="0" noProof="0">
              <a:ln>
                <a:noFill/>
              </a:ln>
              <a:solidFill>
                <a:prstClr val="black"/>
              </a:solidFill>
              <a:effectLst/>
              <a:uLnTx/>
              <a:uFillTx/>
              <a:latin typeface="Lato Medium"/>
              <a:ea typeface="+mn-ea"/>
              <a:cs typeface="+mn-cs"/>
            </a:endParaRPr>
          </a:p>
        </p:txBody>
      </p:sp>
      <p:sp>
        <p:nvSpPr>
          <p:cNvPr id="5" name="Slide Number Placeholder 4">
            <a:extLst>
              <a:ext uri="{FF2B5EF4-FFF2-40B4-BE49-F238E27FC236}">
                <a16:creationId xmlns:a16="http://schemas.microsoft.com/office/drawing/2014/main" id="{865FBAE8-BB6E-CA42-AAAF-5157CB0E3AE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B5B6BF-3717-F740-9AD9-78D08E5AC638}" type="slidenum">
              <a:rPr kumimoji="0" lang="en-US" sz="1200" b="0" i="0" u="none" strike="noStrike" kern="1200" cap="none" spc="0" normalizeH="0" baseline="0" noProof="0" smtClean="0">
                <a:ln>
                  <a:noFill/>
                </a:ln>
                <a:solidFill>
                  <a:prstClr val="black">
                    <a:tint val="75000"/>
                  </a:prstClr>
                </a:solidFill>
                <a:effectLst/>
                <a:uLnTx/>
                <a:uFillTx/>
                <a:latin typeface="Lato Medium"/>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Lato Medium"/>
              <a:ea typeface="+mn-ea"/>
              <a:cs typeface="+mn-cs"/>
            </a:endParaRPr>
          </a:p>
        </p:txBody>
      </p:sp>
      <p:sp>
        <p:nvSpPr>
          <p:cNvPr id="6" name="Title 1">
            <a:extLst>
              <a:ext uri="{FF2B5EF4-FFF2-40B4-BE49-F238E27FC236}">
                <a16:creationId xmlns:a16="http://schemas.microsoft.com/office/drawing/2014/main" id="{9C2203E7-3D82-4A97-8946-E13A65FBA9F0}"/>
              </a:ext>
            </a:extLst>
          </p:cNvPr>
          <p:cNvSpPr>
            <a:spLocks noGrp="1"/>
          </p:cNvSpPr>
          <p:nvPr>
            <p:ph type="title" hasCustomPrompt="1"/>
          </p:nvPr>
        </p:nvSpPr>
        <p:spPr>
          <a:xfrm>
            <a:off x="629281" y="679012"/>
            <a:ext cx="10641968" cy="1132537"/>
          </a:xfrm>
        </p:spPr>
        <p:txBody>
          <a:bodyPr lIns="0" tIns="0" rIns="0" bIns="0"/>
          <a:lstStyle>
            <a:lvl1pPr>
              <a:defRPr>
                <a:solidFill>
                  <a:srgbClr val="0F184B"/>
                </a:solidFill>
              </a:defRPr>
            </a:lvl1pPr>
          </a:lstStyle>
          <a:p>
            <a:r>
              <a:rPr lang="en-US"/>
              <a:t>Click to edit master title</a:t>
            </a:r>
          </a:p>
        </p:txBody>
      </p:sp>
      <p:sp>
        <p:nvSpPr>
          <p:cNvPr id="7" name="Text Placeholder 6">
            <a:extLst>
              <a:ext uri="{FF2B5EF4-FFF2-40B4-BE49-F238E27FC236}">
                <a16:creationId xmlns:a16="http://schemas.microsoft.com/office/drawing/2014/main" id="{363EDB0F-6C1C-83C3-0EF2-961598EF0D29}"/>
              </a:ext>
            </a:extLst>
          </p:cNvPr>
          <p:cNvSpPr>
            <a:spLocks noGrp="1"/>
          </p:cNvSpPr>
          <p:nvPr>
            <p:ph type="body" sz="quarter" idx="14"/>
          </p:nvPr>
        </p:nvSpPr>
        <p:spPr>
          <a:xfrm>
            <a:off x="629281" y="2116698"/>
            <a:ext cx="10641968" cy="37013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652450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ustom Layout">
    <p:bg>
      <p:bgPr>
        <a:solidFill>
          <a:srgbClr val="004E95"/>
        </a:solidFill>
        <a:effectLst/>
      </p:bgPr>
    </p:bg>
    <p:spTree>
      <p:nvGrpSpPr>
        <p:cNvPr id="1" name=""/>
        <p:cNvGrpSpPr/>
        <p:nvPr/>
      </p:nvGrpSpPr>
      <p:grpSpPr>
        <a:xfrm>
          <a:off x="0" y="0"/>
          <a:ext cx="0" cy="0"/>
          <a:chOff x="0" y="0"/>
          <a:chExt cx="0" cy="0"/>
        </a:xfrm>
      </p:grpSpPr>
      <p:sp>
        <p:nvSpPr>
          <p:cNvPr id="4" name="Rectangle 3"/>
          <p:cNvSpPr/>
          <p:nvPr userDrawn="1"/>
        </p:nvSpPr>
        <p:spPr>
          <a:xfrm>
            <a:off x="0" y="5791200"/>
            <a:ext cx="12192000" cy="1066800"/>
          </a:xfrm>
          <a:prstGeom prst="rect">
            <a:avLst/>
          </a:prstGeom>
          <a:solidFill>
            <a:srgbClr val="8BB63F"/>
          </a:solidFill>
          <a:ln>
            <a:solidFill>
              <a:srgbClr val="8BB63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Helvetica" pitchFamily="34" charset="0"/>
              <a:ea typeface="+mn-ea"/>
              <a:cs typeface="+mn-cs"/>
            </a:endParaRPr>
          </a:p>
        </p:txBody>
      </p:sp>
      <p:sp>
        <p:nvSpPr>
          <p:cNvPr id="5" name="Title 4"/>
          <p:cNvSpPr>
            <a:spLocks noGrp="1"/>
          </p:cNvSpPr>
          <p:nvPr>
            <p:ph type="title" hasCustomPrompt="1"/>
          </p:nvPr>
        </p:nvSpPr>
        <p:spPr>
          <a:xfrm>
            <a:off x="609600" y="2286000"/>
            <a:ext cx="10972800" cy="1143000"/>
          </a:xfrm>
        </p:spPr>
        <p:txBody>
          <a:bodyPr/>
          <a:lstStyle>
            <a:lvl1pPr>
              <a:defRPr>
                <a:solidFill>
                  <a:schemeClr val="bg1"/>
                </a:solidFill>
                <a:latin typeface="Helvetica" pitchFamily="34" charset="0"/>
              </a:defRPr>
            </a:lvl1pPr>
          </a:lstStyle>
          <a:p>
            <a:r>
              <a:rPr lang="en-US"/>
              <a:t>Transition Slide Title</a:t>
            </a:r>
          </a:p>
        </p:txBody>
      </p:sp>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88444" y="152400"/>
            <a:ext cx="522757" cy="457200"/>
          </a:xfrm>
          <a:prstGeom prst="rect">
            <a:avLst/>
          </a:prstGeom>
        </p:spPr>
      </p:pic>
    </p:spTree>
    <p:extLst>
      <p:ext uri="{BB962C8B-B14F-4D97-AF65-F5344CB8AC3E}">
        <p14:creationId xmlns:p14="http://schemas.microsoft.com/office/powerpoint/2010/main" val="38498462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838200"/>
          </a:xfrm>
        </p:spPr>
        <p:txBody>
          <a:bodyPr/>
          <a:lstStyle>
            <a:lvl1pPr>
              <a:defRPr>
                <a:latin typeface="Helvetica" pitchFamily="34" charset="0"/>
              </a:defRPr>
            </a:lvl1pPr>
          </a:lstStyle>
          <a:p>
            <a:r>
              <a:rPr lang="en-US"/>
              <a:t>Click to edit Master title style</a:t>
            </a:r>
          </a:p>
        </p:txBody>
      </p:sp>
      <p:sp>
        <p:nvSpPr>
          <p:cNvPr id="3" name="Content Placeholder 2"/>
          <p:cNvSpPr>
            <a:spLocks noGrp="1"/>
          </p:cNvSpPr>
          <p:nvPr>
            <p:ph sz="half" idx="1"/>
          </p:nvPr>
        </p:nvSpPr>
        <p:spPr>
          <a:xfrm>
            <a:off x="609600" y="1066800"/>
            <a:ext cx="5384800" cy="5486400"/>
          </a:xfrm>
        </p:spPr>
        <p:txBody>
          <a:bodyPr/>
          <a:lstStyle>
            <a:lvl1pPr marL="457189" indent="-457189">
              <a:buFont typeface="Wingdings" panose="05000000000000000000" pitchFamily="2" charset="2"/>
              <a:buChar char="§"/>
              <a:defRPr sz="2800">
                <a:solidFill>
                  <a:schemeClr val="tx1"/>
                </a:solidFill>
                <a:latin typeface="Helvetica" pitchFamily="34" charset="0"/>
              </a:defRPr>
            </a:lvl1pPr>
            <a:lvl2pPr>
              <a:defRPr sz="2400">
                <a:solidFill>
                  <a:schemeClr val="tx1"/>
                </a:solidFill>
                <a:latin typeface="Helvetica" pitchFamily="34" charset="0"/>
              </a:defRPr>
            </a:lvl2pPr>
            <a:lvl3pPr>
              <a:defRPr sz="2000">
                <a:solidFill>
                  <a:schemeClr val="tx1"/>
                </a:solidFill>
                <a:latin typeface="Helvetica" pitchFamily="34" charset="0"/>
              </a:defRPr>
            </a:lvl3pPr>
            <a:lvl4pPr>
              <a:defRPr sz="1800">
                <a:solidFill>
                  <a:schemeClr val="tx1"/>
                </a:solidFill>
                <a:latin typeface="Helvetica" pitchFamily="34" charset="0"/>
              </a:defRPr>
            </a:lvl4pPr>
            <a:lvl5pPr>
              <a:defRPr sz="1800">
                <a:solidFill>
                  <a:schemeClr val="tx1"/>
                </a:solidFill>
                <a:latin typeface="Helvetica"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066800"/>
            <a:ext cx="5384800" cy="5486400"/>
          </a:xfrm>
        </p:spPr>
        <p:txBody>
          <a:bodyPr/>
          <a:lstStyle>
            <a:lvl1pPr marL="457189" indent="-457189">
              <a:buFont typeface="Wingdings" panose="05000000000000000000" pitchFamily="2" charset="2"/>
              <a:buChar char="§"/>
              <a:defRPr sz="2800">
                <a:solidFill>
                  <a:schemeClr val="tx1"/>
                </a:solidFill>
                <a:latin typeface="Helvetica" pitchFamily="34" charset="0"/>
              </a:defRPr>
            </a:lvl1pPr>
            <a:lvl2pPr>
              <a:defRPr sz="2400">
                <a:solidFill>
                  <a:schemeClr val="tx1"/>
                </a:solidFill>
                <a:latin typeface="Helvetica" pitchFamily="34" charset="0"/>
              </a:defRPr>
            </a:lvl2pPr>
            <a:lvl3pPr>
              <a:defRPr sz="2000">
                <a:solidFill>
                  <a:schemeClr val="tx1"/>
                </a:solidFill>
                <a:latin typeface="Helvetica" pitchFamily="34" charset="0"/>
              </a:defRPr>
            </a:lvl3pPr>
            <a:lvl4pPr>
              <a:defRPr sz="1800">
                <a:solidFill>
                  <a:schemeClr val="tx1"/>
                </a:solidFill>
                <a:latin typeface="Helvetica" pitchFamily="34" charset="0"/>
              </a:defRPr>
            </a:lvl4pPr>
            <a:lvl5pPr>
              <a:defRPr sz="1800">
                <a:solidFill>
                  <a:schemeClr val="tx1"/>
                </a:solidFill>
                <a:latin typeface="Helvetica"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p:cNvSpPr>
            <a:spLocks noGrp="1"/>
          </p:cNvSpPr>
          <p:nvPr>
            <p:ph type="sldNum" sz="quarter" idx="12"/>
          </p:nvPr>
        </p:nvSpPr>
        <p:spPr>
          <a:xfrm>
            <a:off x="9347200" y="6553200"/>
            <a:ext cx="2844800" cy="296408"/>
          </a:xfrm>
          <a:prstGeom prst="rect">
            <a:avLst/>
          </a:prstGeom>
        </p:spPr>
        <p:txBody>
          <a:bodyPr/>
          <a:lstStyle>
            <a:lvl1pPr algn="r">
              <a:defRPr sz="1000">
                <a:latin typeface="Helvetica" pitchFamily="34" charset="0"/>
              </a:defRPr>
            </a:lvl1pPr>
          </a:lstStyle>
          <a:p>
            <a:fld id="{7D0E6CEC-61C6-4D38-A642-FACB01E37C77}"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0752104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3" name="Rectangle 2"/>
          <p:cNvSpPr/>
          <p:nvPr userDrawn="1"/>
        </p:nvSpPr>
        <p:spPr>
          <a:xfrm rot="5400000">
            <a:off x="5845969" y="-1012031"/>
            <a:ext cx="500062" cy="12192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4" name="Rectangle 3"/>
          <p:cNvSpPr/>
          <p:nvPr userDrawn="1"/>
        </p:nvSpPr>
        <p:spPr>
          <a:xfrm>
            <a:off x="395288" y="0"/>
            <a:ext cx="2744152" cy="6858000"/>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5" name="Rectangle 4"/>
          <p:cNvSpPr/>
          <p:nvPr userDrawn="1"/>
        </p:nvSpPr>
        <p:spPr>
          <a:xfrm rot="5400000">
            <a:off x="5045869" y="-1507331"/>
            <a:ext cx="2100262" cy="12192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pic>
        <p:nvPicPr>
          <p:cNvPr id="6" name="Picture 5"/>
          <p:cNvPicPr>
            <a:picLocks noChangeAspect="1"/>
          </p:cNvPicPr>
          <p:nvPr userDrawn="1"/>
        </p:nvPicPr>
        <p:blipFill>
          <a:blip r:embed="rId2" cstate="print">
            <a:duotone>
              <a:prstClr val="black"/>
              <a:schemeClr val="bg1">
                <a:tint val="45000"/>
                <a:satMod val="400000"/>
              </a:schemeClr>
            </a:duotone>
            <a:extLst>
              <a:ext uri="{28A0092B-C50C-407E-A947-70E740481C1C}">
                <a14:useLocalDpi xmlns:a14="http://schemas.microsoft.com/office/drawing/2010/main" val="0"/>
              </a:ext>
            </a:extLst>
          </a:blip>
          <a:stretch>
            <a:fillRect/>
          </a:stretch>
        </p:blipFill>
        <p:spPr>
          <a:xfrm>
            <a:off x="1096985" y="3767455"/>
            <a:ext cx="1340757" cy="1642428"/>
          </a:xfrm>
          <a:prstGeom prst="rect">
            <a:avLst/>
          </a:prstGeom>
        </p:spPr>
      </p:pic>
      <p:sp>
        <p:nvSpPr>
          <p:cNvPr id="7" name="Title 1"/>
          <p:cNvSpPr>
            <a:spLocks noGrp="1"/>
          </p:cNvSpPr>
          <p:nvPr>
            <p:ph type="ctrTitle"/>
          </p:nvPr>
        </p:nvSpPr>
        <p:spPr>
          <a:xfrm>
            <a:off x="3838836" y="3869796"/>
            <a:ext cx="7653767" cy="1437746"/>
          </a:xfrm>
          <a:noFill/>
        </p:spPr>
        <p:txBody>
          <a:bodyPr/>
          <a:lstStyle>
            <a:lvl1pPr>
              <a:defRPr b="1">
                <a:solidFill>
                  <a:schemeClr val="bg1"/>
                </a:solidFill>
                <a:latin typeface="Lato" panose="020F0502020204030203" pitchFamily="34" charset="0"/>
              </a:defRPr>
            </a:lvl1pPr>
          </a:lstStyle>
          <a:p>
            <a:r>
              <a:rPr lang="en-US" dirty="0"/>
              <a:t>Click to edit Master title style</a:t>
            </a:r>
          </a:p>
        </p:txBody>
      </p:sp>
    </p:spTree>
    <p:extLst>
      <p:ext uri="{BB962C8B-B14F-4D97-AF65-F5344CB8AC3E}">
        <p14:creationId xmlns:p14="http://schemas.microsoft.com/office/powerpoint/2010/main" val="1853812275"/>
      </p:ext>
    </p:extLst>
  </p:cSld>
  <p:clrMapOvr>
    <a:masterClrMapping/>
  </p:clrMapOvr>
  <p:extLst>
    <p:ext uri="{DCECCB84-F9BA-43D5-87BE-67443E8EF086}">
      <p15:sldGuideLst xmlns:p15="http://schemas.microsoft.com/office/powerpoint/2012/main">
        <p15:guide id="1" pos="240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_grey">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FDFC1F7-345E-9042-CBD4-D3875B613A84}"/>
              </a:ext>
            </a:extLst>
          </p:cNvPr>
          <p:cNvSpPr/>
          <p:nvPr userDrawn="1"/>
        </p:nvSpPr>
        <p:spPr>
          <a:xfrm>
            <a:off x="0" y="0"/>
            <a:ext cx="12192000" cy="6858000"/>
          </a:xfrm>
          <a:prstGeom prst="rect">
            <a:avLst/>
          </a:prstGeom>
          <a:solidFill>
            <a:srgbClr val="004E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F714084F-4D37-58BF-CA6F-0B1FF6399A24}"/>
              </a:ext>
            </a:extLst>
          </p:cNvPr>
          <p:cNvSpPr>
            <a:spLocks noGrp="1"/>
          </p:cNvSpPr>
          <p:nvPr>
            <p:ph type="ctrTitle"/>
          </p:nvPr>
        </p:nvSpPr>
        <p:spPr>
          <a:xfrm>
            <a:off x="1524000" y="1213803"/>
            <a:ext cx="9144000" cy="2387600"/>
          </a:xfrm>
        </p:spPr>
        <p:txBody>
          <a:bodyPr anchor="b"/>
          <a:lstStyle>
            <a:lvl1pPr algn="ctr">
              <a:defRPr sz="6000" b="1" i="0">
                <a:solidFill>
                  <a:schemeClr val="bg1"/>
                </a:solidFill>
                <a:latin typeface="Lato Heavy" panose="020F0502020204030203" pitchFamily="34" charset="0"/>
                <a:ea typeface="Lato Heavy" panose="020F0502020204030203" pitchFamily="34" charset="0"/>
                <a:cs typeface="Lato Heavy" panose="020F0502020204030203" pitchFamily="34" charset="0"/>
              </a:defRPr>
            </a:lvl1pPr>
          </a:lstStyle>
          <a:p>
            <a:r>
              <a:rPr lang="en-US"/>
              <a:t>Click to edit Master title style</a:t>
            </a:r>
          </a:p>
        </p:txBody>
      </p:sp>
      <p:sp>
        <p:nvSpPr>
          <p:cNvPr id="13" name="Subtitle 2">
            <a:extLst>
              <a:ext uri="{FF2B5EF4-FFF2-40B4-BE49-F238E27FC236}">
                <a16:creationId xmlns:a16="http://schemas.microsoft.com/office/drawing/2014/main" id="{726DDB83-D002-DDCD-AA1B-E81D598FE109}"/>
              </a:ext>
            </a:extLst>
          </p:cNvPr>
          <p:cNvSpPr>
            <a:spLocks noGrp="1"/>
          </p:cNvSpPr>
          <p:nvPr>
            <p:ph type="subTitle" idx="1"/>
          </p:nvPr>
        </p:nvSpPr>
        <p:spPr>
          <a:xfrm>
            <a:off x="1524000" y="3693478"/>
            <a:ext cx="9144000" cy="1655762"/>
          </a:xfrm>
        </p:spPr>
        <p:txBody>
          <a:bodyPr>
            <a:normAutofit/>
          </a:bodyPr>
          <a:lstStyle>
            <a:lvl1pPr marL="0" indent="0" algn="ctr">
              <a:buNone/>
              <a:defRPr sz="2800" b="1" i="0">
                <a:solidFill>
                  <a:srgbClr val="C4C4C4"/>
                </a:solidFill>
                <a:latin typeface="Lato Semibold" panose="020F0502020204030203" pitchFamily="34" charset="0"/>
                <a:ea typeface="Lato Semibold" panose="020F0502020204030203" pitchFamily="34" charset="0"/>
                <a:cs typeface="Lato Semibold"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8" name="Picture 7" descr="A white logo with black background&#10;&#10;Description automatically generated">
            <a:extLst>
              <a:ext uri="{FF2B5EF4-FFF2-40B4-BE49-F238E27FC236}">
                <a16:creationId xmlns:a16="http://schemas.microsoft.com/office/drawing/2014/main" id="{223F149B-E35D-192E-61BF-AAF0BFAFD65E}"/>
              </a:ext>
            </a:extLst>
          </p:cNvPr>
          <p:cNvPicPr>
            <a:picLocks noChangeAspect="1"/>
          </p:cNvPicPr>
          <p:nvPr userDrawn="1"/>
        </p:nvPicPr>
        <p:blipFill>
          <a:blip r:embed="rId2">
            <a:alphaModFix amt="5000"/>
          </a:blip>
          <a:stretch>
            <a:fillRect/>
          </a:stretch>
        </p:blipFill>
        <p:spPr>
          <a:xfrm rot="20456813">
            <a:off x="372958" y="-403915"/>
            <a:ext cx="6268698" cy="7827755"/>
          </a:xfrm>
          <a:prstGeom prst="rect">
            <a:avLst/>
          </a:prstGeom>
        </p:spPr>
      </p:pic>
      <p:sp>
        <p:nvSpPr>
          <p:cNvPr id="9" name="Rectangle 8">
            <a:extLst>
              <a:ext uri="{FF2B5EF4-FFF2-40B4-BE49-F238E27FC236}">
                <a16:creationId xmlns:a16="http://schemas.microsoft.com/office/drawing/2014/main" id="{05CF0F16-EC17-B7C5-FAC6-85EA3D12C719}"/>
              </a:ext>
            </a:extLst>
          </p:cNvPr>
          <p:cNvSpPr/>
          <p:nvPr userDrawn="1"/>
        </p:nvSpPr>
        <p:spPr>
          <a:xfrm>
            <a:off x="0" y="0"/>
            <a:ext cx="161365" cy="6858000"/>
          </a:xfrm>
          <a:prstGeom prst="rect">
            <a:avLst/>
          </a:prstGeom>
          <a:solidFill>
            <a:srgbClr val="C4C4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2667716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Title, Photo 1">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29768" y="5276088"/>
            <a:ext cx="11347704" cy="786384"/>
          </a:xfrm>
        </p:spPr>
        <p:txBody>
          <a:bodyPr vert="horz" lIns="91440" tIns="45720" rIns="91440" bIns="45720" rtlCol="0" anchor="b">
            <a:normAutofit/>
          </a:bodyPr>
          <a:lstStyle>
            <a:lvl1pPr>
              <a:defRPr lang="en-US" sz="4400" dirty="0">
                <a:solidFill>
                  <a:schemeClr val="tx2"/>
                </a:solidFill>
              </a:defRPr>
            </a:lvl1pPr>
          </a:lstStyle>
          <a:p>
            <a:pPr lvl="0"/>
            <a:r>
              <a:rPr lang="en-US" dirty="0"/>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29768" y="5980176"/>
            <a:ext cx="11347704" cy="530352"/>
          </a:xfrm>
        </p:spPr>
        <p:txBody>
          <a:bodyPr vert="horz" lIns="91440" tIns="45720" rIns="91440" bIns="45720" rtlCol="0">
            <a:normAutofit/>
          </a:bodyPr>
          <a:lstStyle>
            <a:lvl1pPr marL="0" indent="0">
              <a:buNone/>
              <a:defRPr lang="en-US" dirty="0">
                <a:solidFill>
                  <a:schemeClr val="tx2"/>
                </a:solidFill>
              </a:defRPr>
            </a:lvl1pPr>
          </a:lstStyle>
          <a:p>
            <a:pPr lvl="0"/>
            <a:r>
              <a:rPr lang="en-US" dirty="0"/>
              <a:t>Click to edit Master subtitle style</a:t>
            </a:r>
          </a:p>
        </p:txBody>
      </p:sp>
      <p:sp>
        <p:nvSpPr>
          <p:cNvPr id="8" name="Picture Placeholder 6">
            <a:extLst>
              <a:ext uri="{FF2B5EF4-FFF2-40B4-BE49-F238E27FC236}">
                <a16:creationId xmlns:a16="http://schemas.microsoft.com/office/drawing/2014/main" id="{F9A648C8-0436-6FAF-8B52-BA15EFB5F90C}"/>
              </a:ext>
            </a:extLst>
          </p:cNvPr>
          <p:cNvSpPr>
            <a:spLocks noGrp="1"/>
          </p:cNvSpPr>
          <p:nvPr>
            <p:ph type="pic" sz="quarter" idx="13" hasCustomPrompt="1"/>
          </p:nvPr>
        </p:nvSpPr>
        <p:spPr>
          <a:xfrm>
            <a:off x="342901" y="343038"/>
            <a:ext cx="11506200" cy="4792766"/>
          </a:xfrm>
          <a:custGeom>
            <a:avLst/>
            <a:gdLst>
              <a:gd name="connsiteX0" fmla="*/ 292023 w 11506200"/>
              <a:gd name="connsiteY0" fmla="*/ 0 h 4792766"/>
              <a:gd name="connsiteX1" fmla="*/ 11214177 w 11506200"/>
              <a:gd name="connsiteY1" fmla="*/ 0 h 4792766"/>
              <a:gd name="connsiteX2" fmla="*/ 11506200 w 11506200"/>
              <a:gd name="connsiteY2" fmla="*/ 292023 h 4792766"/>
              <a:gd name="connsiteX3" fmla="*/ 11506200 w 11506200"/>
              <a:gd name="connsiteY3" fmla="*/ 4500743 h 4792766"/>
              <a:gd name="connsiteX4" fmla="*/ 11214177 w 11506200"/>
              <a:gd name="connsiteY4" fmla="*/ 4792766 h 4792766"/>
              <a:gd name="connsiteX5" fmla="*/ 292023 w 11506200"/>
              <a:gd name="connsiteY5" fmla="*/ 4792766 h 4792766"/>
              <a:gd name="connsiteX6" fmla="*/ 0 w 11506200"/>
              <a:gd name="connsiteY6" fmla="*/ 4500743 h 4792766"/>
              <a:gd name="connsiteX7" fmla="*/ 0 w 11506200"/>
              <a:gd name="connsiteY7" fmla="*/ 292023 h 4792766"/>
              <a:gd name="connsiteX8" fmla="*/ 292023 w 11506200"/>
              <a:gd name="connsiteY8" fmla="*/ 0 h 4792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06200" h="4792766">
                <a:moveTo>
                  <a:pt x="292023" y="0"/>
                </a:moveTo>
                <a:lnTo>
                  <a:pt x="11214177" y="0"/>
                </a:lnTo>
                <a:cubicBezTo>
                  <a:pt x="11375457" y="0"/>
                  <a:pt x="11506200" y="130743"/>
                  <a:pt x="11506200" y="292023"/>
                </a:cubicBezTo>
                <a:lnTo>
                  <a:pt x="11506200" y="4500743"/>
                </a:lnTo>
                <a:cubicBezTo>
                  <a:pt x="11506200" y="4662023"/>
                  <a:pt x="11375457" y="4792766"/>
                  <a:pt x="11214177" y="4792766"/>
                </a:cubicBezTo>
                <a:lnTo>
                  <a:pt x="292023" y="4792766"/>
                </a:lnTo>
                <a:cubicBezTo>
                  <a:pt x="130743" y="4792766"/>
                  <a:pt x="0" y="4662023"/>
                  <a:pt x="0" y="4500743"/>
                </a:cubicBezTo>
                <a:lnTo>
                  <a:pt x="0" y="292023"/>
                </a:lnTo>
                <a:cubicBezTo>
                  <a:pt x="0" y="130743"/>
                  <a:pt x="130743" y="0"/>
                  <a:pt x="292023" y="0"/>
                </a:cubicBezTo>
                <a:close/>
              </a:path>
            </a:pathLst>
          </a:custGeom>
          <a:blipFill dpi="0" rotWithShape="1">
            <a:blip r:embed="rId2">
              <a:alphaModFix amt="70000"/>
            </a:blip>
            <a:srcRect/>
            <a:stretch>
              <a:fillRect/>
            </a:stretch>
          </a:blipFill>
        </p:spPr>
        <p:txBody>
          <a:bodyPr wrap="square">
            <a:noAutofit/>
          </a:bodyPr>
          <a:lstStyle>
            <a:lvl1pPr marL="0" indent="0">
              <a:buNone/>
              <a:defRPr/>
            </a:lvl1pPr>
          </a:lstStyle>
          <a:p>
            <a:r>
              <a:rPr lang="en-US" dirty="0"/>
              <a: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137160" y="6519672"/>
            <a:ext cx="3494314" cy="365125"/>
          </a:xfrm>
        </p:spPr>
        <p:txBody>
          <a:bodyPr/>
          <a:lstStyle>
            <a:lvl1pPr>
              <a:defRPr>
                <a:solidFill>
                  <a:schemeClr val="tx2"/>
                </a:solidFill>
                <a:effectLst/>
              </a:defRPr>
            </a:lvl1pPr>
          </a:lstStyle>
          <a:p>
            <a:fld id="{6CD91AB5-8D64-469B-81DF-A26B406D2B54}" type="datetime1">
              <a:rPr lang="en-US" smtClean="0"/>
              <a:t>7/31/2026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8876521" y="6519672"/>
            <a:ext cx="2805405" cy="365125"/>
          </a:xfrm>
        </p:spPr>
        <p:txBody>
          <a:bodyPr/>
          <a:lstStyle>
            <a:lvl1pPr>
              <a:defRPr>
                <a:solidFill>
                  <a:schemeClr val="tx2"/>
                </a:solidFill>
                <a:effectLst/>
              </a:defRPr>
            </a:lvl1pPr>
          </a:lstStyle>
          <a:p>
            <a:r>
              <a:rPr lang="en-US"/>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632162" y="6519672"/>
            <a:ext cx="429207" cy="365125"/>
          </a:xfrm>
        </p:spPr>
        <p:txBody>
          <a:bodyPr/>
          <a:lstStyle>
            <a:lvl1pPr>
              <a:defRPr>
                <a:solidFill>
                  <a:schemeClr val="tx2"/>
                </a:solidFill>
                <a:effectLst/>
              </a:defRPr>
            </a:lvl1pPr>
          </a:lstStyle>
          <a:p>
            <a:fld id="{8E274F5D-21DC-40EF-8DBA-AB9BB119E939}" type="slidenum">
              <a:rPr lang="en-US" smtClean="0"/>
              <a:t>‹#›</a:t>
            </a:fld>
            <a:endParaRPr lang="en-US"/>
          </a:p>
        </p:txBody>
      </p:sp>
    </p:spTree>
    <p:extLst>
      <p:ext uri="{BB962C8B-B14F-4D97-AF65-F5344CB8AC3E}">
        <p14:creationId xmlns:p14="http://schemas.microsoft.com/office/powerpoint/2010/main" val="2610029740"/>
      </p:ext>
    </p:extLst>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8CDF8-00AD-4441-A6D5-9D7A659EB6C0}"/>
              </a:ext>
            </a:extLst>
          </p:cNvPr>
          <p:cNvSpPr>
            <a:spLocks noGrp="1"/>
          </p:cNvSpPr>
          <p:nvPr>
            <p:ph type="title"/>
          </p:nvPr>
        </p:nvSpPr>
        <p:spPr>
          <a:xfrm>
            <a:off x="912628" y="1463038"/>
            <a:ext cx="3859397" cy="1471548"/>
          </a:xfrm>
        </p:spPr>
        <p:txBody>
          <a:bodyPr anchor="t"/>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8C330AF-CB7E-420A-AE8A-E02E90325885}"/>
              </a:ext>
            </a:extLst>
          </p:cNvPr>
          <p:cNvSpPr>
            <a:spLocks noGrp="1"/>
          </p:cNvSpPr>
          <p:nvPr>
            <p:ph idx="1"/>
          </p:nvPr>
        </p:nvSpPr>
        <p:spPr>
          <a:xfrm>
            <a:off x="5183188" y="987425"/>
            <a:ext cx="6172200" cy="4873625"/>
          </a:xfrm>
        </p:spPr>
        <p:txBody>
          <a:bodyPr>
            <a:norm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43257AD-2422-4CDA-9C55-700F4B5BF251}"/>
              </a:ext>
            </a:extLst>
          </p:cNvPr>
          <p:cNvSpPr>
            <a:spLocks noGrp="1"/>
          </p:cNvSpPr>
          <p:nvPr>
            <p:ph type="body" sz="half" idx="2"/>
          </p:nvPr>
        </p:nvSpPr>
        <p:spPr>
          <a:xfrm>
            <a:off x="912628" y="2934586"/>
            <a:ext cx="3859397" cy="293440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1B7454-C1CC-46F2-A6FB-1FE786C48F4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2200AA3-798A-4433-8927-6E115914B6EF}" type="datetimeFigureOut">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7/31/2026</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49077DBE-6CC7-421B-AB5E-341E20BD922B}"/>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a:t>
            </a:r>
          </a:p>
        </p:txBody>
      </p:sp>
      <p:sp>
        <p:nvSpPr>
          <p:cNvPr id="7" name="Slide Number Placeholder 6">
            <a:extLst>
              <a:ext uri="{FF2B5EF4-FFF2-40B4-BE49-F238E27FC236}">
                <a16:creationId xmlns:a16="http://schemas.microsoft.com/office/drawing/2014/main" id="{FD6EAB8F-7526-4CDB-B782-FAD8B3E70B0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0C12960-6E85-460F-B6E3-5B82CB31AF3D}" type="slidenum">
              <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73037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7DD35-7673-4F88-86B0-634883B5E345}"/>
              </a:ext>
            </a:extLst>
          </p:cNvPr>
          <p:cNvSpPr>
            <a:spLocks noGrp="1"/>
          </p:cNvSpPr>
          <p:nvPr>
            <p:ph type="title"/>
          </p:nvPr>
        </p:nvSpPr>
        <p:spPr>
          <a:xfrm>
            <a:off x="685887" y="929148"/>
            <a:ext cx="10640005" cy="761540"/>
          </a:xfrm>
        </p:spPr>
        <p:txBody>
          <a:bodyPr/>
          <a:lstStyle/>
          <a:p>
            <a:r>
              <a:rPr lang="en-US"/>
              <a:t>Click to edit Master title style</a:t>
            </a:r>
          </a:p>
        </p:txBody>
      </p:sp>
      <p:sp>
        <p:nvSpPr>
          <p:cNvPr id="3" name="Text Placeholder 2">
            <a:extLst>
              <a:ext uri="{FF2B5EF4-FFF2-40B4-BE49-F238E27FC236}">
                <a16:creationId xmlns:a16="http://schemas.microsoft.com/office/drawing/2014/main" id="{5EC820D7-3E0B-47C6-A583-C4C839C5AF03}"/>
              </a:ext>
            </a:extLst>
          </p:cNvPr>
          <p:cNvSpPr>
            <a:spLocks noGrp="1"/>
          </p:cNvSpPr>
          <p:nvPr>
            <p:ph type="body" idx="1"/>
          </p:nvPr>
        </p:nvSpPr>
        <p:spPr>
          <a:xfrm>
            <a:off x="715384" y="1681163"/>
            <a:ext cx="5282192" cy="657225"/>
          </a:xfrm>
        </p:spPr>
        <p:txBody>
          <a:bodyPr anchor="b">
            <a:normAutofit/>
          </a:bodyPr>
          <a:lstStyle>
            <a:lvl1pPr marL="0" indent="0">
              <a:buNone/>
              <a:defRPr sz="1600" b="1">
                <a:latin typeface="+mj-lt"/>
              </a:defRPr>
            </a:lvl1pPr>
            <a:lvl2pPr marL="457200" indent="0">
              <a:buNone/>
              <a:defRPr sz="1600" b="1"/>
            </a:lvl2pPr>
            <a:lvl3pPr marL="914400" indent="0">
              <a:buNone/>
              <a:defRPr sz="16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A839A7B-97D5-400F-B802-A0FF28FE9F15}"/>
              </a:ext>
            </a:extLst>
          </p:cNvPr>
          <p:cNvSpPr>
            <a:spLocks noGrp="1"/>
          </p:cNvSpPr>
          <p:nvPr>
            <p:ph sz="half" idx="2"/>
          </p:nvPr>
        </p:nvSpPr>
        <p:spPr>
          <a:xfrm>
            <a:off x="715384" y="2505075"/>
            <a:ext cx="5282192" cy="34237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2E0ECA2-DBF1-4681-9DFA-93AFD1B371DB}"/>
              </a:ext>
            </a:extLst>
          </p:cNvPr>
          <p:cNvSpPr>
            <a:spLocks noGrp="1"/>
          </p:cNvSpPr>
          <p:nvPr>
            <p:ph type="body" sz="quarter" idx="3"/>
          </p:nvPr>
        </p:nvSpPr>
        <p:spPr>
          <a:xfrm>
            <a:off x="6172200" y="1681163"/>
            <a:ext cx="5183188" cy="657225"/>
          </a:xfrm>
        </p:spPr>
        <p:txBody>
          <a:bodyPr anchor="b">
            <a:normAutofit/>
          </a:bodyPr>
          <a:lstStyle>
            <a:lvl1pPr marL="0" indent="0">
              <a:buNone/>
              <a:defRPr sz="1600" b="1">
                <a:latin typeface="+mj-lt"/>
              </a:defRPr>
            </a:lvl1pPr>
            <a:lvl2pPr marL="457200" indent="0">
              <a:buNone/>
              <a:defRPr sz="1600" b="1"/>
            </a:lvl2pPr>
            <a:lvl3pPr marL="914400" indent="0">
              <a:buNone/>
              <a:defRPr sz="16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90EBBBB-517F-4ED7-9E51-CF0F7590B4D4}"/>
              </a:ext>
            </a:extLst>
          </p:cNvPr>
          <p:cNvSpPr>
            <a:spLocks noGrp="1"/>
          </p:cNvSpPr>
          <p:nvPr>
            <p:ph sz="quarter" idx="4"/>
          </p:nvPr>
        </p:nvSpPr>
        <p:spPr>
          <a:xfrm>
            <a:off x="6172200" y="2505075"/>
            <a:ext cx="5183188" cy="34237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511B5C7-1E37-478F-B4B0-C7202FFE41B9}"/>
              </a:ext>
            </a:extLst>
          </p:cNvPr>
          <p:cNvSpPr>
            <a:spLocks noGrp="1"/>
          </p:cNvSpPr>
          <p:nvPr>
            <p:ph type="dt" sz="half" idx="10"/>
          </p:nvPr>
        </p:nvSpPr>
        <p:spPr/>
        <p:txBody>
          <a:bodyPr/>
          <a:lstStyle/>
          <a:p>
            <a:fld id="{19CAD10D-99D1-46B2-A85A-C16850FCF8CF}" type="datetimeFigureOut">
              <a:rPr lang="en-US" dirty="0"/>
              <a:t>7/31/2026</a:t>
            </a:fld>
            <a:endParaRPr lang="en-US"/>
          </a:p>
        </p:txBody>
      </p:sp>
      <p:sp>
        <p:nvSpPr>
          <p:cNvPr id="8" name="Footer Placeholder 7">
            <a:extLst>
              <a:ext uri="{FF2B5EF4-FFF2-40B4-BE49-F238E27FC236}">
                <a16:creationId xmlns:a16="http://schemas.microsoft.com/office/drawing/2014/main" id="{9153F7EF-507C-4CB3-86C5-8B34FFFC1D86}"/>
              </a:ext>
            </a:extLst>
          </p:cNvPr>
          <p:cNvSpPr>
            <a:spLocks noGrp="1"/>
          </p:cNvSpPr>
          <p:nvPr>
            <p:ph type="ftr" sz="quarter" idx="11"/>
          </p:nvPr>
        </p:nvSpPr>
        <p:spPr/>
        <p:txBody>
          <a:bodyPr/>
          <a:lstStyle/>
          <a:p>
            <a:r>
              <a:rPr lang="en-US"/>
              <a:t>
              </a:t>
            </a:r>
          </a:p>
        </p:txBody>
      </p:sp>
      <p:sp>
        <p:nvSpPr>
          <p:cNvPr id="9" name="Slide Number Placeholder 8">
            <a:extLst>
              <a:ext uri="{FF2B5EF4-FFF2-40B4-BE49-F238E27FC236}">
                <a16:creationId xmlns:a16="http://schemas.microsoft.com/office/drawing/2014/main" id="{58E3DEA6-E4EB-4C2A-8B4F-55EC965B6219}"/>
              </a:ext>
            </a:extLst>
          </p:cNvPr>
          <p:cNvSpPr>
            <a:spLocks noGrp="1"/>
          </p:cNvSpPr>
          <p:nvPr>
            <p:ph type="sldNum" sz="quarter" idx="12"/>
          </p:nvPr>
        </p:nvSpPr>
        <p:spPr/>
        <p:txBody>
          <a:bodyPr/>
          <a:lstStyle/>
          <a:p>
            <a:fld id="{E30AF5A0-43BB-4336-8627-9123B9144D80}" type="slidenum">
              <a:rPr lang="en-US" dirty="0"/>
              <a:t>‹#›</a:t>
            </a:fld>
            <a:endParaRPr lang="en-US"/>
          </a:p>
        </p:txBody>
      </p:sp>
    </p:spTree>
    <p:extLst>
      <p:ext uri="{BB962C8B-B14F-4D97-AF65-F5344CB8AC3E}">
        <p14:creationId xmlns:p14="http://schemas.microsoft.com/office/powerpoint/2010/main" val="348765794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5610A-17B4-4656-93CF-E1D9982860F7}"/>
              </a:ext>
            </a:extLst>
          </p:cNvPr>
          <p:cNvSpPr>
            <a:spLocks noGrp="1"/>
          </p:cNvSpPr>
          <p:nvPr>
            <p:ph type="ctrTitle"/>
          </p:nvPr>
        </p:nvSpPr>
        <p:spPr>
          <a:xfrm>
            <a:off x="912629" y="1371600"/>
            <a:ext cx="5935540" cy="2696866"/>
          </a:xfrm>
        </p:spPr>
        <p:txBody>
          <a:bodyPr anchor="t">
            <a:normAutofit/>
          </a:bodyPr>
          <a:lstStyle>
            <a:lvl1pPr algn="l">
              <a:defRPr sz="4000"/>
            </a:lvl1pPr>
          </a:lstStyle>
          <a:p>
            <a:r>
              <a:rPr lang="en-US"/>
              <a:t>Click to edit Master title style</a:t>
            </a:r>
          </a:p>
        </p:txBody>
      </p:sp>
      <p:sp>
        <p:nvSpPr>
          <p:cNvPr id="3" name="Subtitle 2">
            <a:extLst>
              <a:ext uri="{FF2B5EF4-FFF2-40B4-BE49-F238E27FC236}">
                <a16:creationId xmlns:a16="http://schemas.microsoft.com/office/drawing/2014/main" id="{A451C80B-DFD6-415B-BA5B-E56E510CD12B}"/>
              </a:ext>
            </a:extLst>
          </p:cNvPr>
          <p:cNvSpPr>
            <a:spLocks noGrp="1"/>
          </p:cNvSpPr>
          <p:nvPr>
            <p:ph type="subTitle" idx="1"/>
          </p:nvPr>
        </p:nvSpPr>
        <p:spPr>
          <a:xfrm>
            <a:off x="912629" y="4584879"/>
            <a:ext cx="5935540" cy="1287887"/>
          </a:xfrm>
        </p:spPr>
        <p:txBody>
          <a:bodyPr anchor="b">
            <a:normAutofit/>
          </a:bodyPr>
          <a:lstStyle>
            <a:lvl1pPr marL="0" indent="0" algn="l">
              <a:lnSpc>
                <a:spcPct val="130000"/>
              </a:lnSpc>
              <a:buNone/>
              <a:defRPr sz="1800" b="1" cap="all" spc="300" baseline="0"/>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7A2065B-06FF-4991-9F8A-4BE25457B479}"/>
              </a:ext>
            </a:extLst>
          </p:cNvPr>
          <p:cNvSpPr>
            <a:spLocks noGrp="1"/>
          </p:cNvSpPr>
          <p:nvPr>
            <p:ph type="dt" sz="half" idx="10"/>
          </p:nvPr>
        </p:nvSpPr>
        <p:spPr/>
        <p:txBody>
          <a:bodyPr/>
          <a:lstStyle/>
          <a:p>
            <a:fld id="{8D5D83F1-BF6E-4A98-8153-BAC9ABDE7CE3}" type="datetimeFigureOut">
              <a:rPr lang="en-US" dirty="0"/>
              <a:t>7/31/2026</a:t>
            </a:fld>
            <a:endParaRPr lang="en-US"/>
          </a:p>
        </p:txBody>
      </p:sp>
      <p:sp>
        <p:nvSpPr>
          <p:cNvPr id="5" name="Footer Placeholder 4">
            <a:extLst>
              <a:ext uri="{FF2B5EF4-FFF2-40B4-BE49-F238E27FC236}">
                <a16:creationId xmlns:a16="http://schemas.microsoft.com/office/drawing/2014/main" id="{B20DF2FA-C604-45D8-A633-11D3742EC141}"/>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02EE5DA9-2D04-4850-AB9F-BD353816504A}"/>
              </a:ext>
            </a:extLst>
          </p:cNvPr>
          <p:cNvSpPr>
            <a:spLocks noGrp="1"/>
          </p:cNvSpPr>
          <p:nvPr>
            <p:ph type="sldNum" sz="quarter" idx="12"/>
          </p:nvPr>
        </p:nvSpPr>
        <p:spPr/>
        <p:txBody>
          <a:bodyPr/>
          <a:lstStyle/>
          <a:p>
            <a:fld id="{70C12960-6E85-460F-B6E3-5B82CB31AF3D}" type="slidenum">
              <a:rPr lang="en-US" dirty="0"/>
              <a:t>‹#›</a:t>
            </a:fld>
            <a:endParaRPr lang="en-US"/>
          </a:p>
        </p:txBody>
      </p:sp>
    </p:spTree>
    <p:extLst>
      <p:ext uri="{BB962C8B-B14F-4D97-AF65-F5344CB8AC3E}">
        <p14:creationId xmlns:p14="http://schemas.microsoft.com/office/powerpoint/2010/main" val="22880009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8B246-6A68-46BE-9DBD-614FA8CF4E2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3E47706-8D18-4093-A7C1-F30D7543CED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C7C8FC-AAEA-4AB6-9DB5-2503F58F0E69}"/>
              </a:ext>
            </a:extLst>
          </p:cNvPr>
          <p:cNvSpPr>
            <a:spLocks noGrp="1"/>
          </p:cNvSpPr>
          <p:nvPr>
            <p:ph type="dt" sz="half" idx="10"/>
          </p:nvPr>
        </p:nvSpPr>
        <p:spPr/>
        <p:txBody>
          <a:bodyPr/>
          <a:lstStyle/>
          <a:p>
            <a:fld id="{BA576E92-E5C8-4FF8-B2BE-A516F6A1724E}" type="datetimeFigureOut">
              <a:rPr lang="en-US" dirty="0"/>
              <a:t>7/31/2026</a:t>
            </a:fld>
            <a:endParaRPr lang="en-US"/>
          </a:p>
        </p:txBody>
      </p:sp>
      <p:sp>
        <p:nvSpPr>
          <p:cNvPr id="5" name="Footer Placeholder 4">
            <a:extLst>
              <a:ext uri="{FF2B5EF4-FFF2-40B4-BE49-F238E27FC236}">
                <a16:creationId xmlns:a16="http://schemas.microsoft.com/office/drawing/2014/main" id="{E8B1616B-3F08-4869-A522-773C38940F66}"/>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3E030CE6-9124-4B3A-A912-AE16B5C34003}"/>
              </a:ext>
            </a:extLst>
          </p:cNvPr>
          <p:cNvSpPr>
            <a:spLocks noGrp="1"/>
          </p:cNvSpPr>
          <p:nvPr>
            <p:ph type="sldNum" sz="quarter" idx="12"/>
          </p:nvPr>
        </p:nvSpPr>
        <p:spPr/>
        <p:txBody>
          <a:bodyPr/>
          <a:lstStyle/>
          <a:p>
            <a:fld id="{70C12960-6E85-460F-B6E3-5B82CB31AF3D}" type="slidenum">
              <a:rPr lang="en-US" dirty="0"/>
              <a:t>‹#›</a:t>
            </a:fld>
            <a:endParaRPr lang="en-US"/>
          </a:p>
        </p:txBody>
      </p:sp>
    </p:spTree>
    <p:extLst>
      <p:ext uri="{BB962C8B-B14F-4D97-AF65-F5344CB8AC3E}">
        <p14:creationId xmlns:p14="http://schemas.microsoft.com/office/powerpoint/2010/main" val="34486612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78885-57B2-4930-BD7D-CBF916EDF1C6}"/>
              </a:ext>
            </a:extLst>
          </p:cNvPr>
          <p:cNvSpPr>
            <a:spLocks noGrp="1"/>
          </p:cNvSpPr>
          <p:nvPr>
            <p:ph type="title"/>
          </p:nvPr>
        </p:nvSpPr>
        <p:spPr>
          <a:xfrm>
            <a:off x="912629" y="1709738"/>
            <a:ext cx="9214884" cy="3159974"/>
          </a:xfrm>
        </p:spPr>
        <p:txBody>
          <a:bodyPr anchor="b">
            <a:normAutofit/>
          </a:bodyPr>
          <a:lstStyle>
            <a:lvl1pPr>
              <a:defRPr sz="4800"/>
            </a:lvl1pPr>
          </a:lstStyle>
          <a:p>
            <a:r>
              <a:rPr lang="en-US"/>
              <a:t>Click to edit Master title style</a:t>
            </a:r>
          </a:p>
        </p:txBody>
      </p:sp>
      <p:sp>
        <p:nvSpPr>
          <p:cNvPr id="3" name="Text Placeholder 2">
            <a:extLst>
              <a:ext uri="{FF2B5EF4-FFF2-40B4-BE49-F238E27FC236}">
                <a16:creationId xmlns:a16="http://schemas.microsoft.com/office/drawing/2014/main" id="{9BE495E4-2F8B-4CC7-88AC-A312067E60D2}"/>
              </a:ext>
            </a:extLst>
          </p:cNvPr>
          <p:cNvSpPr>
            <a:spLocks noGrp="1"/>
          </p:cNvSpPr>
          <p:nvPr>
            <p:ph type="body" idx="1"/>
          </p:nvPr>
        </p:nvSpPr>
        <p:spPr>
          <a:xfrm>
            <a:off x="912628" y="5018567"/>
            <a:ext cx="7907079" cy="1073889"/>
          </a:xfrm>
        </p:spPr>
        <p:txBody>
          <a:bodyPr>
            <a:normAutofit/>
          </a:bodyPr>
          <a:lstStyle>
            <a:lvl1pPr marL="0" indent="0">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8585CC9-BAD3-4807-90BB-97DA2D6A6BE2}"/>
              </a:ext>
            </a:extLst>
          </p:cNvPr>
          <p:cNvSpPr>
            <a:spLocks noGrp="1"/>
          </p:cNvSpPr>
          <p:nvPr>
            <p:ph type="dt" sz="half" idx="10"/>
          </p:nvPr>
        </p:nvSpPr>
        <p:spPr/>
        <p:txBody>
          <a:bodyPr/>
          <a:lstStyle/>
          <a:p>
            <a:fld id="{06DDB232-C681-46A2-B21F-2BD21E9CA134}" type="datetimeFigureOut">
              <a:rPr lang="en-US" dirty="0"/>
              <a:t>7/31/2026</a:t>
            </a:fld>
            <a:endParaRPr lang="en-US"/>
          </a:p>
        </p:txBody>
      </p:sp>
      <p:sp>
        <p:nvSpPr>
          <p:cNvPr id="5" name="Footer Placeholder 4">
            <a:extLst>
              <a:ext uri="{FF2B5EF4-FFF2-40B4-BE49-F238E27FC236}">
                <a16:creationId xmlns:a16="http://schemas.microsoft.com/office/drawing/2014/main" id="{5F108CEF-165F-4D7E-9666-5CD0156B497C}"/>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FE0EBC3D-3277-4D34-9F67-71040C21E3B3}"/>
              </a:ext>
            </a:extLst>
          </p:cNvPr>
          <p:cNvSpPr>
            <a:spLocks noGrp="1"/>
          </p:cNvSpPr>
          <p:nvPr>
            <p:ph type="sldNum" sz="quarter" idx="12"/>
          </p:nvPr>
        </p:nvSpPr>
        <p:spPr/>
        <p:txBody>
          <a:bodyPr/>
          <a:lstStyle/>
          <a:p>
            <a:fld id="{70C12960-6E85-460F-B6E3-5B82CB31AF3D}" type="slidenum">
              <a:rPr lang="en-US" dirty="0"/>
              <a:t>‹#›</a:t>
            </a:fld>
            <a:endParaRPr lang="en-US"/>
          </a:p>
        </p:txBody>
      </p:sp>
    </p:spTree>
    <p:extLst>
      <p:ext uri="{BB962C8B-B14F-4D97-AF65-F5344CB8AC3E}">
        <p14:creationId xmlns:p14="http://schemas.microsoft.com/office/powerpoint/2010/main" val="368542804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77A4-4D01-45B6-9563-0BF13BA72F7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EE17E00-96AC-45F0-82B2-9F601E9B93C2}"/>
              </a:ext>
            </a:extLst>
          </p:cNvPr>
          <p:cNvSpPr>
            <a:spLocks noGrp="1"/>
          </p:cNvSpPr>
          <p:nvPr>
            <p:ph sz="half" idx="1"/>
          </p:nvPr>
        </p:nvSpPr>
        <p:spPr>
          <a:xfrm>
            <a:off x="914400" y="2849526"/>
            <a:ext cx="5105400" cy="32104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2BA30CD-95C0-427B-A571-A7D8A53278F4}"/>
              </a:ext>
            </a:extLst>
          </p:cNvPr>
          <p:cNvSpPr>
            <a:spLocks noGrp="1"/>
          </p:cNvSpPr>
          <p:nvPr>
            <p:ph sz="half" idx="2"/>
          </p:nvPr>
        </p:nvSpPr>
        <p:spPr>
          <a:xfrm>
            <a:off x="6172200" y="2849526"/>
            <a:ext cx="5105400" cy="32104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6F67CAC-53E4-44AF-BEAC-8FFB96F05A86}"/>
              </a:ext>
            </a:extLst>
          </p:cNvPr>
          <p:cNvSpPr>
            <a:spLocks noGrp="1"/>
          </p:cNvSpPr>
          <p:nvPr>
            <p:ph type="dt" sz="half" idx="10"/>
          </p:nvPr>
        </p:nvSpPr>
        <p:spPr/>
        <p:txBody>
          <a:bodyPr/>
          <a:lstStyle/>
          <a:p>
            <a:fld id="{30ABE26E-66F9-4E5F-9E07-CA7CDB200281}" type="datetimeFigureOut">
              <a:rPr lang="en-US" dirty="0"/>
              <a:t>7/31/2026</a:t>
            </a:fld>
            <a:endParaRPr lang="en-US"/>
          </a:p>
        </p:txBody>
      </p:sp>
      <p:sp>
        <p:nvSpPr>
          <p:cNvPr id="6" name="Footer Placeholder 5">
            <a:extLst>
              <a:ext uri="{FF2B5EF4-FFF2-40B4-BE49-F238E27FC236}">
                <a16:creationId xmlns:a16="http://schemas.microsoft.com/office/drawing/2014/main" id="{083D9F3A-E7F0-45E7-AFA8-0D4A669EC16C}"/>
              </a:ext>
            </a:extLst>
          </p:cNvPr>
          <p:cNvSpPr>
            <a:spLocks noGrp="1"/>
          </p:cNvSpPr>
          <p:nvPr>
            <p:ph type="ftr" sz="quarter" idx="11"/>
          </p:nvPr>
        </p:nvSpPr>
        <p:spPr/>
        <p:txBody>
          <a:bodyPr/>
          <a:lstStyle/>
          <a:p>
            <a:r>
              <a:rPr lang="en-US"/>
              <a:t>
              </a:t>
            </a:r>
          </a:p>
        </p:txBody>
      </p:sp>
      <p:sp>
        <p:nvSpPr>
          <p:cNvPr id="7" name="Slide Number Placeholder 6">
            <a:extLst>
              <a:ext uri="{FF2B5EF4-FFF2-40B4-BE49-F238E27FC236}">
                <a16:creationId xmlns:a16="http://schemas.microsoft.com/office/drawing/2014/main" id="{3C5F008B-58BB-45FF-923F-5909DAB49D34}"/>
              </a:ext>
            </a:extLst>
          </p:cNvPr>
          <p:cNvSpPr>
            <a:spLocks noGrp="1"/>
          </p:cNvSpPr>
          <p:nvPr>
            <p:ph type="sldNum" sz="quarter" idx="12"/>
          </p:nvPr>
        </p:nvSpPr>
        <p:spPr/>
        <p:txBody>
          <a:bodyPr/>
          <a:lstStyle/>
          <a:p>
            <a:fld id="{70C12960-6E85-460F-B6E3-5B82CB31AF3D}" type="slidenum">
              <a:rPr lang="en-US" dirty="0"/>
              <a:t>‹#›</a:t>
            </a:fld>
            <a:endParaRPr lang="en-US"/>
          </a:p>
        </p:txBody>
      </p:sp>
    </p:spTree>
    <p:extLst>
      <p:ext uri="{BB962C8B-B14F-4D97-AF65-F5344CB8AC3E}">
        <p14:creationId xmlns:p14="http://schemas.microsoft.com/office/powerpoint/2010/main" val="241070198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7B549-9E51-42E0-992A-73E775957773}"/>
              </a:ext>
            </a:extLst>
          </p:cNvPr>
          <p:cNvSpPr>
            <a:spLocks noGrp="1"/>
          </p:cNvSpPr>
          <p:nvPr>
            <p:ph type="title"/>
          </p:nvPr>
        </p:nvSpPr>
        <p:spPr>
          <a:xfrm>
            <a:off x="912628" y="1371599"/>
            <a:ext cx="10442760" cy="93975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81A5FDC-7C4B-45FB-8462-E2CE79919F33}"/>
              </a:ext>
            </a:extLst>
          </p:cNvPr>
          <p:cNvSpPr>
            <a:spLocks noGrp="1"/>
          </p:cNvSpPr>
          <p:nvPr>
            <p:ph type="body" idx="1"/>
          </p:nvPr>
        </p:nvSpPr>
        <p:spPr>
          <a:xfrm>
            <a:off x="912628" y="2311353"/>
            <a:ext cx="5084947" cy="695372"/>
          </a:xfrm>
        </p:spPr>
        <p:txBody>
          <a:bodyPr anchor="b">
            <a:normAutofit/>
          </a:bodyPr>
          <a:lstStyle>
            <a:lvl1pPr marL="0" indent="0">
              <a:buNone/>
              <a:defRPr sz="1800" b="1" cap="all" spc="300" baseline="0"/>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BD8B686-2E92-45B9-A3D7-9DCAA0C50B36}"/>
              </a:ext>
            </a:extLst>
          </p:cNvPr>
          <p:cNvSpPr>
            <a:spLocks noGrp="1"/>
          </p:cNvSpPr>
          <p:nvPr>
            <p:ph sz="half" idx="2"/>
          </p:nvPr>
        </p:nvSpPr>
        <p:spPr>
          <a:xfrm>
            <a:off x="912628" y="3006725"/>
            <a:ext cx="5084947" cy="31829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6ADB526-4A44-47B6-8D14-93202E590AA7}"/>
              </a:ext>
            </a:extLst>
          </p:cNvPr>
          <p:cNvSpPr>
            <a:spLocks noGrp="1"/>
          </p:cNvSpPr>
          <p:nvPr>
            <p:ph type="body" sz="quarter" idx="3"/>
          </p:nvPr>
        </p:nvSpPr>
        <p:spPr>
          <a:xfrm>
            <a:off x="6172200" y="2311353"/>
            <a:ext cx="5183188" cy="695372"/>
          </a:xfrm>
        </p:spPr>
        <p:txBody>
          <a:bodyPr anchor="b">
            <a:normAutofit/>
          </a:bodyPr>
          <a:lstStyle>
            <a:lvl1pPr marL="0" indent="0">
              <a:buNone/>
              <a:defRPr sz="1800" b="1" cap="all" spc="300" baseline="0"/>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74177CA-5C13-4311-BFD3-B98FBD942DA5}"/>
              </a:ext>
            </a:extLst>
          </p:cNvPr>
          <p:cNvSpPr>
            <a:spLocks noGrp="1"/>
          </p:cNvSpPr>
          <p:nvPr>
            <p:ph sz="quarter" idx="4"/>
          </p:nvPr>
        </p:nvSpPr>
        <p:spPr>
          <a:xfrm>
            <a:off x="6172200" y="3006725"/>
            <a:ext cx="5183188" cy="31829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DEA255A-4CB5-40CA-B756-1AA5E27C20BF}"/>
              </a:ext>
            </a:extLst>
          </p:cNvPr>
          <p:cNvSpPr>
            <a:spLocks noGrp="1"/>
          </p:cNvSpPr>
          <p:nvPr>
            <p:ph type="dt" sz="half" idx="10"/>
          </p:nvPr>
        </p:nvSpPr>
        <p:spPr/>
        <p:txBody>
          <a:bodyPr/>
          <a:lstStyle/>
          <a:p>
            <a:fld id="{85A1A01C-F286-49E7-998E-3D5BB613F99A}" type="datetimeFigureOut">
              <a:rPr lang="en-US" dirty="0"/>
              <a:t>7/31/2026</a:t>
            </a:fld>
            <a:endParaRPr lang="en-US"/>
          </a:p>
        </p:txBody>
      </p:sp>
      <p:sp>
        <p:nvSpPr>
          <p:cNvPr id="8" name="Footer Placeholder 7">
            <a:extLst>
              <a:ext uri="{FF2B5EF4-FFF2-40B4-BE49-F238E27FC236}">
                <a16:creationId xmlns:a16="http://schemas.microsoft.com/office/drawing/2014/main" id="{FF3072C4-10F1-49B8-B0BF-69204EDDCFAE}"/>
              </a:ext>
            </a:extLst>
          </p:cNvPr>
          <p:cNvSpPr>
            <a:spLocks noGrp="1"/>
          </p:cNvSpPr>
          <p:nvPr>
            <p:ph type="ftr" sz="quarter" idx="11"/>
          </p:nvPr>
        </p:nvSpPr>
        <p:spPr/>
        <p:txBody>
          <a:bodyPr/>
          <a:lstStyle/>
          <a:p>
            <a:r>
              <a:rPr lang="en-US"/>
              <a:t>
              </a:t>
            </a:r>
          </a:p>
        </p:txBody>
      </p:sp>
      <p:sp>
        <p:nvSpPr>
          <p:cNvPr id="9" name="Slide Number Placeholder 8">
            <a:extLst>
              <a:ext uri="{FF2B5EF4-FFF2-40B4-BE49-F238E27FC236}">
                <a16:creationId xmlns:a16="http://schemas.microsoft.com/office/drawing/2014/main" id="{4A5ACC97-44C1-4887-909B-E6732D3C1FFE}"/>
              </a:ext>
            </a:extLst>
          </p:cNvPr>
          <p:cNvSpPr>
            <a:spLocks noGrp="1"/>
          </p:cNvSpPr>
          <p:nvPr>
            <p:ph type="sldNum" sz="quarter" idx="12"/>
          </p:nvPr>
        </p:nvSpPr>
        <p:spPr/>
        <p:txBody>
          <a:bodyPr/>
          <a:lstStyle/>
          <a:p>
            <a:fld id="{70C12960-6E85-460F-B6E3-5B82CB31AF3D}" type="slidenum">
              <a:rPr lang="en-US" dirty="0"/>
              <a:t>‹#›</a:t>
            </a:fld>
            <a:endParaRPr lang="en-US"/>
          </a:p>
        </p:txBody>
      </p:sp>
    </p:spTree>
    <p:extLst>
      <p:ext uri="{BB962C8B-B14F-4D97-AF65-F5344CB8AC3E}">
        <p14:creationId xmlns:p14="http://schemas.microsoft.com/office/powerpoint/2010/main" val="223925769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7D313-943A-47E0-8A7A-DFFBCC297AB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3AC25A7-81C8-4AA1-AD9F-C78A451FDE2E}"/>
              </a:ext>
            </a:extLst>
          </p:cNvPr>
          <p:cNvSpPr>
            <a:spLocks noGrp="1"/>
          </p:cNvSpPr>
          <p:nvPr>
            <p:ph type="dt" sz="half" idx="10"/>
          </p:nvPr>
        </p:nvSpPr>
        <p:spPr/>
        <p:txBody>
          <a:bodyPr/>
          <a:lstStyle/>
          <a:p>
            <a:fld id="{B7CC2C0A-F771-42D9-AAB0-90C3A2B0FEAD}" type="datetimeFigureOut">
              <a:rPr lang="en-US" dirty="0"/>
              <a:t>7/31/2026</a:t>
            </a:fld>
            <a:endParaRPr lang="en-US"/>
          </a:p>
        </p:txBody>
      </p:sp>
      <p:sp>
        <p:nvSpPr>
          <p:cNvPr id="4" name="Footer Placeholder 3">
            <a:extLst>
              <a:ext uri="{FF2B5EF4-FFF2-40B4-BE49-F238E27FC236}">
                <a16:creationId xmlns:a16="http://schemas.microsoft.com/office/drawing/2014/main" id="{6EF54740-6022-46B2-9C55-B60E9651684F}"/>
              </a:ext>
            </a:extLst>
          </p:cNvPr>
          <p:cNvSpPr>
            <a:spLocks noGrp="1"/>
          </p:cNvSpPr>
          <p:nvPr>
            <p:ph type="ftr" sz="quarter" idx="11"/>
          </p:nvPr>
        </p:nvSpPr>
        <p:spPr/>
        <p:txBody>
          <a:bodyPr/>
          <a:lstStyle/>
          <a:p>
            <a:r>
              <a:rPr lang="en-US"/>
              <a:t>
              </a:t>
            </a:r>
          </a:p>
        </p:txBody>
      </p:sp>
      <p:sp>
        <p:nvSpPr>
          <p:cNvPr id="5" name="Slide Number Placeholder 4">
            <a:extLst>
              <a:ext uri="{FF2B5EF4-FFF2-40B4-BE49-F238E27FC236}">
                <a16:creationId xmlns:a16="http://schemas.microsoft.com/office/drawing/2014/main" id="{089497C9-6B5E-46D6-8FE9-0A5E0CF7F95B}"/>
              </a:ext>
            </a:extLst>
          </p:cNvPr>
          <p:cNvSpPr>
            <a:spLocks noGrp="1"/>
          </p:cNvSpPr>
          <p:nvPr>
            <p:ph type="sldNum" sz="quarter" idx="12"/>
          </p:nvPr>
        </p:nvSpPr>
        <p:spPr/>
        <p:txBody>
          <a:bodyPr/>
          <a:lstStyle/>
          <a:p>
            <a:fld id="{70C12960-6E85-460F-B6E3-5B82CB31AF3D}" type="slidenum">
              <a:rPr lang="en-US" dirty="0"/>
              <a:t>‹#›</a:t>
            </a:fld>
            <a:endParaRPr lang="en-US"/>
          </a:p>
        </p:txBody>
      </p:sp>
    </p:spTree>
    <p:extLst>
      <p:ext uri="{BB962C8B-B14F-4D97-AF65-F5344CB8AC3E}">
        <p14:creationId xmlns:p14="http://schemas.microsoft.com/office/powerpoint/2010/main" val="12044630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2740D3C-270A-401A-810C-2F86BBBB87D4}"/>
              </a:ext>
            </a:extLst>
          </p:cNvPr>
          <p:cNvSpPr>
            <a:spLocks noGrp="1"/>
          </p:cNvSpPr>
          <p:nvPr>
            <p:ph type="dt" sz="half" idx="10"/>
          </p:nvPr>
        </p:nvSpPr>
        <p:spPr/>
        <p:txBody>
          <a:bodyPr/>
          <a:lstStyle/>
          <a:p>
            <a:fld id="{2CA2A270-409D-4410-9649-B7481576446C}" type="datetimeFigureOut">
              <a:rPr lang="en-US" dirty="0"/>
              <a:t>7/31/2026</a:t>
            </a:fld>
            <a:endParaRPr lang="en-US"/>
          </a:p>
        </p:txBody>
      </p:sp>
      <p:sp>
        <p:nvSpPr>
          <p:cNvPr id="3" name="Footer Placeholder 2">
            <a:extLst>
              <a:ext uri="{FF2B5EF4-FFF2-40B4-BE49-F238E27FC236}">
                <a16:creationId xmlns:a16="http://schemas.microsoft.com/office/drawing/2014/main" id="{DDCBE9F8-1765-4F36-A4DE-1DB136025AC9}"/>
              </a:ext>
            </a:extLst>
          </p:cNvPr>
          <p:cNvSpPr>
            <a:spLocks noGrp="1"/>
          </p:cNvSpPr>
          <p:nvPr>
            <p:ph type="ftr" sz="quarter" idx="11"/>
          </p:nvPr>
        </p:nvSpPr>
        <p:spPr/>
        <p:txBody>
          <a:bodyPr/>
          <a:lstStyle/>
          <a:p>
            <a:r>
              <a:rPr lang="en-US"/>
              <a:t>
              </a:t>
            </a:r>
          </a:p>
        </p:txBody>
      </p:sp>
      <p:sp>
        <p:nvSpPr>
          <p:cNvPr id="4" name="Slide Number Placeholder 3">
            <a:extLst>
              <a:ext uri="{FF2B5EF4-FFF2-40B4-BE49-F238E27FC236}">
                <a16:creationId xmlns:a16="http://schemas.microsoft.com/office/drawing/2014/main" id="{7790CF9E-A6C6-4873-ADBE-7A2939319E58}"/>
              </a:ext>
            </a:extLst>
          </p:cNvPr>
          <p:cNvSpPr>
            <a:spLocks noGrp="1"/>
          </p:cNvSpPr>
          <p:nvPr>
            <p:ph type="sldNum" sz="quarter" idx="12"/>
          </p:nvPr>
        </p:nvSpPr>
        <p:spPr/>
        <p:txBody>
          <a:bodyPr/>
          <a:lstStyle/>
          <a:p>
            <a:fld id="{70C12960-6E85-460F-B6E3-5B82CB31AF3D}" type="slidenum">
              <a:rPr lang="en-US" dirty="0"/>
              <a:t>‹#›</a:t>
            </a:fld>
            <a:endParaRPr lang="en-US"/>
          </a:p>
        </p:txBody>
      </p:sp>
    </p:spTree>
    <p:extLst>
      <p:ext uri="{BB962C8B-B14F-4D97-AF65-F5344CB8AC3E}">
        <p14:creationId xmlns:p14="http://schemas.microsoft.com/office/powerpoint/2010/main" val="10131631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_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9742987-4AB7-52F3-894F-771A6556DC84}"/>
              </a:ext>
            </a:extLst>
          </p:cNvPr>
          <p:cNvSpPr/>
          <p:nvPr userDrawn="1"/>
        </p:nvSpPr>
        <p:spPr>
          <a:xfrm>
            <a:off x="0" y="0"/>
            <a:ext cx="12192000" cy="6858000"/>
          </a:xfrm>
          <a:prstGeom prst="rect">
            <a:avLst/>
          </a:prstGeom>
          <a:gradFill flip="none" rotWithShape="1">
            <a:gsLst>
              <a:gs pos="43000">
                <a:srgbClr val="004E95"/>
              </a:gs>
              <a:gs pos="100000">
                <a:srgbClr val="3ACDE8"/>
              </a:gs>
              <a:gs pos="100000">
                <a:srgbClr val="3ACDE8"/>
              </a:gs>
              <a:gs pos="100000">
                <a:srgbClr val="3ACDE8"/>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white logo with black background&#10;&#10;Description automatically generated">
            <a:extLst>
              <a:ext uri="{FF2B5EF4-FFF2-40B4-BE49-F238E27FC236}">
                <a16:creationId xmlns:a16="http://schemas.microsoft.com/office/drawing/2014/main" id="{10B0C1AC-81E1-73CD-31FC-082994860030}"/>
              </a:ext>
            </a:extLst>
          </p:cNvPr>
          <p:cNvPicPr>
            <a:picLocks noChangeAspect="1"/>
          </p:cNvPicPr>
          <p:nvPr userDrawn="1"/>
        </p:nvPicPr>
        <p:blipFill>
          <a:blip r:embed="rId2">
            <a:alphaModFix amt="5000"/>
          </a:blip>
          <a:stretch>
            <a:fillRect/>
          </a:stretch>
        </p:blipFill>
        <p:spPr>
          <a:xfrm rot="20456813">
            <a:off x="372958" y="-403915"/>
            <a:ext cx="6268698" cy="7827755"/>
          </a:xfrm>
          <a:prstGeom prst="rect">
            <a:avLst/>
          </a:prstGeom>
        </p:spPr>
      </p:pic>
      <p:sp>
        <p:nvSpPr>
          <p:cNvPr id="7" name="Rectangle 6">
            <a:extLst>
              <a:ext uri="{FF2B5EF4-FFF2-40B4-BE49-F238E27FC236}">
                <a16:creationId xmlns:a16="http://schemas.microsoft.com/office/drawing/2014/main" id="{90AFF96C-87EA-8844-33CB-D6925565FF37}"/>
              </a:ext>
            </a:extLst>
          </p:cNvPr>
          <p:cNvSpPr/>
          <p:nvPr userDrawn="1"/>
        </p:nvSpPr>
        <p:spPr>
          <a:xfrm>
            <a:off x="0" y="0"/>
            <a:ext cx="161365" cy="6858000"/>
          </a:xfrm>
          <a:prstGeom prst="rect">
            <a:avLst/>
          </a:prstGeom>
          <a:solidFill>
            <a:srgbClr val="3ACD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2DB90914-89AD-971D-84A5-D9F16DE5947A}"/>
              </a:ext>
            </a:extLst>
          </p:cNvPr>
          <p:cNvSpPr>
            <a:spLocks noGrp="1"/>
          </p:cNvSpPr>
          <p:nvPr>
            <p:ph type="ctrTitle"/>
          </p:nvPr>
        </p:nvSpPr>
        <p:spPr>
          <a:xfrm>
            <a:off x="1524000" y="1213803"/>
            <a:ext cx="9144000" cy="2387600"/>
          </a:xfrm>
        </p:spPr>
        <p:txBody>
          <a:bodyPr anchor="b"/>
          <a:lstStyle>
            <a:lvl1pPr algn="ctr">
              <a:defRPr sz="6000" b="1" i="0">
                <a:solidFill>
                  <a:schemeClr val="bg1"/>
                </a:solidFill>
                <a:latin typeface="Lato Heavy" panose="020F0502020204030203" pitchFamily="34" charset="0"/>
                <a:ea typeface="Lato Heavy" panose="020F0502020204030203" pitchFamily="34" charset="0"/>
                <a:cs typeface="Lato Heavy" panose="020F0502020204030203" pitchFamily="34" charset="0"/>
              </a:defRPr>
            </a:lvl1pPr>
          </a:lstStyle>
          <a:p>
            <a:r>
              <a:rPr lang="en-US"/>
              <a:t>Click to edit Master title style</a:t>
            </a:r>
          </a:p>
        </p:txBody>
      </p:sp>
      <p:sp>
        <p:nvSpPr>
          <p:cNvPr id="12" name="Subtitle 2">
            <a:extLst>
              <a:ext uri="{FF2B5EF4-FFF2-40B4-BE49-F238E27FC236}">
                <a16:creationId xmlns:a16="http://schemas.microsoft.com/office/drawing/2014/main" id="{405FF8CE-EAB8-2CF0-FB87-2CDD05ECA308}"/>
              </a:ext>
            </a:extLst>
          </p:cNvPr>
          <p:cNvSpPr>
            <a:spLocks noGrp="1"/>
          </p:cNvSpPr>
          <p:nvPr>
            <p:ph type="subTitle" idx="1"/>
          </p:nvPr>
        </p:nvSpPr>
        <p:spPr>
          <a:xfrm>
            <a:off x="1524000" y="3693478"/>
            <a:ext cx="9144000" cy="1655762"/>
          </a:xfrm>
        </p:spPr>
        <p:txBody>
          <a:bodyPr>
            <a:normAutofit/>
          </a:bodyPr>
          <a:lstStyle>
            <a:lvl1pPr marL="0" indent="0" algn="ctr">
              <a:buNone/>
              <a:defRPr sz="2800" b="1" i="0">
                <a:solidFill>
                  <a:srgbClr val="3ACDE8"/>
                </a:solidFill>
                <a:latin typeface="Lato Semibold" panose="020F0502020204030203" pitchFamily="34" charset="0"/>
                <a:ea typeface="Lato Semibold" panose="020F0502020204030203" pitchFamily="34" charset="0"/>
                <a:cs typeface="Lato Semibold"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6838958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8CDF8-00AD-4441-A6D5-9D7A659EB6C0}"/>
              </a:ext>
            </a:extLst>
          </p:cNvPr>
          <p:cNvSpPr>
            <a:spLocks noGrp="1"/>
          </p:cNvSpPr>
          <p:nvPr>
            <p:ph type="title"/>
          </p:nvPr>
        </p:nvSpPr>
        <p:spPr>
          <a:xfrm>
            <a:off x="912628" y="1463038"/>
            <a:ext cx="3859397" cy="1471548"/>
          </a:xfrm>
        </p:spPr>
        <p:txBody>
          <a:bodyPr anchor="t"/>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8C330AF-CB7E-420A-AE8A-E02E90325885}"/>
              </a:ext>
            </a:extLst>
          </p:cNvPr>
          <p:cNvSpPr>
            <a:spLocks noGrp="1"/>
          </p:cNvSpPr>
          <p:nvPr>
            <p:ph idx="1"/>
          </p:nvPr>
        </p:nvSpPr>
        <p:spPr>
          <a:xfrm>
            <a:off x="5183188" y="987425"/>
            <a:ext cx="6172200" cy="4873625"/>
          </a:xfrm>
        </p:spPr>
        <p:txBody>
          <a:bodyPr>
            <a:norm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43257AD-2422-4CDA-9C55-700F4B5BF251}"/>
              </a:ext>
            </a:extLst>
          </p:cNvPr>
          <p:cNvSpPr>
            <a:spLocks noGrp="1"/>
          </p:cNvSpPr>
          <p:nvPr>
            <p:ph type="body" sz="half" idx="2"/>
          </p:nvPr>
        </p:nvSpPr>
        <p:spPr>
          <a:xfrm>
            <a:off x="912628" y="2934586"/>
            <a:ext cx="3859397" cy="293440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1B7454-C1CC-46F2-A6FB-1FE786C48F49}"/>
              </a:ext>
            </a:extLst>
          </p:cNvPr>
          <p:cNvSpPr>
            <a:spLocks noGrp="1"/>
          </p:cNvSpPr>
          <p:nvPr>
            <p:ph type="dt" sz="half" idx="10"/>
          </p:nvPr>
        </p:nvSpPr>
        <p:spPr/>
        <p:txBody>
          <a:bodyPr/>
          <a:lstStyle/>
          <a:p>
            <a:fld id="{42200AA3-798A-4433-8927-6E115914B6EF}" type="datetimeFigureOut">
              <a:rPr lang="en-US" dirty="0"/>
              <a:t>7/31/2026</a:t>
            </a:fld>
            <a:endParaRPr lang="en-US"/>
          </a:p>
        </p:txBody>
      </p:sp>
      <p:sp>
        <p:nvSpPr>
          <p:cNvPr id="6" name="Footer Placeholder 5">
            <a:extLst>
              <a:ext uri="{FF2B5EF4-FFF2-40B4-BE49-F238E27FC236}">
                <a16:creationId xmlns:a16="http://schemas.microsoft.com/office/drawing/2014/main" id="{49077DBE-6CC7-421B-AB5E-341E20BD922B}"/>
              </a:ext>
            </a:extLst>
          </p:cNvPr>
          <p:cNvSpPr>
            <a:spLocks noGrp="1"/>
          </p:cNvSpPr>
          <p:nvPr>
            <p:ph type="ftr" sz="quarter" idx="11"/>
          </p:nvPr>
        </p:nvSpPr>
        <p:spPr/>
        <p:txBody>
          <a:bodyPr/>
          <a:lstStyle/>
          <a:p>
            <a:r>
              <a:rPr lang="en-US"/>
              <a:t>
              </a:t>
            </a:r>
          </a:p>
        </p:txBody>
      </p:sp>
      <p:sp>
        <p:nvSpPr>
          <p:cNvPr id="7" name="Slide Number Placeholder 6">
            <a:extLst>
              <a:ext uri="{FF2B5EF4-FFF2-40B4-BE49-F238E27FC236}">
                <a16:creationId xmlns:a16="http://schemas.microsoft.com/office/drawing/2014/main" id="{FD6EAB8F-7526-4CDB-B782-FAD8B3E70B0A}"/>
              </a:ext>
            </a:extLst>
          </p:cNvPr>
          <p:cNvSpPr>
            <a:spLocks noGrp="1"/>
          </p:cNvSpPr>
          <p:nvPr>
            <p:ph type="sldNum" sz="quarter" idx="12"/>
          </p:nvPr>
        </p:nvSpPr>
        <p:spPr/>
        <p:txBody>
          <a:bodyPr/>
          <a:lstStyle/>
          <a:p>
            <a:fld id="{70C12960-6E85-460F-B6E3-5B82CB31AF3D}" type="slidenum">
              <a:rPr lang="en-US" dirty="0"/>
              <a:t>‹#›</a:t>
            </a:fld>
            <a:endParaRPr lang="en-US"/>
          </a:p>
        </p:txBody>
      </p:sp>
    </p:spTree>
    <p:extLst>
      <p:ext uri="{BB962C8B-B14F-4D97-AF65-F5344CB8AC3E}">
        <p14:creationId xmlns:p14="http://schemas.microsoft.com/office/powerpoint/2010/main" val="276208701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31647F-5A61-44C9-81DC-331C9AE5DDAE}"/>
              </a:ext>
            </a:extLst>
          </p:cNvPr>
          <p:cNvSpPr>
            <a:spLocks noGrp="1"/>
          </p:cNvSpPr>
          <p:nvPr>
            <p:ph type="title"/>
          </p:nvPr>
        </p:nvSpPr>
        <p:spPr>
          <a:xfrm>
            <a:off x="912628" y="1463038"/>
            <a:ext cx="3859397" cy="1471548"/>
          </a:xfrm>
        </p:spPr>
        <p:txBody>
          <a:bodyPr anchor="t"/>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1627A0F-F1B8-49BE-A0FF-7FE16E3BDCC1}"/>
              </a:ext>
            </a:extLst>
          </p:cNvPr>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a:p>
        </p:txBody>
      </p:sp>
      <p:sp>
        <p:nvSpPr>
          <p:cNvPr id="4" name="Text Placeholder 3">
            <a:extLst>
              <a:ext uri="{FF2B5EF4-FFF2-40B4-BE49-F238E27FC236}">
                <a16:creationId xmlns:a16="http://schemas.microsoft.com/office/drawing/2014/main" id="{C86D1BD6-1519-4431-9FAF-7D4F4129972C}"/>
              </a:ext>
            </a:extLst>
          </p:cNvPr>
          <p:cNvSpPr>
            <a:spLocks noGrp="1"/>
          </p:cNvSpPr>
          <p:nvPr>
            <p:ph type="body" sz="half" idx="2"/>
          </p:nvPr>
        </p:nvSpPr>
        <p:spPr>
          <a:xfrm>
            <a:off x="912628" y="2934586"/>
            <a:ext cx="3859397" cy="293440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A587A0-353B-42C2-BA96-B1ADEDF642BE}"/>
              </a:ext>
            </a:extLst>
          </p:cNvPr>
          <p:cNvSpPr>
            <a:spLocks noGrp="1"/>
          </p:cNvSpPr>
          <p:nvPr>
            <p:ph type="dt" sz="half" idx="10"/>
          </p:nvPr>
        </p:nvSpPr>
        <p:spPr/>
        <p:txBody>
          <a:bodyPr/>
          <a:lstStyle/>
          <a:p>
            <a:fld id="{36322871-0F85-43DC-99D7-CA8E7437E2EC}" type="datetimeFigureOut">
              <a:rPr lang="en-US" dirty="0"/>
              <a:t>7/31/2026</a:t>
            </a:fld>
            <a:endParaRPr lang="en-US"/>
          </a:p>
        </p:txBody>
      </p:sp>
      <p:sp>
        <p:nvSpPr>
          <p:cNvPr id="6" name="Footer Placeholder 5">
            <a:extLst>
              <a:ext uri="{FF2B5EF4-FFF2-40B4-BE49-F238E27FC236}">
                <a16:creationId xmlns:a16="http://schemas.microsoft.com/office/drawing/2014/main" id="{44D5A88E-3957-4B76-B1BE-4164029217B5}"/>
              </a:ext>
            </a:extLst>
          </p:cNvPr>
          <p:cNvSpPr>
            <a:spLocks noGrp="1"/>
          </p:cNvSpPr>
          <p:nvPr>
            <p:ph type="ftr" sz="quarter" idx="11"/>
          </p:nvPr>
        </p:nvSpPr>
        <p:spPr/>
        <p:txBody>
          <a:bodyPr/>
          <a:lstStyle/>
          <a:p>
            <a:r>
              <a:rPr lang="en-US"/>
              <a:t>
              </a:t>
            </a:r>
          </a:p>
        </p:txBody>
      </p:sp>
      <p:sp>
        <p:nvSpPr>
          <p:cNvPr id="7" name="Slide Number Placeholder 6">
            <a:extLst>
              <a:ext uri="{FF2B5EF4-FFF2-40B4-BE49-F238E27FC236}">
                <a16:creationId xmlns:a16="http://schemas.microsoft.com/office/drawing/2014/main" id="{A5F7C5FD-E56A-4C66-8F23-087F95A2FD0E}"/>
              </a:ext>
            </a:extLst>
          </p:cNvPr>
          <p:cNvSpPr>
            <a:spLocks noGrp="1"/>
          </p:cNvSpPr>
          <p:nvPr>
            <p:ph type="sldNum" sz="quarter" idx="12"/>
          </p:nvPr>
        </p:nvSpPr>
        <p:spPr/>
        <p:txBody>
          <a:bodyPr/>
          <a:lstStyle/>
          <a:p>
            <a:fld id="{70C12960-6E85-460F-B6E3-5B82CB31AF3D}" type="slidenum">
              <a:rPr lang="en-US" dirty="0"/>
              <a:t>‹#›</a:t>
            </a:fld>
            <a:endParaRPr lang="en-US"/>
          </a:p>
        </p:txBody>
      </p:sp>
    </p:spTree>
    <p:extLst>
      <p:ext uri="{BB962C8B-B14F-4D97-AF65-F5344CB8AC3E}">
        <p14:creationId xmlns:p14="http://schemas.microsoft.com/office/powerpoint/2010/main" val="76491833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5E4BB7-3F30-4C31-9BB2-8EC24FC0A1D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CF4134-70F5-4EE6-88BE-49D129630CD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9EABC7-C044-44DE-B303-55A0581DA1E8}"/>
              </a:ext>
            </a:extLst>
          </p:cNvPr>
          <p:cNvSpPr>
            <a:spLocks noGrp="1"/>
          </p:cNvSpPr>
          <p:nvPr>
            <p:ph type="dt" sz="half" idx="10"/>
          </p:nvPr>
        </p:nvSpPr>
        <p:spPr/>
        <p:txBody>
          <a:bodyPr/>
          <a:lstStyle/>
          <a:p>
            <a:fld id="{ED9BE5A2-57A1-4629-B29D-D386573AF9F3}" type="datetimeFigureOut">
              <a:rPr lang="en-US" dirty="0"/>
              <a:t>7/31/2026</a:t>
            </a:fld>
            <a:endParaRPr lang="en-US"/>
          </a:p>
        </p:txBody>
      </p:sp>
      <p:sp>
        <p:nvSpPr>
          <p:cNvPr id="5" name="Footer Placeholder 4">
            <a:extLst>
              <a:ext uri="{FF2B5EF4-FFF2-40B4-BE49-F238E27FC236}">
                <a16:creationId xmlns:a16="http://schemas.microsoft.com/office/drawing/2014/main" id="{4D4A63E1-5BC5-402E-9916-BAB84BCF0BB2}"/>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0A2EF915-AF64-4ECC-8B1A-B7E6A89B7917}"/>
              </a:ext>
            </a:extLst>
          </p:cNvPr>
          <p:cNvSpPr>
            <a:spLocks noGrp="1"/>
          </p:cNvSpPr>
          <p:nvPr>
            <p:ph type="sldNum" sz="quarter" idx="12"/>
          </p:nvPr>
        </p:nvSpPr>
        <p:spPr/>
        <p:txBody>
          <a:bodyPr/>
          <a:lstStyle/>
          <a:p>
            <a:fld id="{70C12960-6E85-460F-B6E3-5B82CB31AF3D}" type="slidenum">
              <a:rPr lang="en-US" dirty="0"/>
              <a:t>‹#›</a:t>
            </a:fld>
            <a:endParaRPr lang="en-US"/>
          </a:p>
        </p:txBody>
      </p:sp>
    </p:spTree>
    <p:extLst>
      <p:ext uri="{BB962C8B-B14F-4D97-AF65-F5344CB8AC3E}">
        <p14:creationId xmlns:p14="http://schemas.microsoft.com/office/powerpoint/2010/main" val="47668977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EB09414-2AA1-4D8E-A00A-C092FBC92D91}"/>
              </a:ext>
            </a:extLst>
          </p:cNvPr>
          <p:cNvSpPr>
            <a:spLocks noGrp="1"/>
          </p:cNvSpPr>
          <p:nvPr>
            <p:ph type="title" orient="vert"/>
          </p:nvPr>
        </p:nvSpPr>
        <p:spPr>
          <a:xfrm>
            <a:off x="9198077" y="1401097"/>
            <a:ext cx="2155722" cy="477586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42C3A78-37C5-46D0-9DF4-CB78AF883C2C}"/>
              </a:ext>
            </a:extLst>
          </p:cNvPr>
          <p:cNvSpPr>
            <a:spLocks noGrp="1"/>
          </p:cNvSpPr>
          <p:nvPr>
            <p:ph type="body" orient="vert" idx="1"/>
          </p:nvPr>
        </p:nvSpPr>
        <p:spPr>
          <a:xfrm>
            <a:off x="838200" y="1401097"/>
            <a:ext cx="8232058" cy="477586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9D8705E-925D-4F57-8268-107CE3CF4C45}"/>
              </a:ext>
            </a:extLst>
          </p:cNvPr>
          <p:cNvSpPr>
            <a:spLocks noGrp="1"/>
          </p:cNvSpPr>
          <p:nvPr>
            <p:ph type="dt" sz="half" idx="10"/>
          </p:nvPr>
        </p:nvSpPr>
        <p:spPr/>
        <p:txBody>
          <a:bodyPr/>
          <a:lstStyle/>
          <a:p>
            <a:fld id="{A3A72485-1B57-41B4-A998-97848CC136C2}" type="datetimeFigureOut">
              <a:rPr lang="en-US" dirty="0"/>
              <a:t>7/31/2026</a:t>
            </a:fld>
            <a:endParaRPr lang="en-US"/>
          </a:p>
        </p:txBody>
      </p:sp>
      <p:sp>
        <p:nvSpPr>
          <p:cNvPr id="5" name="Footer Placeholder 4">
            <a:extLst>
              <a:ext uri="{FF2B5EF4-FFF2-40B4-BE49-F238E27FC236}">
                <a16:creationId xmlns:a16="http://schemas.microsoft.com/office/drawing/2014/main" id="{50FE207E-070D-4EC8-A44C-21F1815FDAAC}"/>
              </a:ext>
            </a:extLst>
          </p:cNvPr>
          <p:cNvSpPr>
            <a:spLocks noGrp="1"/>
          </p:cNvSpPr>
          <p:nvPr>
            <p:ph type="ftr" sz="quarter" idx="11"/>
          </p:nvPr>
        </p:nvSpPr>
        <p:spPr/>
        <p:txBody>
          <a:bodyPr/>
          <a:lstStyle/>
          <a:p>
            <a:r>
              <a:rPr lang="en-US"/>
              <a:t>
              </a:t>
            </a:r>
          </a:p>
        </p:txBody>
      </p:sp>
      <p:sp>
        <p:nvSpPr>
          <p:cNvPr id="6" name="Slide Number Placeholder 5">
            <a:extLst>
              <a:ext uri="{FF2B5EF4-FFF2-40B4-BE49-F238E27FC236}">
                <a16:creationId xmlns:a16="http://schemas.microsoft.com/office/drawing/2014/main" id="{715D01D1-C266-4161-A820-C084B980131C}"/>
              </a:ext>
            </a:extLst>
          </p:cNvPr>
          <p:cNvSpPr>
            <a:spLocks noGrp="1"/>
          </p:cNvSpPr>
          <p:nvPr>
            <p:ph type="sldNum" sz="quarter" idx="12"/>
          </p:nvPr>
        </p:nvSpPr>
        <p:spPr/>
        <p:txBody>
          <a:bodyPr/>
          <a:lstStyle/>
          <a:p>
            <a:fld id="{70C12960-6E85-460F-B6E3-5B82CB31AF3D}" type="slidenum">
              <a:rPr lang="en-US" dirty="0"/>
              <a:t>‹#›</a:t>
            </a:fld>
            <a:endParaRPr lang="en-US"/>
          </a:p>
        </p:txBody>
      </p:sp>
    </p:spTree>
    <p:extLst>
      <p:ext uri="{BB962C8B-B14F-4D97-AF65-F5344CB8AC3E}">
        <p14:creationId xmlns:p14="http://schemas.microsoft.com/office/powerpoint/2010/main" val="219279610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Title Slide_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9742987-4AB7-52F3-894F-771A6556DC84}"/>
              </a:ext>
            </a:extLst>
          </p:cNvPr>
          <p:cNvSpPr/>
          <p:nvPr userDrawn="1"/>
        </p:nvSpPr>
        <p:spPr>
          <a:xfrm>
            <a:off x="0" y="0"/>
            <a:ext cx="12192000" cy="6858000"/>
          </a:xfrm>
          <a:prstGeom prst="rect">
            <a:avLst/>
          </a:prstGeom>
          <a:gradFill flip="none" rotWithShape="1">
            <a:gsLst>
              <a:gs pos="43000">
                <a:srgbClr val="004E95"/>
              </a:gs>
              <a:gs pos="100000">
                <a:srgbClr val="3ACDE8"/>
              </a:gs>
              <a:gs pos="100000">
                <a:srgbClr val="3ACDE8"/>
              </a:gs>
              <a:gs pos="100000">
                <a:srgbClr val="3ACDE8"/>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white logo with black background&#10;&#10;Description automatically generated">
            <a:extLst>
              <a:ext uri="{FF2B5EF4-FFF2-40B4-BE49-F238E27FC236}">
                <a16:creationId xmlns:a16="http://schemas.microsoft.com/office/drawing/2014/main" id="{10B0C1AC-81E1-73CD-31FC-082994860030}"/>
              </a:ext>
            </a:extLst>
          </p:cNvPr>
          <p:cNvPicPr>
            <a:picLocks noChangeAspect="1"/>
          </p:cNvPicPr>
          <p:nvPr userDrawn="1"/>
        </p:nvPicPr>
        <p:blipFill>
          <a:blip r:embed="rId2">
            <a:alphaModFix amt="5000"/>
          </a:blip>
          <a:stretch>
            <a:fillRect/>
          </a:stretch>
        </p:blipFill>
        <p:spPr>
          <a:xfrm rot="20456813">
            <a:off x="372958" y="-403915"/>
            <a:ext cx="6268698" cy="7827755"/>
          </a:xfrm>
          <a:prstGeom prst="rect">
            <a:avLst/>
          </a:prstGeom>
        </p:spPr>
      </p:pic>
      <p:sp>
        <p:nvSpPr>
          <p:cNvPr id="7" name="Rectangle 6">
            <a:extLst>
              <a:ext uri="{FF2B5EF4-FFF2-40B4-BE49-F238E27FC236}">
                <a16:creationId xmlns:a16="http://schemas.microsoft.com/office/drawing/2014/main" id="{90AFF96C-87EA-8844-33CB-D6925565FF37}"/>
              </a:ext>
            </a:extLst>
          </p:cNvPr>
          <p:cNvSpPr/>
          <p:nvPr userDrawn="1"/>
        </p:nvSpPr>
        <p:spPr>
          <a:xfrm>
            <a:off x="0" y="0"/>
            <a:ext cx="161365" cy="6858000"/>
          </a:xfrm>
          <a:prstGeom prst="rect">
            <a:avLst/>
          </a:prstGeom>
          <a:solidFill>
            <a:srgbClr val="3ACD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2DB90914-89AD-971D-84A5-D9F16DE5947A}"/>
              </a:ext>
            </a:extLst>
          </p:cNvPr>
          <p:cNvSpPr>
            <a:spLocks noGrp="1"/>
          </p:cNvSpPr>
          <p:nvPr>
            <p:ph type="ctrTitle"/>
          </p:nvPr>
        </p:nvSpPr>
        <p:spPr>
          <a:xfrm>
            <a:off x="1524000" y="1213803"/>
            <a:ext cx="9144000" cy="2387600"/>
          </a:xfrm>
        </p:spPr>
        <p:txBody>
          <a:bodyPr anchor="b"/>
          <a:lstStyle>
            <a:lvl1pPr algn="ctr">
              <a:defRPr sz="6000" b="1" i="0">
                <a:solidFill>
                  <a:schemeClr val="bg1"/>
                </a:solidFill>
                <a:latin typeface="Lato Heavy" panose="020F0502020204030203" pitchFamily="34" charset="0"/>
                <a:ea typeface="Lato Heavy" panose="020F0502020204030203" pitchFamily="34" charset="0"/>
                <a:cs typeface="Lato Heavy" panose="020F0502020204030203" pitchFamily="34" charset="0"/>
              </a:defRPr>
            </a:lvl1pPr>
          </a:lstStyle>
          <a:p>
            <a:r>
              <a:rPr lang="en-US"/>
              <a:t>Click to edit Master title style</a:t>
            </a:r>
          </a:p>
        </p:txBody>
      </p:sp>
      <p:sp>
        <p:nvSpPr>
          <p:cNvPr id="12" name="Subtitle 2">
            <a:extLst>
              <a:ext uri="{FF2B5EF4-FFF2-40B4-BE49-F238E27FC236}">
                <a16:creationId xmlns:a16="http://schemas.microsoft.com/office/drawing/2014/main" id="{405FF8CE-EAB8-2CF0-FB87-2CDD05ECA308}"/>
              </a:ext>
            </a:extLst>
          </p:cNvPr>
          <p:cNvSpPr>
            <a:spLocks noGrp="1"/>
          </p:cNvSpPr>
          <p:nvPr>
            <p:ph type="subTitle" idx="1"/>
          </p:nvPr>
        </p:nvSpPr>
        <p:spPr>
          <a:xfrm>
            <a:off x="1524000" y="3693478"/>
            <a:ext cx="9144000" cy="1655762"/>
          </a:xfrm>
        </p:spPr>
        <p:txBody>
          <a:bodyPr>
            <a:normAutofit/>
          </a:bodyPr>
          <a:lstStyle>
            <a:lvl1pPr marL="0" indent="0" algn="ctr">
              <a:buNone/>
              <a:defRPr sz="2800" b="1" i="0">
                <a:solidFill>
                  <a:srgbClr val="3ACDE8"/>
                </a:solidFill>
                <a:latin typeface="Lato Semibold" panose="020F0502020204030203" pitchFamily="34" charset="0"/>
                <a:ea typeface="Lato Semibold" panose="020F0502020204030203" pitchFamily="34" charset="0"/>
                <a:cs typeface="Lato Semibold"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89803172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Section Title Page -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91449A2-CD35-7B3B-B96E-803264D8F981}"/>
              </a:ext>
            </a:extLst>
          </p:cNvPr>
          <p:cNvSpPr/>
          <p:nvPr userDrawn="1"/>
        </p:nvSpPr>
        <p:spPr>
          <a:xfrm>
            <a:off x="0" y="0"/>
            <a:ext cx="12192000" cy="6858000"/>
          </a:xfrm>
          <a:prstGeom prst="rect">
            <a:avLst/>
          </a:prstGeom>
          <a:gradFill flip="none" rotWithShape="1">
            <a:gsLst>
              <a:gs pos="0">
                <a:srgbClr val="004E95"/>
              </a:gs>
              <a:gs pos="53000">
                <a:srgbClr val="3ACDE8"/>
              </a:gs>
              <a:gs pos="100000">
                <a:srgbClr val="3ACDE8"/>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white logo with black background&#10;&#10;Description automatically generated">
            <a:extLst>
              <a:ext uri="{FF2B5EF4-FFF2-40B4-BE49-F238E27FC236}">
                <a16:creationId xmlns:a16="http://schemas.microsoft.com/office/drawing/2014/main" id="{0ED18A3A-FCFD-AB65-5D17-4A4C00A39771}"/>
              </a:ext>
            </a:extLst>
          </p:cNvPr>
          <p:cNvPicPr>
            <a:picLocks noChangeAspect="1"/>
          </p:cNvPicPr>
          <p:nvPr userDrawn="1"/>
        </p:nvPicPr>
        <p:blipFill>
          <a:blip r:embed="rId2">
            <a:alphaModFix amt="11000"/>
          </a:blip>
          <a:stretch>
            <a:fillRect/>
          </a:stretch>
        </p:blipFill>
        <p:spPr>
          <a:xfrm rot="20456813">
            <a:off x="372958" y="-403915"/>
            <a:ext cx="6268698" cy="7827755"/>
          </a:xfrm>
          <a:prstGeom prst="rect">
            <a:avLst/>
          </a:prstGeom>
        </p:spPr>
      </p:pic>
      <p:sp>
        <p:nvSpPr>
          <p:cNvPr id="4" name="Rectangle 3">
            <a:extLst>
              <a:ext uri="{FF2B5EF4-FFF2-40B4-BE49-F238E27FC236}">
                <a16:creationId xmlns:a16="http://schemas.microsoft.com/office/drawing/2014/main" id="{0F153329-B491-6FBA-7C82-EA84B66D6EB2}"/>
              </a:ext>
            </a:extLst>
          </p:cNvPr>
          <p:cNvSpPr/>
          <p:nvPr userDrawn="1"/>
        </p:nvSpPr>
        <p:spPr>
          <a:xfrm rot="5400000">
            <a:off x="6016841" y="685267"/>
            <a:ext cx="161365" cy="12188952"/>
          </a:xfrm>
          <a:prstGeom prst="rect">
            <a:avLst/>
          </a:prstGeom>
          <a:solidFill>
            <a:srgbClr val="004E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F714084F-4D37-58BF-CA6F-0B1FF6399A24}"/>
              </a:ext>
            </a:extLst>
          </p:cNvPr>
          <p:cNvSpPr>
            <a:spLocks noGrp="1"/>
          </p:cNvSpPr>
          <p:nvPr>
            <p:ph type="ctrTitle"/>
          </p:nvPr>
        </p:nvSpPr>
        <p:spPr>
          <a:xfrm>
            <a:off x="1524000" y="1213803"/>
            <a:ext cx="9144000" cy="2387600"/>
          </a:xfrm>
        </p:spPr>
        <p:txBody>
          <a:bodyPr anchor="b"/>
          <a:lstStyle>
            <a:lvl1pPr algn="ctr">
              <a:defRPr sz="6000" b="1" i="0">
                <a:solidFill>
                  <a:schemeClr val="bg1"/>
                </a:solidFill>
                <a:latin typeface="Lato Heavy" panose="020F0502020204030203" pitchFamily="34" charset="0"/>
                <a:ea typeface="Lato Heavy" panose="020F0502020204030203" pitchFamily="34" charset="0"/>
                <a:cs typeface="Lato Heavy" panose="020F0502020204030203" pitchFamily="34" charset="0"/>
              </a:defRPr>
            </a:lvl1pPr>
          </a:lstStyle>
          <a:p>
            <a:r>
              <a:rPr lang="en-US"/>
              <a:t>Click to edit Master title style</a:t>
            </a:r>
          </a:p>
        </p:txBody>
      </p:sp>
      <p:sp>
        <p:nvSpPr>
          <p:cNvPr id="13" name="Subtitle 2">
            <a:extLst>
              <a:ext uri="{FF2B5EF4-FFF2-40B4-BE49-F238E27FC236}">
                <a16:creationId xmlns:a16="http://schemas.microsoft.com/office/drawing/2014/main" id="{726DDB83-D002-DDCD-AA1B-E81D598FE109}"/>
              </a:ext>
            </a:extLst>
          </p:cNvPr>
          <p:cNvSpPr>
            <a:spLocks noGrp="1"/>
          </p:cNvSpPr>
          <p:nvPr>
            <p:ph type="subTitle" idx="1"/>
          </p:nvPr>
        </p:nvSpPr>
        <p:spPr>
          <a:xfrm>
            <a:off x="1524000" y="3693478"/>
            <a:ext cx="9144000" cy="1655762"/>
          </a:xfrm>
        </p:spPr>
        <p:txBody>
          <a:bodyPr>
            <a:normAutofit/>
          </a:bodyPr>
          <a:lstStyle>
            <a:lvl1pPr marL="0" indent="0" algn="ctr">
              <a:buNone/>
              <a:defRPr sz="2800" b="1" i="0">
                <a:solidFill>
                  <a:srgbClr val="004E95"/>
                </a:solidFill>
                <a:latin typeface="Lato Semibold" panose="020F0502020204030203" pitchFamily="34" charset="0"/>
                <a:ea typeface="Lato Semibold" panose="020F0502020204030203" pitchFamily="34" charset="0"/>
                <a:cs typeface="Lato Semibold"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47180999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wo Column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F24BBB7-ECEF-1F6F-E574-DB23FB8DC64E}"/>
              </a:ext>
            </a:extLst>
          </p:cNvPr>
          <p:cNvSpPr/>
          <p:nvPr userDrawn="1"/>
        </p:nvSpPr>
        <p:spPr>
          <a:xfrm>
            <a:off x="0" y="0"/>
            <a:ext cx="12192000" cy="1132114"/>
          </a:xfrm>
          <a:prstGeom prst="rect">
            <a:avLst/>
          </a:prstGeom>
          <a:solidFill>
            <a:srgbClr val="004E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9D6EAD6-32DE-31A8-AA23-0F264F2BB26A}"/>
              </a:ext>
            </a:extLst>
          </p:cNvPr>
          <p:cNvSpPr>
            <a:spLocks noGrp="1"/>
          </p:cNvSpPr>
          <p:nvPr>
            <p:ph type="title"/>
          </p:nvPr>
        </p:nvSpPr>
        <p:spPr>
          <a:xfrm>
            <a:off x="838200" y="293787"/>
            <a:ext cx="10063480" cy="592817"/>
          </a:xfrm>
        </p:spPr>
        <p:txBody>
          <a:bodyPr>
            <a:noAutofit/>
          </a:bodyPr>
          <a:lstStyle>
            <a:lvl1pPr>
              <a:defRPr sz="3600">
                <a:solidFill>
                  <a:schemeClr val="bg1"/>
                </a:solidFill>
              </a:defRPr>
            </a:lvl1pPr>
          </a:lstStyle>
          <a:p>
            <a:r>
              <a:rPr lang="en-US"/>
              <a:t>Click to edit Master title style</a:t>
            </a:r>
          </a:p>
        </p:txBody>
      </p:sp>
      <p:sp>
        <p:nvSpPr>
          <p:cNvPr id="7" name="Slide Number Placeholder 6">
            <a:extLst>
              <a:ext uri="{FF2B5EF4-FFF2-40B4-BE49-F238E27FC236}">
                <a16:creationId xmlns:a16="http://schemas.microsoft.com/office/drawing/2014/main" id="{1DC5F6A4-4B7D-4664-FA1E-4FAFBF567AE7}"/>
              </a:ext>
            </a:extLst>
          </p:cNvPr>
          <p:cNvSpPr>
            <a:spLocks noGrp="1"/>
          </p:cNvSpPr>
          <p:nvPr>
            <p:ph type="sldNum" sz="quarter" idx="12"/>
          </p:nvPr>
        </p:nvSpPr>
        <p:spPr/>
        <p:txBody>
          <a:bodyPr/>
          <a:lstStyle/>
          <a:p>
            <a:fld id="{C3A80CB9-8FF1-4649-AD49-46408C0A55E9}" type="slidenum">
              <a:rPr lang="en-US" smtClean="0"/>
              <a:t>‹#›</a:t>
            </a:fld>
            <a:endParaRPr lang="en-US"/>
          </a:p>
        </p:txBody>
      </p:sp>
      <p:sp>
        <p:nvSpPr>
          <p:cNvPr id="11" name="Rectangle 10">
            <a:extLst>
              <a:ext uri="{FF2B5EF4-FFF2-40B4-BE49-F238E27FC236}">
                <a16:creationId xmlns:a16="http://schemas.microsoft.com/office/drawing/2014/main" id="{A3B2BB25-998A-3B09-E9D7-57B1487A8A0A}"/>
              </a:ext>
            </a:extLst>
          </p:cNvPr>
          <p:cNvSpPr/>
          <p:nvPr userDrawn="1"/>
        </p:nvSpPr>
        <p:spPr>
          <a:xfrm>
            <a:off x="0" y="0"/>
            <a:ext cx="161365" cy="6858000"/>
          </a:xfrm>
          <a:prstGeom prst="rect">
            <a:avLst/>
          </a:prstGeom>
          <a:solidFill>
            <a:srgbClr val="3ACD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ACDE8"/>
              </a:solidFill>
            </a:endParaRPr>
          </a:p>
        </p:txBody>
      </p:sp>
      <p:pic>
        <p:nvPicPr>
          <p:cNvPr id="12" name="Picture 11" descr="A white logo with black background&#10;&#10;Description automatically generated">
            <a:extLst>
              <a:ext uri="{FF2B5EF4-FFF2-40B4-BE49-F238E27FC236}">
                <a16:creationId xmlns:a16="http://schemas.microsoft.com/office/drawing/2014/main" id="{0760687C-67D7-2D3F-FAEF-D3FB51F83F60}"/>
              </a:ext>
            </a:extLst>
          </p:cNvPr>
          <p:cNvPicPr>
            <a:picLocks noChangeAspect="1"/>
          </p:cNvPicPr>
          <p:nvPr userDrawn="1"/>
        </p:nvPicPr>
        <p:blipFill>
          <a:blip r:embed="rId2">
            <a:alphaModFix amt="15000"/>
          </a:blip>
          <a:stretch>
            <a:fillRect/>
          </a:stretch>
        </p:blipFill>
        <p:spPr>
          <a:xfrm>
            <a:off x="11095721" y="243792"/>
            <a:ext cx="516158" cy="644530"/>
          </a:xfrm>
          <a:prstGeom prst="rect">
            <a:avLst/>
          </a:prstGeom>
        </p:spPr>
      </p:pic>
      <p:sp>
        <p:nvSpPr>
          <p:cNvPr id="15" name="Content Placeholder 2">
            <a:extLst>
              <a:ext uri="{FF2B5EF4-FFF2-40B4-BE49-F238E27FC236}">
                <a16:creationId xmlns:a16="http://schemas.microsoft.com/office/drawing/2014/main" id="{287CD42D-5A8C-054D-C181-7320C7617090}"/>
              </a:ext>
            </a:extLst>
          </p:cNvPr>
          <p:cNvSpPr>
            <a:spLocks noGrp="1"/>
          </p:cNvSpPr>
          <p:nvPr>
            <p:ph sz="half" idx="13"/>
          </p:nvPr>
        </p:nvSpPr>
        <p:spPr>
          <a:xfrm>
            <a:off x="838200" y="1409064"/>
            <a:ext cx="5034280" cy="464883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a:extLst>
              <a:ext uri="{FF2B5EF4-FFF2-40B4-BE49-F238E27FC236}">
                <a16:creationId xmlns:a16="http://schemas.microsoft.com/office/drawing/2014/main" id="{99A79CD8-5B58-1959-EEEB-6AC685CD96A4}"/>
              </a:ext>
            </a:extLst>
          </p:cNvPr>
          <p:cNvSpPr>
            <a:spLocks noGrp="1"/>
          </p:cNvSpPr>
          <p:nvPr>
            <p:ph sz="half" idx="14"/>
          </p:nvPr>
        </p:nvSpPr>
        <p:spPr>
          <a:xfrm>
            <a:off x="6319520" y="1409064"/>
            <a:ext cx="5034280" cy="464883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112048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816">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wo Column - grey">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0F65E20F-B36F-D4B8-5234-46AC151BA333}"/>
              </a:ext>
            </a:extLst>
          </p:cNvPr>
          <p:cNvSpPr>
            <a:spLocks noGrp="1"/>
          </p:cNvSpPr>
          <p:nvPr>
            <p:ph sz="half" idx="13"/>
          </p:nvPr>
        </p:nvSpPr>
        <p:spPr>
          <a:xfrm>
            <a:off x="838200" y="1409064"/>
            <a:ext cx="5034280" cy="464883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3">
            <a:extLst>
              <a:ext uri="{FF2B5EF4-FFF2-40B4-BE49-F238E27FC236}">
                <a16:creationId xmlns:a16="http://schemas.microsoft.com/office/drawing/2014/main" id="{F704D274-98D9-0469-A434-D31CA17E3509}"/>
              </a:ext>
            </a:extLst>
          </p:cNvPr>
          <p:cNvSpPr>
            <a:spLocks noGrp="1"/>
          </p:cNvSpPr>
          <p:nvPr>
            <p:ph sz="half" idx="14"/>
          </p:nvPr>
        </p:nvSpPr>
        <p:spPr>
          <a:xfrm>
            <a:off x="6319520" y="1409064"/>
            <a:ext cx="5034280" cy="464883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a:extLst>
              <a:ext uri="{FF2B5EF4-FFF2-40B4-BE49-F238E27FC236}">
                <a16:creationId xmlns:a16="http://schemas.microsoft.com/office/drawing/2014/main" id="{AF24BBB7-ECEF-1F6F-E574-DB23FB8DC64E}"/>
              </a:ext>
            </a:extLst>
          </p:cNvPr>
          <p:cNvSpPr/>
          <p:nvPr userDrawn="1"/>
        </p:nvSpPr>
        <p:spPr>
          <a:xfrm>
            <a:off x="0" y="0"/>
            <a:ext cx="12192000" cy="1132114"/>
          </a:xfrm>
          <a:prstGeom prst="rect">
            <a:avLst/>
          </a:prstGeom>
          <a:solidFill>
            <a:srgbClr val="004E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9D6EAD6-32DE-31A8-AA23-0F264F2BB26A}"/>
              </a:ext>
            </a:extLst>
          </p:cNvPr>
          <p:cNvSpPr>
            <a:spLocks noGrp="1"/>
          </p:cNvSpPr>
          <p:nvPr>
            <p:ph type="title"/>
          </p:nvPr>
        </p:nvSpPr>
        <p:spPr>
          <a:xfrm>
            <a:off x="838200" y="293787"/>
            <a:ext cx="10063480" cy="592817"/>
          </a:xfrm>
        </p:spPr>
        <p:txBody>
          <a:bodyPr>
            <a:noAutofit/>
          </a:bodyPr>
          <a:lstStyle>
            <a:lvl1pPr>
              <a:defRPr sz="3600">
                <a:solidFill>
                  <a:schemeClr val="bg1"/>
                </a:solidFill>
              </a:defRPr>
            </a:lvl1pPr>
          </a:lstStyle>
          <a:p>
            <a:r>
              <a:rPr lang="en-US"/>
              <a:t>Click to edit Master title style</a:t>
            </a:r>
          </a:p>
        </p:txBody>
      </p:sp>
      <p:sp>
        <p:nvSpPr>
          <p:cNvPr id="7" name="Slide Number Placeholder 6">
            <a:extLst>
              <a:ext uri="{FF2B5EF4-FFF2-40B4-BE49-F238E27FC236}">
                <a16:creationId xmlns:a16="http://schemas.microsoft.com/office/drawing/2014/main" id="{1DC5F6A4-4B7D-4664-FA1E-4FAFBF567AE7}"/>
              </a:ext>
            </a:extLst>
          </p:cNvPr>
          <p:cNvSpPr>
            <a:spLocks noGrp="1"/>
          </p:cNvSpPr>
          <p:nvPr>
            <p:ph type="sldNum" sz="quarter" idx="12"/>
          </p:nvPr>
        </p:nvSpPr>
        <p:spPr/>
        <p:txBody>
          <a:bodyPr/>
          <a:lstStyle/>
          <a:p>
            <a:fld id="{C3A80CB9-8FF1-4649-AD49-46408C0A55E9}" type="slidenum">
              <a:rPr lang="en-US" smtClean="0"/>
              <a:t>‹#›</a:t>
            </a:fld>
            <a:endParaRPr lang="en-US"/>
          </a:p>
        </p:txBody>
      </p:sp>
      <p:sp>
        <p:nvSpPr>
          <p:cNvPr id="11" name="Rectangle 10">
            <a:extLst>
              <a:ext uri="{FF2B5EF4-FFF2-40B4-BE49-F238E27FC236}">
                <a16:creationId xmlns:a16="http://schemas.microsoft.com/office/drawing/2014/main" id="{A3B2BB25-998A-3B09-E9D7-57B1487A8A0A}"/>
              </a:ext>
            </a:extLst>
          </p:cNvPr>
          <p:cNvSpPr/>
          <p:nvPr userDrawn="1"/>
        </p:nvSpPr>
        <p:spPr>
          <a:xfrm>
            <a:off x="0" y="0"/>
            <a:ext cx="161365" cy="6858000"/>
          </a:xfrm>
          <a:prstGeom prst="rect">
            <a:avLst/>
          </a:prstGeom>
          <a:solidFill>
            <a:srgbClr val="C4C4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ACDE8"/>
              </a:solidFill>
            </a:endParaRPr>
          </a:p>
        </p:txBody>
      </p:sp>
      <p:pic>
        <p:nvPicPr>
          <p:cNvPr id="12" name="Picture 11" descr="A white logo with black background&#10;&#10;Description automatically generated">
            <a:extLst>
              <a:ext uri="{FF2B5EF4-FFF2-40B4-BE49-F238E27FC236}">
                <a16:creationId xmlns:a16="http://schemas.microsoft.com/office/drawing/2014/main" id="{0760687C-67D7-2D3F-FAEF-D3FB51F83F60}"/>
              </a:ext>
            </a:extLst>
          </p:cNvPr>
          <p:cNvPicPr>
            <a:picLocks noChangeAspect="1"/>
          </p:cNvPicPr>
          <p:nvPr userDrawn="1"/>
        </p:nvPicPr>
        <p:blipFill>
          <a:blip r:embed="rId2">
            <a:alphaModFix amt="15000"/>
          </a:blip>
          <a:stretch>
            <a:fillRect/>
          </a:stretch>
        </p:blipFill>
        <p:spPr>
          <a:xfrm>
            <a:off x="11095721" y="243792"/>
            <a:ext cx="516158" cy="644530"/>
          </a:xfrm>
          <a:prstGeom prst="rect">
            <a:avLst/>
          </a:prstGeom>
        </p:spPr>
      </p:pic>
      <p:sp>
        <p:nvSpPr>
          <p:cNvPr id="5" name="TextBox 4">
            <a:extLst>
              <a:ext uri="{FF2B5EF4-FFF2-40B4-BE49-F238E27FC236}">
                <a16:creationId xmlns:a16="http://schemas.microsoft.com/office/drawing/2014/main" id="{35F88F55-FC6F-29B1-ED20-D14255AE5E0D}"/>
              </a:ext>
            </a:extLst>
          </p:cNvPr>
          <p:cNvSpPr txBox="1"/>
          <p:nvPr userDrawn="1"/>
        </p:nvSpPr>
        <p:spPr>
          <a:xfrm>
            <a:off x="-3007360" y="-1351280"/>
            <a:ext cx="184731" cy="369332"/>
          </a:xfrm>
          <a:prstGeom prst="rect">
            <a:avLst/>
          </a:prstGeom>
          <a:solidFill>
            <a:srgbClr val="C4C4C4"/>
          </a:solidFill>
        </p:spPr>
        <p:txBody>
          <a:bodyPr wrap="none" rtlCol="0">
            <a:spAutoFit/>
          </a:bodyPr>
          <a:lstStyle/>
          <a:p>
            <a:endParaRPr lang="en-US"/>
          </a:p>
        </p:txBody>
      </p:sp>
    </p:spTree>
    <p:extLst>
      <p:ext uri="{BB962C8B-B14F-4D97-AF65-F5344CB8AC3E}">
        <p14:creationId xmlns:p14="http://schemas.microsoft.com/office/powerpoint/2010/main" val="26286671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816">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One Column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F24BBB7-ECEF-1F6F-E574-DB23FB8DC64E}"/>
              </a:ext>
            </a:extLst>
          </p:cNvPr>
          <p:cNvSpPr/>
          <p:nvPr userDrawn="1"/>
        </p:nvSpPr>
        <p:spPr>
          <a:xfrm>
            <a:off x="0" y="0"/>
            <a:ext cx="12192000" cy="1132114"/>
          </a:xfrm>
          <a:prstGeom prst="rect">
            <a:avLst/>
          </a:prstGeom>
          <a:solidFill>
            <a:srgbClr val="004E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9D6EAD6-32DE-31A8-AA23-0F264F2BB26A}"/>
              </a:ext>
            </a:extLst>
          </p:cNvPr>
          <p:cNvSpPr>
            <a:spLocks noGrp="1"/>
          </p:cNvSpPr>
          <p:nvPr>
            <p:ph type="title"/>
          </p:nvPr>
        </p:nvSpPr>
        <p:spPr>
          <a:xfrm>
            <a:off x="838200" y="293787"/>
            <a:ext cx="10063480" cy="592817"/>
          </a:xfrm>
        </p:spPr>
        <p:txBody>
          <a:bodyPr>
            <a:noAutofit/>
          </a:bodyPr>
          <a:lstStyle>
            <a:lvl1pPr>
              <a:defRPr sz="3600">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531B9E13-1A22-853C-CF17-634ECBE2A0CC}"/>
              </a:ext>
            </a:extLst>
          </p:cNvPr>
          <p:cNvSpPr>
            <a:spLocks noGrp="1"/>
          </p:cNvSpPr>
          <p:nvPr>
            <p:ph sz="half" idx="1"/>
          </p:nvPr>
        </p:nvSpPr>
        <p:spPr>
          <a:xfrm>
            <a:off x="838200" y="1409064"/>
            <a:ext cx="10515600" cy="4648835"/>
          </a:xfrm>
        </p:spPr>
        <p:txBody>
          <a:bodyPr/>
          <a:lstStyle>
            <a:lvl1pPr>
              <a:lnSpc>
                <a:spcPct val="100000"/>
              </a:lnSpc>
              <a:spcBef>
                <a:spcPts val="1000"/>
              </a:spcBef>
              <a:defRPr/>
            </a:lvl1pPr>
            <a:lvl2pPr>
              <a:lnSpc>
                <a:spcPct val="100000"/>
              </a:lnSpc>
              <a:spcBef>
                <a:spcPts val="1000"/>
              </a:spcBef>
              <a:defRPr/>
            </a:lvl2pPr>
            <a:lvl3pPr>
              <a:lnSpc>
                <a:spcPct val="100000"/>
              </a:lnSpc>
              <a:spcBef>
                <a:spcPts val="1000"/>
              </a:spcBef>
              <a:defRPr/>
            </a:lvl3pPr>
            <a:lvl4pPr>
              <a:lnSpc>
                <a:spcPct val="100000"/>
              </a:lnSpc>
              <a:spcBef>
                <a:spcPts val="1000"/>
              </a:spcBef>
              <a:defRPr/>
            </a:lvl4pPr>
            <a:lvl5pPr>
              <a:lnSpc>
                <a:spcPct val="100000"/>
              </a:lnSpc>
              <a:spcBef>
                <a:spcPts val="10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1DC5F6A4-4B7D-4664-FA1E-4FAFBF567AE7}"/>
              </a:ext>
            </a:extLst>
          </p:cNvPr>
          <p:cNvSpPr>
            <a:spLocks noGrp="1"/>
          </p:cNvSpPr>
          <p:nvPr>
            <p:ph type="sldNum" sz="quarter" idx="12"/>
          </p:nvPr>
        </p:nvSpPr>
        <p:spPr/>
        <p:txBody>
          <a:bodyPr/>
          <a:lstStyle/>
          <a:p>
            <a:fld id="{C3A80CB9-8FF1-4649-AD49-46408C0A55E9}" type="slidenum">
              <a:rPr lang="en-US" smtClean="0"/>
              <a:t>‹#›</a:t>
            </a:fld>
            <a:endParaRPr lang="en-US"/>
          </a:p>
        </p:txBody>
      </p:sp>
      <p:sp>
        <p:nvSpPr>
          <p:cNvPr id="11" name="Rectangle 10">
            <a:extLst>
              <a:ext uri="{FF2B5EF4-FFF2-40B4-BE49-F238E27FC236}">
                <a16:creationId xmlns:a16="http://schemas.microsoft.com/office/drawing/2014/main" id="{A3B2BB25-998A-3B09-E9D7-57B1487A8A0A}"/>
              </a:ext>
            </a:extLst>
          </p:cNvPr>
          <p:cNvSpPr/>
          <p:nvPr userDrawn="1"/>
        </p:nvSpPr>
        <p:spPr>
          <a:xfrm>
            <a:off x="0" y="0"/>
            <a:ext cx="161365" cy="6858000"/>
          </a:xfrm>
          <a:prstGeom prst="rect">
            <a:avLst/>
          </a:prstGeom>
          <a:solidFill>
            <a:srgbClr val="3ACD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ACDE8"/>
              </a:solidFill>
            </a:endParaRPr>
          </a:p>
        </p:txBody>
      </p:sp>
      <p:pic>
        <p:nvPicPr>
          <p:cNvPr id="12" name="Picture 11" descr="A white logo with black background&#10;&#10;Description automatically generated">
            <a:extLst>
              <a:ext uri="{FF2B5EF4-FFF2-40B4-BE49-F238E27FC236}">
                <a16:creationId xmlns:a16="http://schemas.microsoft.com/office/drawing/2014/main" id="{0760687C-67D7-2D3F-FAEF-D3FB51F83F60}"/>
              </a:ext>
            </a:extLst>
          </p:cNvPr>
          <p:cNvPicPr>
            <a:picLocks noChangeAspect="1"/>
          </p:cNvPicPr>
          <p:nvPr userDrawn="1"/>
        </p:nvPicPr>
        <p:blipFill>
          <a:blip r:embed="rId2">
            <a:alphaModFix amt="15000"/>
          </a:blip>
          <a:stretch>
            <a:fillRect/>
          </a:stretch>
        </p:blipFill>
        <p:spPr>
          <a:xfrm>
            <a:off x="11095721" y="243792"/>
            <a:ext cx="516158" cy="644530"/>
          </a:xfrm>
          <a:prstGeom prst="rect">
            <a:avLst/>
          </a:prstGeom>
        </p:spPr>
      </p:pic>
    </p:spTree>
    <p:extLst>
      <p:ext uri="{BB962C8B-B14F-4D97-AF65-F5344CB8AC3E}">
        <p14:creationId xmlns:p14="http://schemas.microsoft.com/office/powerpoint/2010/main" val="17058287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816">
          <p15:clr>
            <a:srgbClr val="FBAE40"/>
          </p15:clr>
        </p15:guide>
        <p15:guide id="4" pos="7152">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_One Column - gre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D6EAD6-32DE-31A8-AA23-0F264F2BB26A}"/>
              </a:ext>
            </a:extLst>
          </p:cNvPr>
          <p:cNvSpPr>
            <a:spLocks noGrp="1"/>
          </p:cNvSpPr>
          <p:nvPr>
            <p:ph type="title" hasCustomPrompt="1"/>
          </p:nvPr>
        </p:nvSpPr>
        <p:spPr>
          <a:xfrm>
            <a:off x="1129894" y="293787"/>
            <a:ext cx="10210800" cy="592817"/>
          </a:xfrm>
        </p:spPr>
        <p:txBody>
          <a:bodyPr>
            <a:noAutofit/>
          </a:bodyPr>
          <a:lstStyle>
            <a:lvl1pPr>
              <a:defRPr sz="3600">
                <a:solidFill>
                  <a:srgbClr val="004E95"/>
                </a:solidFill>
              </a:defRPr>
            </a:lvl1pPr>
          </a:lstStyle>
          <a:p>
            <a:r>
              <a:rPr lang="en-US"/>
              <a:t>to edit Master title style</a:t>
            </a:r>
          </a:p>
        </p:txBody>
      </p:sp>
      <p:sp>
        <p:nvSpPr>
          <p:cNvPr id="7" name="Slide Number Placeholder 6">
            <a:extLst>
              <a:ext uri="{FF2B5EF4-FFF2-40B4-BE49-F238E27FC236}">
                <a16:creationId xmlns:a16="http://schemas.microsoft.com/office/drawing/2014/main" id="{1DC5F6A4-4B7D-4664-FA1E-4FAFBF567AE7}"/>
              </a:ext>
            </a:extLst>
          </p:cNvPr>
          <p:cNvSpPr>
            <a:spLocks noGrp="1"/>
          </p:cNvSpPr>
          <p:nvPr>
            <p:ph type="sldNum" sz="quarter" idx="12"/>
          </p:nvPr>
        </p:nvSpPr>
        <p:spPr/>
        <p:txBody>
          <a:bodyPr/>
          <a:lstStyle/>
          <a:p>
            <a:fld id="{C3A80CB9-8FF1-4649-AD49-46408C0A55E9}" type="slidenum">
              <a:rPr lang="en-US" smtClean="0"/>
              <a:t>‹#›</a:t>
            </a:fld>
            <a:endParaRPr lang="en-US"/>
          </a:p>
        </p:txBody>
      </p:sp>
      <p:sp>
        <p:nvSpPr>
          <p:cNvPr id="5" name="Rectangle 4">
            <a:extLst>
              <a:ext uri="{FF2B5EF4-FFF2-40B4-BE49-F238E27FC236}">
                <a16:creationId xmlns:a16="http://schemas.microsoft.com/office/drawing/2014/main" id="{AEA74882-4463-A4E1-EFF7-858D88AF9256}"/>
              </a:ext>
            </a:extLst>
          </p:cNvPr>
          <p:cNvSpPr/>
          <p:nvPr userDrawn="1"/>
        </p:nvSpPr>
        <p:spPr>
          <a:xfrm>
            <a:off x="0" y="0"/>
            <a:ext cx="687411" cy="6858000"/>
          </a:xfrm>
          <a:prstGeom prst="rect">
            <a:avLst/>
          </a:prstGeom>
          <a:solidFill>
            <a:srgbClr val="004E9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white logo with black background&#10;&#10;Description automatically generated">
            <a:extLst>
              <a:ext uri="{FF2B5EF4-FFF2-40B4-BE49-F238E27FC236}">
                <a16:creationId xmlns:a16="http://schemas.microsoft.com/office/drawing/2014/main" id="{A6CF8C65-CCFA-ADB7-F22F-91E216AA9BC3}"/>
              </a:ext>
            </a:extLst>
          </p:cNvPr>
          <p:cNvPicPr>
            <a:picLocks noChangeAspect="1"/>
          </p:cNvPicPr>
          <p:nvPr userDrawn="1"/>
        </p:nvPicPr>
        <p:blipFill>
          <a:blip r:embed="rId2">
            <a:alphaModFix amt="20000"/>
          </a:blip>
          <a:stretch>
            <a:fillRect/>
          </a:stretch>
        </p:blipFill>
        <p:spPr>
          <a:xfrm>
            <a:off x="149480" y="6176963"/>
            <a:ext cx="388450" cy="485060"/>
          </a:xfrm>
          <a:prstGeom prst="rect">
            <a:avLst/>
          </a:prstGeom>
        </p:spPr>
      </p:pic>
      <p:sp>
        <p:nvSpPr>
          <p:cNvPr id="4" name="Content Placeholder 2">
            <a:extLst>
              <a:ext uri="{FF2B5EF4-FFF2-40B4-BE49-F238E27FC236}">
                <a16:creationId xmlns:a16="http://schemas.microsoft.com/office/drawing/2014/main" id="{FBF96F3D-8CDC-EE35-227E-DB1525521355}"/>
              </a:ext>
            </a:extLst>
          </p:cNvPr>
          <p:cNvSpPr>
            <a:spLocks noGrp="1"/>
          </p:cNvSpPr>
          <p:nvPr>
            <p:ph sz="half" idx="13"/>
          </p:nvPr>
        </p:nvSpPr>
        <p:spPr>
          <a:xfrm>
            <a:off x="1143000" y="1364974"/>
            <a:ext cx="4876800" cy="4692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3">
            <a:extLst>
              <a:ext uri="{FF2B5EF4-FFF2-40B4-BE49-F238E27FC236}">
                <a16:creationId xmlns:a16="http://schemas.microsoft.com/office/drawing/2014/main" id="{6D335C39-DBB2-ACD9-9637-854555BF9577}"/>
              </a:ext>
            </a:extLst>
          </p:cNvPr>
          <p:cNvSpPr>
            <a:spLocks noGrp="1"/>
          </p:cNvSpPr>
          <p:nvPr>
            <p:ph sz="half" idx="2"/>
          </p:nvPr>
        </p:nvSpPr>
        <p:spPr>
          <a:xfrm>
            <a:off x="6477000" y="1364974"/>
            <a:ext cx="4876800" cy="4692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8677488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816">
          <p15:clr>
            <a:srgbClr val="FBAE40"/>
          </p15:clr>
        </p15:guide>
        <p15:guide id="4" pos="7152">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ne Column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F24BBB7-ECEF-1F6F-E574-DB23FB8DC64E}"/>
              </a:ext>
            </a:extLst>
          </p:cNvPr>
          <p:cNvSpPr/>
          <p:nvPr userDrawn="1"/>
        </p:nvSpPr>
        <p:spPr>
          <a:xfrm>
            <a:off x="0" y="0"/>
            <a:ext cx="12192000" cy="1132114"/>
          </a:xfrm>
          <a:prstGeom prst="rect">
            <a:avLst/>
          </a:prstGeom>
          <a:solidFill>
            <a:srgbClr val="004E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9D6EAD6-32DE-31A8-AA23-0F264F2BB26A}"/>
              </a:ext>
            </a:extLst>
          </p:cNvPr>
          <p:cNvSpPr>
            <a:spLocks noGrp="1"/>
          </p:cNvSpPr>
          <p:nvPr>
            <p:ph type="title"/>
          </p:nvPr>
        </p:nvSpPr>
        <p:spPr>
          <a:xfrm>
            <a:off x="838200" y="293787"/>
            <a:ext cx="10063480" cy="592817"/>
          </a:xfrm>
        </p:spPr>
        <p:txBody>
          <a:bodyPr>
            <a:noAutofit/>
          </a:bodyPr>
          <a:lstStyle>
            <a:lvl1pPr>
              <a:defRPr sz="3600">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531B9E13-1A22-853C-CF17-634ECBE2A0CC}"/>
              </a:ext>
            </a:extLst>
          </p:cNvPr>
          <p:cNvSpPr>
            <a:spLocks noGrp="1"/>
          </p:cNvSpPr>
          <p:nvPr>
            <p:ph sz="half" idx="1"/>
          </p:nvPr>
        </p:nvSpPr>
        <p:spPr>
          <a:xfrm>
            <a:off x="838200" y="1409064"/>
            <a:ext cx="10515600" cy="4648835"/>
          </a:xfrm>
        </p:spPr>
        <p:txBody>
          <a:bodyPr/>
          <a:lstStyle>
            <a:lvl1pPr>
              <a:lnSpc>
                <a:spcPct val="100000"/>
              </a:lnSpc>
              <a:spcBef>
                <a:spcPts val="1000"/>
              </a:spcBef>
              <a:defRPr/>
            </a:lvl1pPr>
            <a:lvl2pPr>
              <a:lnSpc>
                <a:spcPct val="100000"/>
              </a:lnSpc>
              <a:spcBef>
                <a:spcPts val="1000"/>
              </a:spcBef>
              <a:defRPr/>
            </a:lvl2pPr>
            <a:lvl3pPr>
              <a:lnSpc>
                <a:spcPct val="100000"/>
              </a:lnSpc>
              <a:spcBef>
                <a:spcPts val="1000"/>
              </a:spcBef>
              <a:defRPr/>
            </a:lvl3pPr>
            <a:lvl4pPr>
              <a:lnSpc>
                <a:spcPct val="100000"/>
              </a:lnSpc>
              <a:spcBef>
                <a:spcPts val="1000"/>
              </a:spcBef>
              <a:defRPr/>
            </a:lvl4pPr>
            <a:lvl5pPr>
              <a:lnSpc>
                <a:spcPct val="100000"/>
              </a:lnSpc>
              <a:spcBef>
                <a:spcPts val="10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1DC5F6A4-4B7D-4664-FA1E-4FAFBF567AE7}"/>
              </a:ext>
            </a:extLst>
          </p:cNvPr>
          <p:cNvSpPr>
            <a:spLocks noGrp="1"/>
          </p:cNvSpPr>
          <p:nvPr>
            <p:ph type="sldNum" sz="quarter" idx="12"/>
          </p:nvPr>
        </p:nvSpPr>
        <p:spPr/>
        <p:txBody>
          <a:bodyPr/>
          <a:lstStyle/>
          <a:p>
            <a:fld id="{C3A80CB9-8FF1-4649-AD49-46408C0A55E9}" type="slidenum">
              <a:rPr lang="en-US" smtClean="0"/>
              <a:t>‹#›</a:t>
            </a:fld>
            <a:endParaRPr lang="en-US"/>
          </a:p>
        </p:txBody>
      </p:sp>
      <p:sp>
        <p:nvSpPr>
          <p:cNvPr id="11" name="Rectangle 10">
            <a:extLst>
              <a:ext uri="{FF2B5EF4-FFF2-40B4-BE49-F238E27FC236}">
                <a16:creationId xmlns:a16="http://schemas.microsoft.com/office/drawing/2014/main" id="{A3B2BB25-998A-3B09-E9D7-57B1487A8A0A}"/>
              </a:ext>
            </a:extLst>
          </p:cNvPr>
          <p:cNvSpPr/>
          <p:nvPr userDrawn="1"/>
        </p:nvSpPr>
        <p:spPr>
          <a:xfrm>
            <a:off x="0" y="0"/>
            <a:ext cx="161365" cy="6858000"/>
          </a:xfrm>
          <a:prstGeom prst="rect">
            <a:avLst/>
          </a:prstGeom>
          <a:solidFill>
            <a:srgbClr val="3ACD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ACDE8"/>
              </a:solidFill>
            </a:endParaRPr>
          </a:p>
        </p:txBody>
      </p:sp>
      <p:pic>
        <p:nvPicPr>
          <p:cNvPr id="12" name="Picture 11" descr="A white logo with black background&#10;&#10;Description automatically generated">
            <a:extLst>
              <a:ext uri="{FF2B5EF4-FFF2-40B4-BE49-F238E27FC236}">
                <a16:creationId xmlns:a16="http://schemas.microsoft.com/office/drawing/2014/main" id="{0760687C-67D7-2D3F-FAEF-D3FB51F83F60}"/>
              </a:ext>
            </a:extLst>
          </p:cNvPr>
          <p:cNvPicPr>
            <a:picLocks noChangeAspect="1"/>
          </p:cNvPicPr>
          <p:nvPr userDrawn="1"/>
        </p:nvPicPr>
        <p:blipFill>
          <a:blip r:embed="rId2">
            <a:alphaModFix amt="15000"/>
          </a:blip>
          <a:stretch>
            <a:fillRect/>
          </a:stretch>
        </p:blipFill>
        <p:spPr>
          <a:xfrm>
            <a:off x="11095721" y="243792"/>
            <a:ext cx="516158" cy="644530"/>
          </a:xfrm>
          <a:prstGeom prst="rect">
            <a:avLst/>
          </a:prstGeom>
        </p:spPr>
      </p:pic>
    </p:spTree>
    <p:extLst>
      <p:ext uri="{BB962C8B-B14F-4D97-AF65-F5344CB8AC3E}">
        <p14:creationId xmlns:p14="http://schemas.microsoft.com/office/powerpoint/2010/main" val="2912636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3816" userDrawn="1">
          <p15:clr>
            <a:srgbClr val="FBAE40"/>
          </p15:clr>
        </p15:guide>
        <p15:guide id="4" pos="7152"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One Column - gre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D6EAD6-32DE-31A8-AA23-0F264F2BB26A}"/>
              </a:ext>
            </a:extLst>
          </p:cNvPr>
          <p:cNvSpPr>
            <a:spLocks noGrp="1"/>
          </p:cNvSpPr>
          <p:nvPr>
            <p:ph type="title" hasCustomPrompt="1"/>
          </p:nvPr>
        </p:nvSpPr>
        <p:spPr>
          <a:xfrm>
            <a:off x="1129894" y="293787"/>
            <a:ext cx="10210800" cy="592817"/>
          </a:xfrm>
        </p:spPr>
        <p:txBody>
          <a:bodyPr>
            <a:noAutofit/>
          </a:bodyPr>
          <a:lstStyle>
            <a:lvl1pPr>
              <a:defRPr sz="3600">
                <a:solidFill>
                  <a:srgbClr val="004E95"/>
                </a:solidFill>
              </a:defRPr>
            </a:lvl1pPr>
          </a:lstStyle>
          <a:p>
            <a:r>
              <a:rPr lang="en-US"/>
              <a:t>to edit Master title style</a:t>
            </a:r>
          </a:p>
        </p:txBody>
      </p:sp>
      <p:sp>
        <p:nvSpPr>
          <p:cNvPr id="3" name="Content Placeholder 2">
            <a:extLst>
              <a:ext uri="{FF2B5EF4-FFF2-40B4-BE49-F238E27FC236}">
                <a16:creationId xmlns:a16="http://schemas.microsoft.com/office/drawing/2014/main" id="{531B9E13-1A22-853C-CF17-634ECBE2A0CC}"/>
              </a:ext>
            </a:extLst>
          </p:cNvPr>
          <p:cNvSpPr>
            <a:spLocks noGrp="1"/>
          </p:cNvSpPr>
          <p:nvPr>
            <p:ph sz="half" idx="1"/>
          </p:nvPr>
        </p:nvSpPr>
        <p:spPr>
          <a:xfrm>
            <a:off x="1143000" y="1364974"/>
            <a:ext cx="10210800" cy="4692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1DC5F6A4-4B7D-4664-FA1E-4FAFBF567AE7}"/>
              </a:ext>
            </a:extLst>
          </p:cNvPr>
          <p:cNvSpPr>
            <a:spLocks noGrp="1"/>
          </p:cNvSpPr>
          <p:nvPr>
            <p:ph type="sldNum" sz="quarter" idx="12"/>
          </p:nvPr>
        </p:nvSpPr>
        <p:spPr/>
        <p:txBody>
          <a:bodyPr/>
          <a:lstStyle/>
          <a:p>
            <a:fld id="{C3A80CB9-8FF1-4649-AD49-46408C0A55E9}" type="slidenum">
              <a:rPr lang="en-US" smtClean="0"/>
              <a:t>‹#›</a:t>
            </a:fld>
            <a:endParaRPr lang="en-US"/>
          </a:p>
        </p:txBody>
      </p:sp>
      <p:sp>
        <p:nvSpPr>
          <p:cNvPr id="5" name="Rectangle 4">
            <a:extLst>
              <a:ext uri="{FF2B5EF4-FFF2-40B4-BE49-F238E27FC236}">
                <a16:creationId xmlns:a16="http://schemas.microsoft.com/office/drawing/2014/main" id="{AEA74882-4463-A4E1-EFF7-858D88AF9256}"/>
              </a:ext>
            </a:extLst>
          </p:cNvPr>
          <p:cNvSpPr/>
          <p:nvPr userDrawn="1"/>
        </p:nvSpPr>
        <p:spPr>
          <a:xfrm>
            <a:off x="0" y="0"/>
            <a:ext cx="687411" cy="6858000"/>
          </a:xfrm>
          <a:prstGeom prst="rect">
            <a:avLst/>
          </a:prstGeom>
          <a:solidFill>
            <a:srgbClr val="004E9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white logo with black background&#10;&#10;Description automatically generated">
            <a:extLst>
              <a:ext uri="{FF2B5EF4-FFF2-40B4-BE49-F238E27FC236}">
                <a16:creationId xmlns:a16="http://schemas.microsoft.com/office/drawing/2014/main" id="{A6CF8C65-CCFA-ADB7-F22F-91E216AA9BC3}"/>
              </a:ext>
            </a:extLst>
          </p:cNvPr>
          <p:cNvPicPr>
            <a:picLocks noChangeAspect="1"/>
          </p:cNvPicPr>
          <p:nvPr userDrawn="1"/>
        </p:nvPicPr>
        <p:blipFill>
          <a:blip r:embed="rId2">
            <a:alphaModFix amt="20000"/>
          </a:blip>
          <a:stretch>
            <a:fillRect/>
          </a:stretch>
        </p:blipFill>
        <p:spPr>
          <a:xfrm>
            <a:off x="149480" y="6176963"/>
            <a:ext cx="388450" cy="485060"/>
          </a:xfrm>
          <a:prstGeom prst="rect">
            <a:avLst/>
          </a:prstGeom>
        </p:spPr>
      </p:pic>
    </p:spTree>
    <p:extLst>
      <p:ext uri="{BB962C8B-B14F-4D97-AF65-F5344CB8AC3E}">
        <p14:creationId xmlns:p14="http://schemas.microsoft.com/office/powerpoint/2010/main" val="344729409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816">
          <p15:clr>
            <a:srgbClr val="FBAE40"/>
          </p15:clr>
        </p15:guide>
        <p15:guide id="4" pos="7152">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One Column - grey">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F24BBB7-ECEF-1F6F-E574-DB23FB8DC64E}"/>
              </a:ext>
            </a:extLst>
          </p:cNvPr>
          <p:cNvSpPr/>
          <p:nvPr userDrawn="1"/>
        </p:nvSpPr>
        <p:spPr>
          <a:xfrm>
            <a:off x="0" y="0"/>
            <a:ext cx="12192000" cy="1132114"/>
          </a:xfrm>
          <a:prstGeom prst="rect">
            <a:avLst/>
          </a:prstGeom>
          <a:solidFill>
            <a:srgbClr val="004E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9D6EAD6-32DE-31A8-AA23-0F264F2BB26A}"/>
              </a:ext>
            </a:extLst>
          </p:cNvPr>
          <p:cNvSpPr>
            <a:spLocks noGrp="1"/>
          </p:cNvSpPr>
          <p:nvPr>
            <p:ph type="title"/>
          </p:nvPr>
        </p:nvSpPr>
        <p:spPr>
          <a:xfrm>
            <a:off x="838200" y="293787"/>
            <a:ext cx="10063480" cy="592817"/>
          </a:xfrm>
        </p:spPr>
        <p:txBody>
          <a:bodyPr>
            <a:noAutofit/>
          </a:bodyPr>
          <a:lstStyle>
            <a:lvl1pPr>
              <a:defRPr sz="3600">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531B9E13-1A22-853C-CF17-634ECBE2A0CC}"/>
              </a:ext>
            </a:extLst>
          </p:cNvPr>
          <p:cNvSpPr>
            <a:spLocks noGrp="1"/>
          </p:cNvSpPr>
          <p:nvPr>
            <p:ph sz="half" idx="1"/>
          </p:nvPr>
        </p:nvSpPr>
        <p:spPr>
          <a:xfrm>
            <a:off x="838200" y="1409064"/>
            <a:ext cx="10515600" cy="464883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1DC5F6A4-4B7D-4664-FA1E-4FAFBF567AE7}"/>
              </a:ext>
            </a:extLst>
          </p:cNvPr>
          <p:cNvSpPr>
            <a:spLocks noGrp="1"/>
          </p:cNvSpPr>
          <p:nvPr>
            <p:ph type="sldNum" sz="quarter" idx="12"/>
          </p:nvPr>
        </p:nvSpPr>
        <p:spPr/>
        <p:txBody>
          <a:bodyPr/>
          <a:lstStyle/>
          <a:p>
            <a:fld id="{C3A80CB9-8FF1-4649-AD49-46408C0A55E9}" type="slidenum">
              <a:rPr lang="en-US" smtClean="0"/>
              <a:t>‹#›</a:t>
            </a:fld>
            <a:endParaRPr lang="en-US"/>
          </a:p>
        </p:txBody>
      </p:sp>
      <p:sp>
        <p:nvSpPr>
          <p:cNvPr id="11" name="Rectangle 10">
            <a:extLst>
              <a:ext uri="{FF2B5EF4-FFF2-40B4-BE49-F238E27FC236}">
                <a16:creationId xmlns:a16="http://schemas.microsoft.com/office/drawing/2014/main" id="{A3B2BB25-998A-3B09-E9D7-57B1487A8A0A}"/>
              </a:ext>
            </a:extLst>
          </p:cNvPr>
          <p:cNvSpPr/>
          <p:nvPr userDrawn="1"/>
        </p:nvSpPr>
        <p:spPr>
          <a:xfrm>
            <a:off x="0" y="0"/>
            <a:ext cx="161365" cy="6858000"/>
          </a:xfrm>
          <a:prstGeom prst="rect">
            <a:avLst/>
          </a:prstGeom>
          <a:solidFill>
            <a:srgbClr val="C4C4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ACDE8"/>
              </a:solidFill>
            </a:endParaRPr>
          </a:p>
        </p:txBody>
      </p:sp>
      <p:pic>
        <p:nvPicPr>
          <p:cNvPr id="12" name="Picture 11" descr="A white logo with black background&#10;&#10;Description automatically generated">
            <a:extLst>
              <a:ext uri="{FF2B5EF4-FFF2-40B4-BE49-F238E27FC236}">
                <a16:creationId xmlns:a16="http://schemas.microsoft.com/office/drawing/2014/main" id="{0760687C-67D7-2D3F-FAEF-D3FB51F83F60}"/>
              </a:ext>
            </a:extLst>
          </p:cNvPr>
          <p:cNvPicPr>
            <a:picLocks noChangeAspect="1"/>
          </p:cNvPicPr>
          <p:nvPr userDrawn="1"/>
        </p:nvPicPr>
        <p:blipFill>
          <a:blip r:embed="rId2">
            <a:alphaModFix amt="15000"/>
          </a:blip>
          <a:stretch>
            <a:fillRect/>
          </a:stretch>
        </p:blipFill>
        <p:spPr>
          <a:xfrm>
            <a:off x="11095721" y="243792"/>
            <a:ext cx="516158" cy="644530"/>
          </a:xfrm>
          <a:prstGeom prst="rect">
            <a:avLst/>
          </a:prstGeom>
        </p:spPr>
      </p:pic>
    </p:spTree>
    <p:extLst>
      <p:ext uri="{BB962C8B-B14F-4D97-AF65-F5344CB8AC3E}">
        <p14:creationId xmlns:p14="http://schemas.microsoft.com/office/powerpoint/2010/main" val="247372746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816">
          <p15:clr>
            <a:srgbClr val="FBAE40"/>
          </p15:clr>
        </p15:guide>
        <p15:guide id="4" pos="7152">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ection Title Page -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91449A2-CD35-7B3B-B96E-803264D8F981}"/>
              </a:ext>
            </a:extLst>
          </p:cNvPr>
          <p:cNvSpPr/>
          <p:nvPr userDrawn="1"/>
        </p:nvSpPr>
        <p:spPr>
          <a:xfrm>
            <a:off x="0" y="0"/>
            <a:ext cx="12192000" cy="6858000"/>
          </a:xfrm>
          <a:prstGeom prst="rect">
            <a:avLst/>
          </a:prstGeom>
          <a:solidFill>
            <a:srgbClr val="3ACD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white logo with black background&#10;&#10;Description automatically generated">
            <a:extLst>
              <a:ext uri="{FF2B5EF4-FFF2-40B4-BE49-F238E27FC236}">
                <a16:creationId xmlns:a16="http://schemas.microsoft.com/office/drawing/2014/main" id="{0ED18A3A-FCFD-AB65-5D17-4A4C00A39771}"/>
              </a:ext>
            </a:extLst>
          </p:cNvPr>
          <p:cNvPicPr>
            <a:picLocks noChangeAspect="1"/>
          </p:cNvPicPr>
          <p:nvPr userDrawn="1"/>
        </p:nvPicPr>
        <p:blipFill>
          <a:blip r:embed="rId2">
            <a:alphaModFix amt="11000"/>
          </a:blip>
          <a:stretch>
            <a:fillRect/>
          </a:stretch>
        </p:blipFill>
        <p:spPr>
          <a:xfrm rot="20456813">
            <a:off x="372958" y="-403915"/>
            <a:ext cx="6268698" cy="7827755"/>
          </a:xfrm>
          <a:prstGeom prst="rect">
            <a:avLst/>
          </a:prstGeom>
        </p:spPr>
      </p:pic>
      <p:sp>
        <p:nvSpPr>
          <p:cNvPr id="4" name="Rectangle 3">
            <a:extLst>
              <a:ext uri="{FF2B5EF4-FFF2-40B4-BE49-F238E27FC236}">
                <a16:creationId xmlns:a16="http://schemas.microsoft.com/office/drawing/2014/main" id="{0F153329-B491-6FBA-7C82-EA84B66D6EB2}"/>
              </a:ext>
            </a:extLst>
          </p:cNvPr>
          <p:cNvSpPr/>
          <p:nvPr userDrawn="1"/>
        </p:nvSpPr>
        <p:spPr>
          <a:xfrm rot="5400000">
            <a:off x="6016841" y="685267"/>
            <a:ext cx="161365" cy="12188952"/>
          </a:xfrm>
          <a:prstGeom prst="rect">
            <a:avLst/>
          </a:prstGeom>
          <a:solidFill>
            <a:srgbClr val="004E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F714084F-4D37-58BF-CA6F-0B1FF6399A24}"/>
              </a:ext>
            </a:extLst>
          </p:cNvPr>
          <p:cNvSpPr>
            <a:spLocks noGrp="1"/>
          </p:cNvSpPr>
          <p:nvPr>
            <p:ph type="ctrTitle"/>
          </p:nvPr>
        </p:nvSpPr>
        <p:spPr>
          <a:xfrm>
            <a:off x="1524000" y="1213803"/>
            <a:ext cx="9144000" cy="2387600"/>
          </a:xfrm>
        </p:spPr>
        <p:txBody>
          <a:bodyPr anchor="b"/>
          <a:lstStyle>
            <a:lvl1pPr algn="ctr">
              <a:defRPr sz="6000" b="1" i="0">
                <a:solidFill>
                  <a:schemeClr val="bg1"/>
                </a:solidFill>
                <a:latin typeface="Lato Heavy" panose="020F0502020204030203" pitchFamily="34" charset="0"/>
                <a:ea typeface="Lato Heavy" panose="020F0502020204030203" pitchFamily="34" charset="0"/>
                <a:cs typeface="Lato Heavy" panose="020F0502020204030203" pitchFamily="34" charset="0"/>
              </a:defRPr>
            </a:lvl1pPr>
          </a:lstStyle>
          <a:p>
            <a:r>
              <a:rPr lang="en-US"/>
              <a:t>Click to edit Master title style</a:t>
            </a:r>
          </a:p>
        </p:txBody>
      </p:sp>
      <p:sp>
        <p:nvSpPr>
          <p:cNvPr id="13" name="Subtitle 2">
            <a:extLst>
              <a:ext uri="{FF2B5EF4-FFF2-40B4-BE49-F238E27FC236}">
                <a16:creationId xmlns:a16="http://schemas.microsoft.com/office/drawing/2014/main" id="{726DDB83-D002-DDCD-AA1B-E81D598FE109}"/>
              </a:ext>
            </a:extLst>
          </p:cNvPr>
          <p:cNvSpPr>
            <a:spLocks noGrp="1"/>
          </p:cNvSpPr>
          <p:nvPr>
            <p:ph type="subTitle" idx="1"/>
          </p:nvPr>
        </p:nvSpPr>
        <p:spPr>
          <a:xfrm>
            <a:off x="1524000" y="3693478"/>
            <a:ext cx="9144000" cy="1655762"/>
          </a:xfrm>
        </p:spPr>
        <p:txBody>
          <a:bodyPr>
            <a:normAutofit/>
          </a:bodyPr>
          <a:lstStyle>
            <a:lvl1pPr marL="0" indent="0" algn="ctr">
              <a:buNone/>
              <a:defRPr sz="2800" b="1" i="0">
                <a:solidFill>
                  <a:srgbClr val="004E95"/>
                </a:solidFill>
                <a:latin typeface="Lato Semibold" panose="020F0502020204030203" pitchFamily="34" charset="0"/>
                <a:ea typeface="Lato Semibold" panose="020F0502020204030203" pitchFamily="34" charset="0"/>
                <a:cs typeface="Lato Semibold"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49938766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04019900-D0EC-460D-AA55-73AD25FFA9AE}" type="datetimeFigureOut">
              <a:rPr lang="en-US" smtClean="0"/>
              <a:t>7/31/2026</a:t>
            </a:fld>
            <a:endParaRPr lang="en-US"/>
          </a:p>
        </p:txBody>
      </p:sp>
      <p:sp>
        <p:nvSpPr>
          <p:cNvPr id="5" name="Footer Placeholder 4"/>
          <p:cNvSpPr>
            <a:spLocks noGrp="1"/>
          </p:cNvSpPr>
          <p:nvPr>
            <p:ph type="ftr" sz="quarter" idx="11"/>
          </p:nvPr>
        </p:nvSpPr>
        <p:spPr>
          <a:xfrm>
            <a:off x="2416500" y="329307"/>
            <a:ext cx="4973915" cy="309201"/>
          </a:xfrm>
        </p:spPr>
        <p:txBody>
          <a:bodyPr/>
          <a:lstStyle/>
          <a:p>
            <a:endParaRPr lang="en-US"/>
          </a:p>
        </p:txBody>
      </p:sp>
      <p:sp>
        <p:nvSpPr>
          <p:cNvPr id="6" name="Slide Number Placeholder 5"/>
          <p:cNvSpPr>
            <a:spLocks noGrp="1"/>
          </p:cNvSpPr>
          <p:nvPr>
            <p:ph type="sldNum" sz="quarter" idx="12"/>
          </p:nvPr>
        </p:nvSpPr>
        <p:spPr>
          <a:xfrm>
            <a:off x="1437664" y="798973"/>
            <a:ext cx="811019" cy="503578"/>
          </a:xfrm>
        </p:spPr>
        <p:txBody>
          <a:bodyPr/>
          <a:lstStyle/>
          <a:p>
            <a:fld id="{D8815D8A-1E99-489F-B990-E1AB256CF024}" type="slidenum">
              <a:rPr lang="en-US" smtClean="0"/>
              <a:t>‹#›</a:t>
            </a:fld>
            <a:endParaRPr lang="en-US"/>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6808627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4019900-D0EC-460D-AA55-73AD25FFA9AE}" type="datetimeFigureOut">
              <a:rPr lang="en-US" smtClean="0"/>
              <a:t>7/31/2026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815D8A-1E99-489F-B990-E1AB256CF024}" type="slidenum">
              <a:rPr lang="en-US" smtClean="0"/>
              <a:t>‹#›</a:t>
            </a:fld>
            <a:endParaRPr lang="en-US"/>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49970608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4019900-D0EC-460D-AA55-73AD25FFA9AE}" type="datetimeFigureOut">
              <a:rPr lang="en-US" smtClean="0"/>
              <a:t>7/31/2026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815D8A-1E99-489F-B990-E1AB256CF024}" type="slidenum">
              <a:rPr lang="en-US" smtClean="0"/>
              <a:t>‹#›</a:t>
            </a:fld>
            <a:endParaRPr lang="en-US"/>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4023911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4019900-D0EC-460D-AA55-73AD25FFA9AE}" type="datetimeFigureOut">
              <a:rPr lang="en-US" smtClean="0"/>
              <a:t>7/31/2026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815D8A-1E99-489F-B990-E1AB256CF024}" type="slidenum">
              <a:rPr lang="en-US" smtClean="0"/>
              <a:t>‹#›</a:t>
            </a:fld>
            <a:endParaRPr lang="en-US"/>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27354701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4019900-D0EC-460D-AA55-73AD25FFA9AE}" type="datetimeFigureOut">
              <a:rPr lang="en-US" smtClean="0"/>
              <a:t>7/31/2026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8815D8A-1E99-489F-B990-E1AB256CF024}" type="slidenum">
              <a:rPr lang="en-US" smtClean="0"/>
              <a:t>‹#›</a:t>
            </a:fld>
            <a:endParaRPr lang="en-US"/>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21440770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4019900-D0EC-460D-AA55-73AD25FFA9AE}" type="datetimeFigureOut">
              <a:rPr lang="en-US" smtClean="0"/>
              <a:t>7/31/2026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8815D8A-1E99-489F-B990-E1AB256CF024}" type="slidenum">
              <a:rPr lang="en-US" smtClean="0"/>
              <a:t>‹#›</a:t>
            </a:fld>
            <a:endParaRPr lang="en-US"/>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22641443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019900-D0EC-460D-AA55-73AD25FFA9AE}" type="datetimeFigureOut">
              <a:rPr lang="en-US" smtClean="0"/>
              <a:t>7/31/2026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8815D8A-1E99-489F-B990-E1AB256CF024}" type="slidenum">
              <a:rPr lang="en-US" smtClean="0"/>
              <a:t>‹#›</a:t>
            </a:fld>
            <a:endParaRPr lang="en-US"/>
          </a:p>
        </p:txBody>
      </p:sp>
    </p:spTree>
    <p:extLst>
      <p:ext uri="{BB962C8B-B14F-4D97-AF65-F5344CB8AC3E}">
        <p14:creationId xmlns:p14="http://schemas.microsoft.com/office/powerpoint/2010/main" val="31383217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ne Column - grey">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F24BBB7-ECEF-1F6F-E574-DB23FB8DC64E}"/>
              </a:ext>
            </a:extLst>
          </p:cNvPr>
          <p:cNvSpPr/>
          <p:nvPr userDrawn="1"/>
        </p:nvSpPr>
        <p:spPr>
          <a:xfrm>
            <a:off x="0" y="0"/>
            <a:ext cx="12192000" cy="1132114"/>
          </a:xfrm>
          <a:prstGeom prst="rect">
            <a:avLst/>
          </a:prstGeom>
          <a:solidFill>
            <a:srgbClr val="004E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9D6EAD6-32DE-31A8-AA23-0F264F2BB26A}"/>
              </a:ext>
            </a:extLst>
          </p:cNvPr>
          <p:cNvSpPr>
            <a:spLocks noGrp="1"/>
          </p:cNvSpPr>
          <p:nvPr>
            <p:ph type="title"/>
          </p:nvPr>
        </p:nvSpPr>
        <p:spPr>
          <a:xfrm>
            <a:off x="838200" y="293787"/>
            <a:ext cx="10063480" cy="592817"/>
          </a:xfrm>
        </p:spPr>
        <p:txBody>
          <a:bodyPr>
            <a:noAutofit/>
          </a:bodyPr>
          <a:lstStyle>
            <a:lvl1pPr>
              <a:defRPr sz="3600">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531B9E13-1A22-853C-CF17-634ECBE2A0CC}"/>
              </a:ext>
            </a:extLst>
          </p:cNvPr>
          <p:cNvSpPr>
            <a:spLocks noGrp="1"/>
          </p:cNvSpPr>
          <p:nvPr>
            <p:ph sz="half" idx="1"/>
          </p:nvPr>
        </p:nvSpPr>
        <p:spPr>
          <a:xfrm>
            <a:off x="838200" y="1409064"/>
            <a:ext cx="10515600" cy="464883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1DC5F6A4-4B7D-4664-FA1E-4FAFBF567AE7}"/>
              </a:ext>
            </a:extLst>
          </p:cNvPr>
          <p:cNvSpPr>
            <a:spLocks noGrp="1"/>
          </p:cNvSpPr>
          <p:nvPr>
            <p:ph type="sldNum" sz="quarter" idx="12"/>
          </p:nvPr>
        </p:nvSpPr>
        <p:spPr/>
        <p:txBody>
          <a:bodyPr/>
          <a:lstStyle/>
          <a:p>
            <a:fld id="{C3A80CB9-8FF1-4649-AD49-46408C0A55E9}" type="slidenum">
              <a:rPr lang="en-US" smtClean="0"/>
              <a:t>‹#›</a:t>
            </a:fld>
            <a:endParaRPr lang="en-US"/>
          </a:p>
        </p:txBody>
      </p:sp>
      <p:sp>
        <p:nvSpPr>
          <p:cNvPr id="11" name="Rectangle 10">
            <a:extLst>
              <a:ext uri="{FF2B5EF4-FFF2-40B4-BE49-F238E27FC236}">
                <a16:creationId xmlns:a16="http://schemas.microsoft.com/office/drawing/2014/main" id="{A3B2BB25-998A-3B09-E9D7-57B1487A8A0A}"/>
              </a:ext>
            </a:extLst>
          </p:cNvPr>
          <p:cNvSpPr/>
          <p:nvPr userDrawn="1"/>
        </p:nvSpPr>
        <p:spPr>
          <a:xfrm>
            <a:off x="0" y="0"/>
            <a:ext cx="161365" cy="6858000"/>
          </a:xfrm>
          <a:prstGeom prst="rect">
            <a:avLst/>
          </a:prstGeom>
          <a:solidFill>
            <a:srgbClr val="C4C4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ACDE8"/>
              </a:solidFill>
            </a:endParaRPr>
          </a:p>
        </p:txBody>
      </p:sp>
      <p:pic>
        <p:nvPicPr>
          <p:cNvPr id="12" name="Picture 11" descr="A white logo with black background&#10;&#10;Description automatically generated">
            <a:extLst>
              <a:ext uri="{FF2B5EF4-FFF2-40B4-BE49-F238E27FC236}">
                <a16:creationId xmlns:a16="http://schemas.microsoft.com/office/drawing/2014/main" id="{0760687C-67D7-2D3F-FAEF-D3FB51F83F60}"/>
              </a:ext>
            </a:extLst>
          </p:cNvPr>
          <p:cNvPicPr>
            <a:picLocks noChangeAspect="1"/>
          </p:cNvPicPr>
          <p:nvPr userDrawn="1"/>
        </p:nvPicPr>
        <p:blipFill>
          <a:blip r:embed="rId2">
            <a:alphaModFix amt="15000"/>
          </a:blip>
          <a:stretch>
            <a:fillRect/>
          </a:stretch>
        </p:blipFill>
        <p:spPr>
          <a:xfrm>
            <a:off x="11095721" y="243792"/>
            <a:ext cx="516158" cy="644530"/>
          </a:xfrm>
          <a:prstGeom prst="rect">
            <a:avLst/>
          </a:prstGeom>
        </p:spPr>
      </p:pic>
    </p:spTree>
    <p:extLst>
      <p:ext uri="{BB962C8B-B14F-4D97-AF65-F5344CB8AC3E}">
        <p14:creationId xmlns:p14="http://schemas.microsoft.com/office/powerpoint/2010/main" val="130526933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3816" userDrawn="1">
          <p15:clr>
            <a:srgbClr val="FBAE40"/>
          </p15:clr>
        </p15:guide>
        <p15:guide id="4" pos="7152"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4019900-D0EC-460D-AA55-73AD25FFA9AE}" type="datetimeFigureOut">
              <a:rPr lang="en-US" smtClean="0"/>
              <a:t>7/31/2026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8815D8A-1E99-489F-B990-E1AB256CF024}" type="slidenum">
              <a:rPr lang="en-US" smtClean="0"/>
              <a:t>‹#›</a:t>
            </a:fld>
            <a:endParaRPr lang="en-US"/>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51930950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04019900-D0EC-460D-AA55-73AD25FFA9AE}" type="datetimeFigureOut">
              <a:rPr lang="en-US" smtClean="0"/>
              <a:t>7/31/2026</a:t>
            </a:fld>
            <a:endParaRPr lang="en-US"/>
          </a:p>
        </p:txBody>
      </p:sp>
      <p:sp>
        <p:nvSpPr>
          <p:cNvPr id="6" name="Footer Placeholder 5"/>
          <p:cNvSpPr>
            <a:spLocks noGrp="1"/>
          </p:cNvSpPr>
          <p:nvPr>
            <p:ph type="ftr" sz="quarter" idx="11"/>
          </p:nvPr>
        </p:nvSpPr>
        <p:spPr>
          <a:xfrm>
            <a:off x="1447382" y="318640"/>
            <a:ext cx="5541004" cy="320931"/>
          </a:xfrm>
        </p:spPr>
        <p:txBody>
          <a:bodyPr/>
          <a:lstStyle/>
          <a:p>
            <a:endParaRPr lang="en-US"/>
          </a:p>
        </p:txBody>
      </p:sp>
      <p:sp>
        <p:nvSpPr>
          <p:cNvPr id="7" name="Slide Number Placeholder 6"/>
          <p:cNvSpPr>
            <a:spLocks noGrp="1"/>
          </p:cNvSpPr>
          <p:nvPr>
            <p:ph type="sldNum" sz="quarter" idx="12"/>
          </p:nvPr>
        </p:nvSpPr>
        <p:spPr/>
        <p:txBody>
          <a:bodyPr/>
          <a:lstStyle/>
          <a:p>
            <a:fld id="{D8815D8A-1E99-489F-B990-E1AB256CF024}" type="slidenum">
              <a:rPr lang="en-US" smtClean="0"/>
              <a:t>‹#›</a:t>
            </a:fld>
            <a:endParaRPr lang="en-US"/>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8519865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4019900-D0EC-460D-AA55-73AD25FFA9AE}" type="datetimeFigureOut">
              <a:rPr lang="en-US" smtClean="0"/>
              <a:t>7/31/2026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815D8A-1E99-489F-B990-E1AB256CF024}" type="slidenum">
              <a:rPr lang="en-US" smtClean="0"/>
              <a:t>‹#›</a:t>
            </a:fld>
            <a:endParaRPr lang="en-US"/>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17495443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4019900-D0EC-460D-AA55-73AD25FFA9AE}" type="datetimeFigureOut">
              <a:rPr lang="en-US" smtClean="0"/>
              <a:t>7/31/2026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8815D8A-1E99-489F-B990-E1AB256CF024}" type="slidenum">
              <a:rPr lang="en-US" smtClean="0"/>
              <a:t>‹#›</a:t>
            </a:fld>
            <a:endParaRPr lang="en-US"/>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3425883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312717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1343385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8500430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6072029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7/31/2026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0489528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7/31/2026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990673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lumn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F24BBB7-ECEF-1F6F-E574-DB23FB8DC64E}"/>
              </a:ext>
            </a:extLst>
          </p:cNvPr>
          <p:cNvSpPr/>
          <p:nvPr userDrawn="1"/>
        </p:nvSpPr>
        <p:spPr>
          <a:xfrm>
            <a:off x="0" y="0"/>
            <a:ext cx="12192000" cy="1132114"/>
          </a:xfrm>
          <a:prstGeom prst="rect">
            <a:avLst/>
          </a:prstGeom>
          <a:solidFill>
            <a:srgbClr val="004E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9D6EAD6-32DE-31A8-AA23-0F264F2BB26A}"/>
              </a:ext>
            </a:extLst>
          </p:cNvPr>
          <p:cNvSpPr>
            <a:spLocks noGrp="1"/>
          </p:cNvSpPr>
          <p:nvPr>
            <p:ph type="title"/>
          </p:nvPr>
        </p:nvSpPr>
        <p:spPr>
          <a:xfrm>
            <a:off x="838200" y="293787"/>
            <a:ext cx="10063480" cy="592817"/>
          </a:xfrm>
        </p:spPr>
        <p:txBody>
          <a:bodyPr>
            <a:noAutofit/>
          </a:bodyPr>
          <a:lstStyle>
            <a:lvl1pPr>
              <a:defRPr sz="3600">
                <a:solidFill>
                  <a:schemeClr val="bg1"/>
                </a:solidFill>
              </a:defRPr>
            </a:lvl1pPr>
          </a:lstStyle>
          <a:p>
            <a:r>
              <a:rPr lang="en-US"/>
              <a:t>Click to edit Master title style</a:t>
            </a:r>
          </a:p>
        </p:txBody>
      </p:sp>
      <p:sp>
        <p:nvSpPr>
          <p:cNvPr id="7" name="Slide Number Placeholder 6">
            <a:extLst>
              <a:ext uri="{FF2B5EF4-FFF2-40B4-BE49-F238E27FC236}">
                <a16:creationId xmlns:a16="http://schemas.microsoft.com/office/drawing/2014/main" id="{1DC5F6A4-4B7D-4664-FA1E-4FAFBF567AE7}"/>
              </a:ext>
            </a:extLst>
          </p:cNvPr>
          <p:cNvSpPr>
            <a:spLocks noGrp="1"/>
          </p:cNvSpPr>
          <p:nvPr>
            <p:ph type="sldNum" sz="quarter" idx="12"/>
          </p:nvPr>
        </p:nvSpPr>
        <p:spPr/>
        <p:txBody>
          <a:bodyPr/>
          <a:lstStyle/>
          <a:p>
            <a:fld id="{C3A80CB9-8FF1-4649-AD49-46408C0A55E9}" type="slidenum">
              <a:rPr lang="en-US" smtClean="0"/>
              <a:t>‹#›</a:t>
            </a:fld>
            <a:endParaRPr lang="en-US"/>
          </a:p>
        </p:txBody>
      </p:sp>
      <p:sp>
        <p:nvSpPr>
          <p:cNvPr id="11" name="Rectangle 10">
            <a:extLst>
              <a:ext uri="{FF2B5EF4-FFF2-40B4-BE49-F238E27FC236}">
                <a16:creationId xmlns:a16="http://schemas.microsoft.com/office/drawing/2014/main" id="{A3B2BB25-998A-3B09-E9D7-57B1487A8A0A}"/>
              </a:ext>
            </a:extLst>
          </p:cNvPr>
          <p:cNvSpPr/>
          <p:nvPr userDrawn="1"/>
        </p:nvSpPr>
        <p:spPr>
          <a:xfrm>
            <a:off x="0" y="0"/>
            <a:ext cx="161365" cy="6858000"/>
          </a:xfrm>
          <a:prstGeom prst="rect">
            <a:avLst/>
          </a:prstGeom>
          <a:solidFill>
            <a:srgbClr val="3ACD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ACDE8"/>
              </a:solidFill>
            </a:endParaRPr>
          </a:p>
        </p:txBody>
      </p:sp>
      <p:pic>
        <p:nvPicPr>
          <p:cNvPr id="12" name="Picture 11" descr="A white logo with black background&#10;&#10;Description automatically generated">
            <a:extLst>
              <a:ext uri="{FF2B5EF4-FFF2-40B4-BE49-F238E27FC236}">
                <a16:creationId xmlns:a16="http://schemas.microsoft.com/office/drawing/2014/main" id="{0760687C-67D7-2D3F-FAEF-D3FB51F83F60}"/>
              </a:ext>
            </a:extLst>
          </p:cNvPr>
          <p:cNvPicPr>
            <a:picLocks noChangeAspect="1"/>
          </p:cNvPicPr>
          <p:nvPr userDrawn="1"/>
        </p:nvPicPr>
        <p:blipFill>
          <a:blip r:embed="rId2">
            <a:alphaModFix amt="15000"/>
          </a:blip>
          <a:stretch>
            <a:fillRect/>
          </a:stretch>
        </p:blipFill>
        <p:spPr>
          <a:xfrm>
            <a:off x="11095721" y="243792"/>
            <a:ext cx="516158" cy="644530"/>
          </a:xfrm>
          <a:prstGeom prst="rect">
            <a:avLst/>
          </a:prstGeom>
        </p:spPr>
      </p:pic>
      <p:sp>
        <p:nvSpPr>
          <p:cNvPr id="15" name="Content Placeholder 2">
            <a:extLst>
              <a:ext uri="{FF2B5EF4-FFF2-40B4-BE49-F238E27FC236}">
                <a16:creationId xmlns:a16="http://schemas.microsoft.com/office/drawing/2014/main" id="{287CD42D-5A8C-054D-C181-7320C7617090}"/>
              </a:ext>
            </a:extLst>
          </p:cNvPr>
          <p:cNvSpPr>
            <a:spLocks noGrp="1"/>
          </p:cNvSpPr>
          <p:nvPr>
            <p:ph sz="half" idx="13"/>
          </p:nvPr>
        </p:nvSpPr>
        <p:spPr>
          <a:xfrm>
            <a:off x="838200" y="1409064"/>
            <a:ext cx="5034280" cy="464883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a:extLst>
              <a:ext uri="{FF2B5EF4-FFF2-40B4-BE49-F238E27FC236}">
                <a16:creationId xmlns:a16="http://schemas.microsoft.com/office/drawing/2014/main" id="{99A79CD8-5B58-1959-EEEB-6AC685CD96A4}"/>
              </a:ext>
            </a:extLst>
          </p:cNvPr>
          <p:cNvSpPr>
            <a:spLocks noGrp="1"/>
          </p:cNvSpPr>
          <p:nvPr>
            <p:ph sz="half" idx="14"/>
          </p:nvPr>
        </p:nvSpPr>
        <p:spPr>
          <a:xfrm>
            <a:off x="6319520" y="1409064"/>
            <a:ext cx="5034280" cy="464883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51373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3816" userDrawn="1">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7/31/2026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207146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0212449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6642251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7081344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2093485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1_One Column - gre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D6EAD6-32DE-31A8-AA23-0F264F2BB26A}"/>
              </a:ext>
            </a:extLst>
          </p:cNvPr>
          <p:cNvSpPr>
            <a:spLocks noGrp="1"/>
          </p:cNvSpPr>
          <p:nvPr>
            <p:ph type="title" hasCustomPrompt="1"/>
          </p:nvPr>
        </p:nvSpPr>
        <p:spPr>
          <a:xfrm>
            <a:off x="1129894" y="293788"/>
            <a:ext cx="10210800" cy="592817"/>
          </a:xfrm>
        </p:spPr>
        <p:txBody>
          <a:bodyPr>
            <a:noAutofit/>
          </a:bodyPr>
          <a:lstStyle>
            <a:lvl1pPr>
              <a:defRPr sz="3600">
                <a:solidFill>
                  <a:srgbClr val="004E95"/>
                </a:solidFill>
              </a:defRPr>
            </a:lvl1pPr>
          </a:lstStyle>
          <a:p>
            <a:r>
              <a:rPr lang="en-US"/>
              <a:t>to edit Master title style</a:t>
            </a:r>
          </a:p>
        </p:txBody>
      </p:sp>
      <p:sp>
        <p:nvSpPr>
          <p:cNvPr id="3" name="Content Placeholder 2">
            <a:extLst>
              <a:ext uri="{FF2B5EF4-FFF2-40B4-BE49-F238E27FC236}">
                <a16:creationId xmlns:a16="http://schemas.microsoft.com/office/drawing/2014/main" id="{531B9E13-1A22-853C-CF17-634ECBE2A0CC}"/>
              </a:ext>
            </a:extLst>
          </p:cNvPr>
          <p:cNvSpPr>
            <a:spLocks noGrp="1"/>
          </p:cNvSpPr>
          <p:nvPr>
            <p:ph sz="half" idx="1"/>
          </p:nvPr>
        </p:nvSpPr>
        <p:spPr>
          <a:xfrm>
            <a:off x="1143000" y="1364975"/>
            <a:ext cx="10210800" cy="46929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1DC5F6A4-4B7D-4664-FA1E-4FAFBF567AE7}"/>
              </a:ext>
            </a:extLst>
          </p:cNvPr>
          <p:cNvSpPr>
            <a:spLocks noGrp="1"/>
          </p:cNvSpPr>
          <p:nvPr>
            <p:ph type="sldNum" sz="quarter" idx="12"/>
          </p:nvPr>
        </p:nvSpPr>
        <p:spPr/>
        <p:txBody>
          <a:bodyPr/>
          <a:lstStyle/>
          <a:p>
            <a:fld id="{C3A80CB9-8FF1-4649-AD49-46408C0A55E9}" type="slidenum">
              <a:rPr lang="en-US" smtClean="0"/>
              <a:t>‹#›</a:t>
            </a:fld>
            <a:endParaRPr lang="en-US"/>
          </a:p>
        </p:txBody>
      </p:sp>
      <p:sp>
        <p:nvSpPr>
          <p:cNvPr id="5" name="Rectangle 4">
            <a:extLst>
              <a:ext uri="{FF2B5EF4-FFF2-40B4-BE49-F238E27FC236}">
                <a16:creationId xmlns:a16="http://schemas.microsoft.com/office/drawing/2014/main" id="{AEA74882-4463-A4E1-EFF7-858D88AF9256}"/>
              </a:ext>
            </a:extLst>
          </p:cNvPr>
          <p:cNvSpPr/>
          <p:nvPr userDrawn="1"/>
        </p:nvSpPr>
        <p:spPr>
          <a:xfrm>
            <a:off x="1" y="0"/>
            <a:ext cx="687411" cy="6858000"/>
          </a:xfrm>
          <a:prstGeom prst="rect">
            <a:avLst/>
          </a:prstGeom>
          <a:solidFill>
            <a:srgbClr val="004E9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6" name="Picture 5" descr="A white logo with black background&#10;&#10;Description automatically generated">
            <a:extLst>
              <a:ext uri="{FF2B5EF4-FFF2-40B4-BE49-F238E27FC236}">
                <a16:creationId xmlns:a16="http://schemas.microsoft.com/office/drawing/2014/main" id="{A6CF8C65-CCFA-ADB7-F22F-91E216AA9BC3}"/>
              </a:ext>
            </a:extLst>
          </p:cNvPr>
          <p:cNvPicPr>
            <a:picLocks noChangeAspect="1"/>
          </p:cNvPicPr>
          <p:nvPr userDrawn="1"/>
        </p:nvPicPr>
        <p:blipFill>
          <a:blip r:embed="rId2">
            <a:alphaModFix amt="20000"/>
          </a:blip>
          <a:stretch>
            <a:fillRect/>
          </a:stretch>
        </p:blipFill>
        <p:spPr>
          <a:xfrm>
            <a:off x="149480" y="6176963"/>
            <a:ext cx="388450" cy="485060"/>
          </a:xfrm>
          <a:prstGeom prst="rect">
            <a:avLst/>
          </a:prstGeom>
        </p:spPr>
      </p:pic>
    </p:spTree>
    <p:extLst>
      <p:ext uri="{BB962C8B-B14F-4D97-AF65-F5344CB8AC3E}">
        <p14:creationId xmlns:p14="http://schemas.microsoft.com/office/powerpoint/2010/main" val="41445362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816">
          <p15:clr>
            <a:srgbClr val="FBAE40"/>
          </p15:clr>
        </p15:guide>
        <p15:guide id="4" pos="7152">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lumn - grey">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0F65E20F-B36F-D4B8-5234-46AC151BA333}"/>
              </a:ext>
            </a:extLst>
          </p:cNvPr>
          <p:cNvSpPr>
            <a:spLocks noGrp="1"/>
          </p:cNvSpPr>
          <p:nvPr>
            <p:ph sz="half" idx="13"/>
          </p:nvPr>
        </p:nvSpPr>
        <p:spPr>
          <a:xfrm>
            <a:off x="838200" y="1409064"/>
            <a:ext cx="5034280" cy="464883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3">
            <a:extLst>
              <a:ext uri="{FF2B5EF4-FFF2-40B4-BE49-F238E27FC236}">
                <a16:creationId xmlns:a16="http://schemas.microsoft.com/office/drawing/2014/main" id="{F704D274-98D9-0469-A434-D31CA17E3509}"/>
              </a:ext>
            </a:extLst>
          </p:cNvPr>
          <p:cNvSpPr>
            <a:spLocks noGrp="1"/>
          </p:cNvSpPr>
          <p:nvPr>
            <p:ph sz="half" idx="14"/>
          </p:nvPr>
        </p:nvSpPr>
        <p:spPr>
          <a:xfrm>
            <a:off x="6319520" y="1409064"/>
            <a:ext cx="5034280" cy="464883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a:extLst>
              <a:ext uri="{FF2B5EF4-FFF2-40B4-BE49-F238E27FC236}">
                <a16:creationId xmlns:a16="http://schemas.microsoft.com/office/drawing/2014/main" id="{AF24BBB7-ECEF-1F6F-E574-DB23FB8DC64E}"/>
              </a:ext>
            </a:extLst>
          </p:cNvPr>
          <p:cNvSpPr/>
          <p:nvPr userDrawn="1"/>
        </p:nvSpPr>
        <p:spPr>
          <a:xfrm>
            <a:off x="0" y="0"/>
            <a:ext cx="12192000" cy="1132114"/>
          </a:xfrm>
          <a:prstGeom prst="rect">
            <a:avLst/>
          </a:prstGeom>
          <a:solidFill>
            <a:srgbClr val="004E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9D6EAD6-32DE-31A8-AA23-0F264F2BB26A}"/>
              </a:ext>
            </a:extLst>
          </p:cNvPr>
          <p:cNvSpPr>
            <a:spLocks noGrp="1"/>
          </p:cNvSpPr>
          <p:nvPr>
            <p:ph type="title"/>
          </p:nvPr>
        </p:nvSpPr>
        <p:spPr>
          <a:xfrm>
            <a:off x="838200" y="293787"/>
            <a:ext cx="10063480" cy="592817"/>
          </a:xfrm>
        </p:spPr>
        <p:txBody>
          <a:bodyPr>
            <a:noAutofit/>
          </a:bodyPr>
          <a:lstStyle>
            <a:lvl1pPr>
              <a:defRPr sz="3600">
                <a:solidFill>
                  <a:schemeClr val="bg1"/>
                </a:solidFill>
              </a:defRPr>
            </a:lvl1pPr>
          </a:lstStyle>
          <a:p>
            <a:r>
              <a:rPr lang="en-US"/>
              <a:t>Click to edit Master title style</a:t>
            </a:r>
          </a:p>
        </p:txBody>
      </p:sp>
      <p:sp>
        <p:nvSpPr>
          <p:cNvPr id="7" name="Slide Number Placeholder 6">
            <a:extLst>
              <a:ext uri="{FF2B5EF4-FFF2-40B4-BE49-F238E27FC236}">
                <a16:creationId xmlns:a16="http://schemas.microsoft.com/office/drawing/2014/main" id="{1DC5F6A4-4B7D-4664-FA1E-4FAFBF567AE7}"/>
              </a:ext>
            </a:extLst>
          </p:cNvPr>
          <p:cNvSpPr>
            <a:spLocks noGrp="1"/>
          </p:cNvSpPr>
          <p:nvPr>
            <p:ph type="sldNum" sz="quarter" idx="12"/>
          </p:nvPr>
        </p:nvSpPr>
        <p:spPr/>
        <p:txBody>
          <a:bodyPr/>
          <a:lstStyle/>
          <a:p>
            <a:fld id="{C3A80CB9-8FF1-4649-AD49-46408C0A55E9}" type="slidenum">
              <a:rPr lang="en-US" smtClean="0"/>
              <a:t>‹#›</a:t>
            </a:fld>
            <a:endParaRPr lang="en-US"/>
          </a:p>
        </p:txBody>
      </p:sp>
      <p:sp>
        <p:nvSpPr>
          <p:cNvPr id="11" name="Rectangle 10">
            <a:extLst>
              <a:ext uri="{FF2B5EF4-FFF2-40B4-BE49-F238E27FC236}">
                <a16:creationId xmlns:a16="http://schemas.microsoft.com/office/drawing/2014/main" id="{A3B2BB25-998A-3B09-E9D7-57B1487A8A0A}"/>
              </a:ext>
            </a:extLst>
          </p:cNvPr>
          <p:cNvSpPr/>
          <p:nvPr userDrawn="1"/>
        </p:nvSpPr>
        <p:spPr>
          <a:xfrm>
            <a:off x="0" y="0"/>
            <a:ext cx="161365" cy="6858000"/>
          </a:xfrm>
          <a:prstGeom prst="rect">
            <a:avLst/>
          </a:prstGeom>
          <a:solidFill>
            <a:srgbClr val="C4C4C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3ACDE8"/>
              </a:solidFill>
            </a:endParaRPr>
          </a:p>
        </p:txBody>
      </p:sp>
      <p:pic>
        <p:nvPicPr>
          <p:cNvPr id="12" name="Picture 11" descr="A white logo with black background&#10;&#10;Description automatically generated">
            <a:extLst>
              <a:ext uri="{FF2B5EF4-FFF2-40B4-BE49-F238E27FC236}">
                <a16:creationId xmlns:a16="http://schemas.microsoft.com/office/drawing/2014/main" id="{0760687C-67D7-2D3F-FAEF-D3FB51F83F60}"/>
              </a:ext>
            </a:extLst>
          </p:cNvPr>
          <p:cNvPicPr>
            <a:picLocks noChangeAspect="1"/>
          </p:cNvPicPr>
          <p:nvPr userDrawn="1"/>
        </p:nvPicPr>
        <p:blipFill>
          <a:blip r:embed="rId2">
            <a:alphaModFix amt="15000"/>
          </a:blip>
          <a:stretch>
            <a:fillRect/>
          </a:stretch>
        </p:blipFill>
        <p:spPr>
          <a:xfrm>
            <a:off x="11095721" y="243792"/>
            <a:ext cx="516158" cy="644530"/>
          </a:xfrm>
          <a:prstGeom prst="rect">
            <a:avLst/>
          </a:prstGeom>
        </p:spPr>
      </p:pic>
      <p:sp>
        <p:nvSpPr>
          <p:cNvPr id="5" name="TextBox 4">
            <a:extLst>
              <a:ext uri="{FF2B5EF4-FFF2-40B4-BE49-F238E27FC236}">
                <a16:creationId xmlns:a16="http://schemas.microsoft.com/office/drawing/2014/main" id="{35F88F55-FC6F-29B1-ED20-D14255AE5E0D}"/>
              </a:ext>
            </a:extLst>
          </p:cNvPr>
          <p:cNvSpPr txBox="1"/>
          <p:nvPr userDrawn="1"/>
        </p:nvSpPr>
        <p:spPr>
          <a:xfrm>
            <a:off x="-3007360" y="-1351280"/>
            <a:ext cx="184731" cy="369332"/>
          </a:xfrm>
          <a:prstGeom prst="rect">
            <a:avLst/>
          </a:prstGeom>
          <a:solidFill>
            <a:srgbClr val="C4C4C4"/>
          </a:solidFill>
        </p:spPr>
        <p:txBody>
          <a:bodyPr wrap="none" rtlCol="0">
            <a:spAutoFit/>
          </a:bodyPr>
          <a:lstStyle/>
          <a:p>
            <a:endParaRPr lang="en-US"/>
          </a:p>
        </p:txBody>
      </p:sp>
    </p:spTree>
    <p:extLst>
      <p:ext uri="{BB962C8B-B14F-4D97-AF65-F5344CB8AC3E}">
        <p14:creationId xmlns:p14="http://schemas.microsoft.com/office/powerpoint/2010/main" val="350684383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3816"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Title Page -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91449A2-CD35-7B3B-B96E-803264D8F981}"/>
              </a:ext>
            </a:extLst>
          </p:cNvPr>
          <p:cNvSpPr/>
          <p:nvPr userDrawn="1"/>
        </p:nvSpPr>
        <p:spPr>
          <a:xfrm>
            <a:off x="0" y="0"/>
            <a:ext cx="12192000" cy="6858000"/>
          </a:xfrm>
          <a:prstGeom prst="rect">
            <a:avLst/>
          </a:prstGeom>
          <a:solidFill>
            <a:srgbClr val="3ACD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white logo with black background&#10;&#10;Description automatically generated">
            <a:extLst>
              <a:ext uri="{FF2B5EF4-FFF2-40B4-BE49-F238E27FC236}">
                <a16:creationId xmlns:a16="http://schemas.microsoft.com/office/drawing/2014/main" id="{0ED18A3A-FCFD-AB65-5D17-4A4C00A39771}"/>
              </a:ext>
            </a:extLst>
          </p:cNvPr>
          <p:cNvPicPr>
            <a:picLocks noChangeAspect="1"/>
          </p:cNvPicPr>
          <p:nvPr userDrawn="1"/>
        </p:nvPicPr>
        <p:blipFill>
          <a:blip r:embed="rId2">
            <a:alphaModFix amt="11000"/>
          </a:blip>
          <a:stretch>
            <a:fillRect/>
          </a:stretch>
        </p:blipFill>
        <p:spPr>
          <a:xfrm rot="20456813">
            <a:off x="372958" y="-403915"/>
            <a:ext cx="6268698" cy="7827755"/>
          </a:xfrm>
          <a:prstGeom prst="rect">
            <a:avLst/>
          </a:prstGeom>
        </p:spPr>
      </p:pic>
      <p:sp>
        <p:nvSpPr>
          <p:cNvPr id="4" name="Rectangle 3">
            <a:extLst>
              <a:ext uri="{FF2B5EF4-FFF2-40B4-BE49-F238E27FC236}">
                <a16:creationId xmlns:a16="http://schemas.microsoft.com/office/drawing/2014/main" id="{0F153329-B491-6FBA-7C82-EA84B66D6EB2}"/>
              </a:ext>
            </a:extLst>
          </p:cNvPr>
          <p:cNvSpPr/>
          <p:nvPr userDrawn="1"/>
        </p:nvSpPr>
        <p:spPr>
          <a:xfrm rot="5400000">
            <a:off x="6016841" y="685267"/>
            <a:ext cx="161365" cy="12188952"/>
          </a:xfrm>
          <a:prstGeom prst="rect">
            <a:avLst/>
          </a:prstGeom>
          <a:solidFill>
            <a:srgbClr val="004E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F714084F-4D37-58BF-CA6F-0B1FF6399A24}"/>
              </a:ext>
            </a:extLst>
          </p:cNvPr>
          <p:cNvSpPr>
            <a:spLocks noGrp="1"/>
          </p:cNvSpPr>
          <p:nvPr>
            <p:ph type="ctrTitle"/>
          </p:nvPr>
        </p:nvSpPr>
        <p:spPr>
          <a:xfrm>
            <a:off x="1524000" y="1213803"/>
            <a:ext cx="9144000" cy="2387600"/>
          </a:xfrm>
        </p:spPr>
        <p:txBody>
          <a:bodyPr anchor="b"/>
          <a:lstStyle>
            <a:lvl1pPr algn="ctr">
              <a:defRPr sz="6000" b="1" i="0">
                <a:solidFill>
                  <a:schemeClr val="bg1"/>
                </a:solidFill>
                <a:latin typeface="Lato Heavy" panose="020F0502020204030203" pitchFamily="34" charset="0"/>
                <a:ea typeface="Lato Heavy" panose="020F0502020204030203" pitchFamily="34" charset="0"/>
                <a:cs typeface="Lato Heavy" panose="020F0502020204030203" pitchFamily="34" charset="0"/>
              </a:defRPr>
            </a:lvl1pPr>
          </a:lstStyle>
          <a:p>
            <a:r>
              <a:rPr lang="en-US"/>
              <a:t>Click to edit Master title style</a:t>
            </a:r>
          </a:p>
        </p:txBody>
      </p:sp>
      <p:sp>
        <p:nvSpPr>
          <p:cNvPr id="13" name="Subtitle 2">
            <a:extLst>
              <a:ext uri="{FF2B5EF4-FFF2-40B4-BE49-F238E27FC236}">
                <a16:creationId xmlns:a16="http://schemas.microsoft.com/office/drawing/2014/main" id="{726DDB83-D002-DDCD-AA1B-E81D598FE109}"/>
              </a:ext>
            </a:extLst>
          </p:cNvPr>
          <p:cNvSpPr>
            <a:spLocks noGrp="1"/>
          </p:cNvSpPr>
          <p:nvPr>
            <p:ph type="subTitle" idx="1"/>
          </p:nvPr>
        </p:nvSpPr>
        <p:spPr>
          <a:xfrm>
            <a:off x="1524000" y="3693478"/>
            <a:ext cx="9144000" cy="1655762"/>
          </a:xfrm>
        </p:spPr>
        <p:txBody>
          <a:bodyPr>
            <a:normAutofit/>
          </a:bodyPr>
          <a:lstStyle>
            <a:lvl1pPr marL="0" indent="0" algn="ctr">
              <a:buNone/>
              <a:defRPr sz="2800" b="1" i="0">
                <a:solidFill>
                  <a:srgbClr val="004E95"/>
                </a:solidFill>
                <a:latin typeface="Lato Semibold" panose="020F0502020204030203" pitchFamily="34" charset="0"/>
                <a:ea typeface="Lato Semibold" panose="020F0502020204030203" pitchFamily="34" charset="0"/>
                <a:cs typeface="Lato Semibold"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99807900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Section Title Page -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91449A2-CD35-7B3B-B96E-803264D8F981}"/>
              </a:ext>
            </a:extLst>
          </p:cNvPr>
          <p:cNvSpPr/>
          <p:nvPr userDrawn="1"/>
        </p:nvSpPr>
        <p:spPr>
          <a:xfrm>
            <a:off x="0" y="0"/>
            <a:ext cx="12192000" cy="6858000"/>
          </a:xfrm>
          <a:prstGeom prst="rect">
            <a:avLst/>
          </a:prstGeom>
          <a:gradFill flip="none" rotWithShape="1">
            <a:gsLst>
              <a:gs pos="0">
                <a:srgbClr val="004E95"/>
              </a:gs>
              <a:gs pos="53000">
                <a:srgbClr val="3ACDE8"/>
              </a:gs>
              <a:gs pos="100000">
                <a:srgbClr val="3ACDE8"/>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white logo with black background&#10;&#10;Description automatically generated">
            <a:extLst>
              <a:ext uri="{FF2B5EF4-FFF2-40B4-BE49-F238E27FC236}">
                <a16:creationId xmlns:a16="http://schemas.microsoft.com/office/drawing/2014/main" id="{0ED18A3A-FCFD-AB65-5D17-4A4C00A39771}"/>
              </a:ext>
            </a:extLst>
          </p:cNvPr>
          <p:cNvPicPr>
            <a:picLocks noChangeAspect="1"/>
          </p:cNvPicPr>
          <p:nvPr userDrawn="1"/>
        </p:nvPicPr>
        <p:blipFill>
          <a:blip r:embed="rId2">
            <a:alphaModFix amt="11000"/>
          </a:blip>
          <a:stretch>
            <a:fillRect/>
          </a:stretch>
        </p:blipFill>
        <p:spPr>
          <a:xfrm rot="20456813">
            <a:off x="372958" y="-403915"/>
            <a:ext cx="6268698" cy="7827755"/>
          </a:xfrm>
          <a:prstGeom prst="rect">
            <a:avLst/>
          </a:prstGeom>
        </p:spPr>
      </p:pic>
      <p:sp>
        <p:nvSpPr>
          <p:cNvPr id="4" name="Rectangle 3">
            <a:extLst>
              <a:ext uri="{FF2B5EF4-FFF2-40B4-BE49-F238E27FC236}">
                <a16:creationId xmlns:a16="http://schemas.microsoft.com/office/drawing/2014/main" id="{0F153329-B491-6FBA-7C82-EA84B66D6EB2}"/>
              </a:ext>
            </a:extLst>
          </p:cNvPr>
          <p:cNvSpPr/>
          <p:nvPr userDrawn="1"/>
        </p:nvSpPr>
        <p:spPr>
          <a:xfrm rot="5400000">
            <a:off x="6016841" y="685267"/>
            <a:ext cx="161365" cy="12188952"/>
          </a:xfrm>
          <a:prstGeom prst="rect">
            <a:avLst/>
          </a:prstGeom>
          <a:solidFill>
            <a:srgbClr val="004E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F714084F-4D37-58BF-CA6F-0B1FF6399A24}"/>
              </a:ext>
            </a:extLst>
          </p:cNvPr>
          <p:cNvSpPr>
            <a:spLocks noGrp="1"/>
          </p:cNvSpPr>
          <p:nvPr>
            <p:ph type="ctrTitle"/>
          </p:nvPr>
        </p:nvSpPr>
        <p:spPr>
          <a:xfrm>
            <a:off x="1524000" y="1213803"/>
            <a:ext cx="9144000" cy="2387600"/>
          </a:xfrm>
        </p:spPr>
        <p:txBody>
          <a:bodyPr anchor="b"/>
          <a:lstStyle>
            <a:lvl1pPr algn="ctr">
              <a:defRPr sz="6000" b="1" i="0">
                <a:solidFill>
                  <a:schemeClr val="bg1"/>
                </a:solidFill>
                <a:latin typeface="Lato Heavy" panose="020F0502020204030203" pitchFamily="34" charset="0"/>
                <a:ea typeface="Lato Heavy" panose="020F0502020204030203" pitchFamily="34" charset="0"/>
                <a:cs typeface="Lato Heavy" panose="020F0502020204030203" pitchFamily="34" charset="0"/>
              </a:defRPr>
            </a:lvl1pPr>
          </a:lstStyle>
          <a:p>
            <a:r>
              <a:rPr lang="en-US"/>
              <a:t>Click to edit Master title style</a:t>
            </a:r>
          </a:p>
        </p:txBody>
      </p:sp>
      <p:sp>
        <p:nvSpPr>
          <p:cNvPr id="13" name="Subtitle 2">
            <a:extLst>
              <a:ext uri="{FF2B5EF4-FFF2-40B4-BE49-F238E27FC236}">
                <a16:creationId xmlns:a16="http://schemas.microsoft.com/office/drawing/2014/main" id="{726DDB83-D002-DDCD-AA1B-E81D598FE109}"/>
              </a:ext>
            </a:extLst>
          </p:cNvPr>
          <p:cNvSpPr>
            <a:spLocks noGrp="1"/>
          </p:cNvSpPr>
          <p:nvPr>
            <p:ph type="subTitle" idx="1"/>
          </p:nvPr>
        </p:nvSpPr>
        <p:spPr>
          <a:xfrm>
            <a:off x="1524000" y="3693478"/>
            <a:ext cx="9144000" cy="1655762"/>
          </a:xfrm>
        </p:spPr>
        <p:txBody>
          <a:bodyPr>
            <a:normAutofit/>
          </a:bodyPr>
          <a:lstStyle>
            <a:lvl1pPr marL="0" indent="0" algn="ctr">
              <a:buNone/>
              <a:defRPr sz="2800" b="1" i="0">
                <a:solidFill>
                  <a:srgbClr val="004E95"/>
                </a:solidFill>
                <a:latin typeface="Lato Semibold" panose="020F0502020204030203" pitchFamily="34" charset="0"/>
                <a:ea typeface="Lato Semibold" panose="020F0502020204030203" pitchFamily="34" charset="0"/>
                <a:cs typeface="Lato Semibold"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83970911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slideLayout" Target="../slideLayouts/slideLayout40.xml"/><Relationship Id="rId3" Type="http://schemas.openxmlformats.org/officeDocument/2006/relationships/slideLayout" Target="../slideLayouts/slideLayout25.xml"/><Relationship Id="rId21" Type="http://schemas.openxmlformats.org/officeDocument/2006/relationships/theme" Target="../theme/theme2.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20" Type="http://schemas.openxmlformats.org/officeDocument/2006/relationships/slideLayout" Target="../slideLayouts/slideLayout42.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10" Type="http://schemas.openxmlformats.org/officeDocument/2006/relationships/slideLayout" Target="../slideLayouts/slideLayout32.xml"/><Relationship Id="rId19" Type="http://schemas.openxmlformats.org/officeDocument/2006/relationships/slideLayout" Target="../slideLayouts/slideLayout41.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image" Target="../media/image5.jpeg"/><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theme" Target="../theme/theme3.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1.xml"/><Relationship Id="rId13" Type="http://schemas.openxmlformats.org/officeDocument/2006/relationships/theme" Target="../theme/theme4.xml"/><Relationship Id="rId3" Type="http://schemas.openxmlformats.org/officeDocument/2006/relationships/slideLayout" Target="../slideLayouts/slideLayout56.xml"/><Relationship Id="rId7" Type="http://schemas.openxmlformats.org/officeDocument/2006/relationships/slideLayout" Target="../slideLayouts/slideLayout60.xml"/><Relationship Id="rId12" Type="http://schemas.openxmlformats.org/officeDocument/2006/relationships/slideLayout" Target="../slideLayouts/slideLayout65.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11" Type="http://schemas.openxmlformats.org/officeDocument/2006/relationships/slideLayout" Target="../slideLayouts/slideLayout64.xml"/><Relationship Id="rId5" Type="http://schemas.openxmlformats.org/officeDocument/2006/relationships/slideLayout" Target="../slideLayouts/slideLayout58.xml"/><Relationship Id="rId10" Type="http://schemas.openxmlformats.org/officeDocument/2006/relationships/slideLayout" Target="../slideLayouts/slideLayout63.xml"/><Relationship Id="rId4" Type="http://schemas.openxmlformats.org/officeDocument/2006/relationships/slideLayout" Target="../slideLayouts/slideLayout57.xml"/><Relationship Id="rId9" Type="http://schemas.openxmlformats.org/officeDocument/2006/relationships/slideLayout" Target="../slideLayouts/slideLayout6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7491DCC-080A-5946-BA1C-E8D9920DF28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BACEBD6-7713-88F3-0BF5-DFEAD667587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B91C4B6D-0CF1-792C-B787-7A1BCB730B1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3A80CB9-8FF1-4649-AD49-46408C0A55E9}" type="slidenum">
              <a:rPr lang="en-US" smtClean="0"/>
              <a:t>‹#›</a:t>
            </a:fld>
            <a:endParaRPr lang="en-US"/>
          </a:p>
        </p:txBody>
      </p:sp>
    </p:spTree>
    <p:extLst>
      <p:ext uri="{BB962C8B-B14F-4D97-AF65-F5344CB8AC3E}">
        <p14:creationId xmlns:p14="http://schemas.microsoft.com/office/powerpoint/2010/main" val="296189518"/>
      </p:ext>
    </p:extLst>
  </p:cSld>
  <p:clrMap bg1="lt1" tx1="dk1" bg2="lt2" tx2="dk2" accent1="accent1" accent2="accent2" accent3="accent3" accent4="accent4" accent5="accent5" accent6="accent6" hlink="hlink" folHlink="folHlink"/>
  <p:sldLayoutIdLst>
    <p:sldLayoutId id="2147483649" r:id="rId1"/>
    <p:sldLayoutId id="2147483661" r:id="rId2"/>
    <p:sldLayoutId id="2147483667" r:id="rId3"/>
    <p:sldLayoutId id="2147483663" r:id="rId4"/>
    <p:sldLayoutId id="2147483664" r:id="rId5"/>
    <p:sldLayoutId id="2147483652" r:id="rId6"/>
    <p:sldLayoutId id="2147483662" r:id="rId7"/>
    <p:sldLayoutId id="2147483665" r:id="rId8"/>
    <p:sldLayoutId id="2147483666" r:id="rId9"/>
    <p:sldLayoutId id="2147483668" r:id="rId10"/>
    <p:sldLayoutId id="2147483669" r:id="rId11"/>
    <p:sldLayoutId id="2147483655" r:id="rId12"/>
    <p:sldLayoutId id="2147483650" r:id="rId13"/>
    <p:sldLayoutId id="2147483671" r:id="rId14"/>
    <p:sldLayoutId id="2147483672" r:id="rId15"/>
    <p:sldLayoutId id="2147483673" r:id="rId16"/>
    <p:sldLayoutId id="2147483674" r:id="rId17"/>
    <p:sldLayoutId id="2147483675" r:id="rId18"/>
    <p:sldLayoutId id="2147483676" r:id="rId19"/>
    <p:sldLayoutId id="2147483713" r:id="rId20"/>
    <p:sldLayoutId id="2147483738" r:id="rId21"/>
    <p:sldLayoutId id="2147483739" r:id="rId22"/>
  </p:sldLayoutIdLst>
  <p:txStyles>
    <p:titleStyle>
      <a:lvl1pPr algn="l" defTabSz="914400" rtl="0" eaLnBrk="1" latinLnBrk="0" hangingPunct="1">
        <a:lnSpc>
          <a:spcPct val="90000"/>
        </a:lnSpc>
        <a:spcBef>
          <a:spcPct val="0"/>
        </a:spcBef>
        <a:buNone/>
        <a:defRPr sz="4400" b="1" i="0" kern="1200">
          <a:solidFill>
            <a:srgbClr val="4E4E4E"/>
          </a:solidFill>
          <a:latin typeface="Lato" panose="020F0502020204030203" pitchFamily="34" charset="0"/>
          <a:ea typeface="Lato" panose="020F0502020204030203" pitchFamily="34" charset="0"/>
          <a:cs typeface="Lato" panose="020F0502020204030203" pitchFamily="34" charset="0"/>
        </a:defRPr>
      </a:lvl1pPr>
    </p:titleStyle>
    <p:bodyStyle>
      <a:lvl1pPr marL="228600" indent="-228600" algn="l" defTabSz="914400" rtl="0" eaLnBrk="1" latinLnBrk="0" hangingPunct="1">
        <a:lnSpc>
          <a:spcPct val="100000"/>
        </a:lnSpc>
        <a:spcBef>
          <a:spcPts val="1000"/>
        </a:spcBef>
        <a:buClr>
          <a:srgbClr val="4E4E4E"/>
        </a:buClr>
        <a:buFont typeface="Arial" panose="020B0604020202020204" pitchFamily="34" charset="0"/>
        <a:buChar char="•"/>
        <a:defRPr sz="2800" b="0" i="0" kern="1200">
          <a:solidFill>
            <a:srgbClr val="4E4E4E"/>
          </a:solidFill>
          <a:latin typeface="Lato Medium" panose="020F0502020204030203" pitchFamily="34" charset="0"/>
          <a:ea typeface="Lato Medium" panose="020F0502020204030203" pitchFamily="34" charset="0"/>
          <a:cs typeface="Lato Medium" panose="020F0502020204030203" pitchFamily="34" charset="0"/>
        </a:defRPr>
      </a:lvl1pPr>
      <a:lvl2pPr marL="685800" indent="-228600" algn="l" defTabSz="914400" rtl="0" eaLnBrk="1" latinLnBrk="0" hangingPunct="1">
        <a:lnSpc>
          <a:spcPct val="100000"/>
        </a:lnSpc>
        <a:spcBef>
          <a:spcPts val="1000"/>
        </a:spcBef>
        <a:buClr>
          <a:srgbClr val="4E4E4E"/>
        </a:buClr>
        <a:buSzPct val="80000"/>
        <a:buFont typeface="Wingdings" pitchFamily="2" charset="2"/>
        <a:buChar char="§"/>
        <a:defRPr sz="2400" b="0" i="0" kern="1200">
          <a:solidFill>
            <a:srgbClr val="4E4E4E"/>
          </a:solidFill>
          <a:latin typeface="Lato Medium" panose="020F0502020204030203" pitchFamily="34" charset="0"/>
          <a:ea typeface="Lato Medium" panose="020F0502020204030203" pitchFamily="34" charset="0"/>
          <a:cs typeface="Lato Medium" panose="020F0502020204030203" pitchFamily="34" charset="0"/>
        </a:defRPr>
      </a:lvl2pPr>
      <a:lvl3pPr marL="1143000" indent="-228600" algn="l" defTabSz="914400" rtl="0" eaLnBrk="1" latinLnBrk="0" hangingPunct="1">
        <a:lnSpc>
          <a:spcPct val="100000"/>
        </a:lnSpc>
        <a:spcBef>
          <a:spcPts val="1000"/>
        </a:spcBef>
        <a:buClr>
          <a:srgbClr val="4E4E4E"/>
        </a:buClr>
        <a:buSzPct val="100000"/>
        <a:buFont typeface="System Font Regular"/>
        <a:buChar char="‣"/>
        <a:defRPr sz="2000" b="0" i="0" kern="1200">
          <a:solidFill>
            <a:srgbClr val="4E4E4E"/>
          </a:solidFill>
          <a:latin typeface="Lato Medium" panose="020F0502020204030203" pitchFamily="34" charset="0"/>
          <a:ea typeface="Lato Medium" panose="020F0502020204030203" pitchFamily="34" charset="0"/>
          <a:cs typeface="Lato Medium" panose="020F0502020204030203" pitchFamily="34" charset="0"/>
        </a:defRPr>
      </a:lvl3pPr>
      <a:lvl4pPr marL="1600200" indent="-228600" algn="l" defTabSz="914400" rtl="0" eaLnBrk="1" latinLnBrk="0" hangingPunct="1">
        <a:lnSpc>
          <a:spcPct val="100000"/>
        </a:lnSpc>
        <a:spcBef>
          <a:spcPts val="1000"/>
        </a:spcBef>
        <a:buClr>
          <a:srgbClr val="4E4E4E"/>
        </a:buClr>
        <a:buSzPct val="90000"/>
        <a:buFont typeface="Courier New" panose="02070309020205020404" pitchFamily="49" charset="0"/>
        <a:buChar char="o"/>
        <a:defRPr sz="1800" b="0" i="0" kern="1200">
          <a:solidFill>
            <a:srgbClr val="4E4E4E"/>
          </a:solidFill>
          <a:latin typeface="Lato Medium" panose="020F0502020204030203" pitchFamily="34" charset="0"/>
          <a:ea typeface="Lato Medium" panose="020F0502020204030203" pitchFamily="34" charset="0"/>
          <a:cs typeface="Lato Medium" panose="020F0502020204030203" pitchFamily="34" charset="0"/>
        </a:defRPr>
      </a:lvl4pPr>
      <a:lvl5pPr marL="2057400" indent="-228600" algn="l" defTabSz="914400" rtl="0" eaLnBrk="1" latinLnBrk="0" hangingPunct="1">
        <a:lnSpc>
          <a:spcPct val="100000"/>
        </a:lnSpc>
        <a:spcBef>
          <a:spcPts val="1000"/>
        </a:spcBef>
        <a:buClr>
          <a:srgbClr val="4E4E4E"/>
        </a:buClr>
        <a:buSzPct val="60000"/>
        <a:buFont typeface="System Font Regular"/>
        <a:buChar char="☐"/>
        <a:defRPr sz="1800" b="0" i="0" kern="1200">
          <a:solidFill>
            <a:srgbClr val="4E4E4E"/>
          </a:solidFill>
          <a:latin typeface="Lato Medium" panose="020F0502020204030203" pitchFamily="34" charset="0"/>
          <a:ea typeface="Lato Medium" panose="020F0502020204030203" pitchFamily="34" charset="0"/>
          <a:cs typeface="Lato Medium" panose="020F050202020403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AB4E786-7636-4278-8595-D365D28A796A}"/>
              </a:ext>
            </a:extLst>
          </p:cNvPr>
          <p:cNvSpPr>
            <a:spLocks noGrp="1"/>
          </p:cNvSpPr>
          <p:nvPr>
            <p:ph type="title"/>
          </p:nvPr>
        </p:nvSpPr>
        <p:spPr>
          <a:xfrm>
            <a:off x="914400" y="1371601"/>
            <a:ext cx="10363200" cy="1187570"/>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EA740849-7059-4C70-992B-5304D2EE9BAB}"/>
              </a:ext>
            </a:extLst>
          </p:cNvPr>
          <p:cNvSpPr>
            <a:spLocks noGrp="1"/>
          </p:cNvSpPr>
          <p:nvPr>
            <p:ph type="body" idx="1"/>
          </p:nvPr>
        </p:nvSpPr>
        <p:spPr>
          <a:xfrm>
            <a:off x="914399" y="2559171"/>
            <a:ext cx="10363200" cy="338265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9FEBF6-CEA6-4332-87B3-697807571C84}"/>
              </a:ext>
            </a:extLst>
          </p:cNvPr>
          <p:cNvSpPr>
            <a:spLocks noGrp="1"/>
          </p:cNvSpPr>
          <p:nvPr>
            <p:ph type="dt" sz="half" idx="2"/>
          </p:nvPr>
        </p:nvSpPr>
        <p:spPr>
          <a:xfrm>
            <a:off x="912628" y="6356350"/>
            <a:ext cx="2743200" cy="365125"/>
          </a:xfrm>
          <a:prstGeom prst="rect">
            <a:avLst/>
          </a:prstGeom>
        </p:spPr>
        <p:txBody>
          <a:bodyPr vert="horz" lIns="91440" tIns="45720" rIns="91440" bIns="45720" rtlCol="0" anchor="ctr"/>
          <a:lstStyle>
            <a:lvl1pPr algn="l">
              <a:defRPr sz="900" b="1" cap="all" spc="300" baseline="0">
                <a:solidFill>
                  <a:schemeClr val="tx1"/>
                </a:solidFill>
              </a:defRPr>
            </a:lvl1pPr>
          </a:lstStyle>
          <a:p>
            <a:fld id="{E857DF4D-D974-434D-9D64-40B7405DF5F0}" type="datetimeFigureOut">
              <a:rPr lang="en-US" dirty="0"/>
              <a:t>7/31/2026</a:t>
            </a:fld>
            <a:endParaRPr lang="en-US"/>
          </a:p>
        </p:txBody>
      </p:sp>
      <p:sp>
        <p:nvSpPr>
          <p:cNvPr id="5" name="Footer Placeholder 4">
            <a:extLst>
              <a:ext uri="{FF2B5EF4-FFF2-40B4-BE49-F238E27FC236}">
                <a16:creationId xmlns:a16="http://schemas.microsoft.com/office/drawing/2014/main" id="{BC6BAF94-621C-43E1-BA0C-410A6899031B}"/>
              </a:ext>
            </a:extLst>
          </p:cNvPr>
          <p:cNvSpPr>
            <a:spLocks noGrp="1"/>
          </p:cNvSpPr>
          <p:nvPr>
            <p:ph type="ftr" sz="quarter" idx="3"/>
          </p:nvPr>
        </p:nvSpPr>
        <p:spPr>
          <a:xfrm>
            <a:off x="6767622" y="6356350"/>
            <a:ext cx="4040373" cy="365125"/>
          </a:xfrm>
          <a:prstGeom prst="rect">
            <a:avLst/>
          </a:prstGeom>
        </p:spPr>
        <p:txBody>
          <a:bodyPr vert="horz" lIns="91440" tIns="45720" rIns="91440" bIns="45720" rtlCol="0" anchor="ctr"/>
          <a:lstStyle>
            <a:lvl1pPr algn="r">
              <a:defRPr sz="900" b="1" cap="all" spc="300" baseline="0">
                <a:solidFill>
                  <a:schemeClr val="tx1"/>
                </a:solidFill>
              </a:defRPr>
            </a:lvl1pPr>
          </a:lstStyle>
          <a:p>
            <a:r>
              <a:rPr lang="en-US"/>
              <a:t>
              </a:t>
            </a:r>
          </a:p>
        </p:txBody>
      </p:sp>
      <p:sp>
        <p:nvSpPr>
          <p:cNvPr id="6" name="Slide Number Placeholder 5">
            <a:extLst>
              <a:ext uri="{FF2B5EF4-FFF2-40B4-BE49-F238E27FC236}">
                <a16:creationId xmlns:a16="http://schemas.microsoft.com/office/drawing/2014/main" id="{137D19E5-9E16-48C9-AAE2-0C70679A8D7B}"/>
              </a:ext>
            </a:extLst>
          </p:cNvPr>
          <p:cNvSpPr>
            <a:spLocks noGrp="1"/>
          </p:cNvSpPr>
          <p:nvPr>
            <p:ph type="sldNum" sz="quarter" idx="4"/>
          </p:nvPr>
        </p:nvSpPr>
        <p:spPr>
          <a:xfrm>
            <a:off x="10807995" y="6356350"/>
            <a:ext cx="723014" cy="365125"/>
          </a:xfrm>
          <a:prstGeom prst="rect">
            <a:avLst/>
          </a:prstGeom>
        </p:spPr>
        <p:txBody>
          <a:bodyPr vert="horz" lIns="91440" tIns="45720" rIns="91440" bIns="45720" rtlCol="0" anchor="ctr"/>
          <a:lstStyle>
            <a:lvl1pPr algn="r">
              <a:defRPr sz="900" b="1" cap="all" spc="300" baseline="0">
                <a:solidFill>
                  <a:schemeClr val="tx1"/>
                </a:solidFill>
              </a:defRPr>
            </a:lvl1pPr>
          </a:lstStyle>
          <a:p>
            <a:fld id="{70C12960-6E85-460F-B6E3-5B82CB31AF3D}" type="slidenum">
              <a:rPr lang="en-US" dirty="0"/>
              <a:t>‹#›</a:t>
            </a:fld>
            <a:endParaRPr lang="en-US"/>
          </a:p>
        </p:txBody>
      </p:sp>
      <p:cxnSp>
        <p:nvCxnSpPr>
          <p:cNvPr id="7" name="Straight Connector 6">
            <a:extLst>
              <a:ext uri="{FF2B5EF4-FFF2-40B4-BE49-F238E27FC236}">
                <a16:creationId xmlns:a16="http://schemas.microsoft.com/office/drawing/2014/main" id="{F209B62C-3402-4623-9A7C-AA048B56F8C3}"/>
              </a:ext>
            </a:extLst>
          </p:cNvPr>
          <p:cNvCxnSpPr>
            <a:cxnSpLocks/>
          </p:cNvCxnSpPr>
          <p:nvPr/>
        </p:nvCxnSpPr>
        <p:spPr>
          <a:xfrm>
            <a:off x="990600"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0748826"/>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 id="2147483695" r:id="rId18"/>
    <p:sldLayoutId id="2147483696" r:id="rId19"/>
    <p:sldLayoutId id="2147483697" r:id="rId20"/>
  </p:sldLayoutIdLst>
  <p:hf hdr="0"/>
  <p:txStyles>
    <p:titleStyle>
      <a:lvl1pPr algn="l" defTabSz="914400" rtl="0" eaLnBrk="1" latinLnBrk="0" hangingPunct="1">
        <a:lnSpc>
          <a:spcPct val="100000"/>
        </a:lnSpc>
        <a:spcBef>
          <a:spcPct val="0"/>
        </a:spcBef>
        <a:buNone/>
        <a:defRPr sz="4000"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2160">
          <p15:clr>
            <a:srgbClr val="F26B43"/>
          </p15:clr>
        </p15:guide>
        <p15:guide id="4" pos="3840">
          <p15:clr>
            <a:srgbClr val="F26B43"/>
          </p15:clr>
        </p15:guide>
        <p15:guide id="5" pos="576">
          <p15:clr>
            <a:srgbClr val="F26B43"/>
          </p15:clr>
        </p15:guide>
        <p15:guide id="6" orient="horz" pos="864">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04019900-D0EC-460D-AA55-73AD25FFA9AE}" type="datetimeFigureOut">
              <a:rPr lang="en-US" smtClean="0"/>
              <a:t>7/31/2026</a:t>
            </a:fld>
            <a:endParaRPr lang="en-US"/>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D8815D8A-1E99-489F-B990-E1AB256CF024}" type="slidenum">
              <a:rPr lang="en-US" smtClean="0"/>
              <a:t>‹#›</a:t>
            </a:fld>
            <a:endParaRPr lang="en-US"/>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60092992"/>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7/31/2026</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789358366"/>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8" Type="http://schemas.openxmlformats.org/officeDocument/2006/relationships/hyperlink" Target="https://www.gfoa.org/energy-tax-credits" TargetMode="External"/><Relationship Id="rId3" Type="http://schemas.openxmlformats.org/officeDocument/2006/relationships/hyperlink" Target="https://www.gfoa.org/tax-on-tips--overtime" TargetMode="External"/><Relationship Id="rId7" Type="http://schemas.openxmlformats.org/officeDocument/2006/relationships/hyperlink" Target="https://www.gfoa.org/low-income-housing--opportunity-zones" TargetMode="External"/><Relationship Id="rId2" Type="http://schemas.openxmlformats.org/officeDocument/2006/relationships/notesSlide" Target="../notesSlides/notesSlide3.xml"/><Relationship Id="rId1" Type="http://schemas.openxmlformats.org/officeDocument/2006/relationships/slideLayout" Target="../slideLayouts/slideLayout60.xml"/><Relationship Id="rId6" Type="http://schemas.openxmlformats.org/officeDocument/2006/relationships/hyperlink" Target="https://www.gfoa.org/tracking-the-2025-one-big-beautiful-bill-act" TargetMode="External"/><Relationship Id="rId5" Type="http://schemas.openxmlformats.org/officeDocument/2006/relationships/hyperlink" Target="https://www.gfoa.org/child-tax-credit" TargetMode="External"/><Relationship Id="rId10" Type="http://schemas.openxmlformats.org/officeDocument/2006/relationships/hyperlink" Target="https://www.gfoa.org/snap" TargetMode="External"/><Relationship Id="rId4" Type="http://schemas.openxmlformats.org/officeDocument/2006/relationships/hyperlink" Target="https://www.gfoa.org/salt--tax-provisions" TargetMode="External"/><Relationship Id="rId9" Type="http://schemas.openxmlformats.org/officeDocument/2006/relationships/hyperlink" Target="https://www.gfoa.org/medicare--medicaid"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hyperlink" Target="https://gfoa-craftcms.files.svdcdn.com/production/general/Rollout-of-ARPA-Closeout.pdf?dm=1783536271" TargetMode="Externa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hyperlink" Target="https://www.nlc.org/article/2026/02/09/faqs-meeting-the-2026-arpa-slfrf-reporting-deadline/" TargetMode="Externa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hyperlink" Target="mailto:SLFRF@Treasury.gov" TargetMode="Externa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2" Type="http://schemas.openxmlformats.org/officeDocument/2006/relationships/hyperlink" Target="https://www.gfoa.org/2cfr" TargetMode="External"/><Relationship Id="rId1" Type="http://schemas.openxmlformats.org/officeDocument/2006/relationships/slideLayout" Target="../slideLayouts/slideLayout34.xml"/></Relationships>
</file>

<file path=ppt/slides/_rels/slide3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notesSlide" Target="../notesSlides/notesSlide15.xml"/><Relationship Id="rId1" Type="http://schemas.openxmlformats.org/officeDocument/2006/relationships/slideLayout" Target="../slideLayouts/slideLayout36.xml"/></Relationships>
</file>

<file path=ppt/slides/_rels/slide3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6.xml"/><Relationship Id="rId1" Type="http://schemas.openxmlformats.org/officeDocument/2006/relationships/slideLayout" Target="../slideLayouts/slideLayout36.xml"/><Relationship Id="rId4" Type="http://schemas.openxmlformats.org/officeDocument/2006/relationships/hyperlink" Target="https://www.whitehouse.gov/presidential-actions/2025/08/improving-oversight-of-federal-grantmaking/"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https://www.federalregister.gov/documents/2026/05/29/2026-10817/regulation-for-federal-financial-assistance" TargetMode="External"/><Relationship Id="rId2" Type="http://schemas.openxmlformats.org/officeDocument/2006/relationships/notesSlide" Target="../notesSlides/notesSlide17.xml"/><Relationship Id="rId1" Type="http://schemas.openxmlformats.org/officeDocument/2006/relationships/slideLayout" Target="../slideLayouts/slideLayout36.xml"/></Relationships>
</file>

<file path=ppt/slides/_rels/slide3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36.xml"/></Relationships>
</file>

<file path=ppt/slides/_rels/slide3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notesSlide" Target="../notesSlides/notesSlide19.xml"/><Relationship Id="rId1" Type="http://schemas.openxmlformats.org/officeDocument/2006/relationships/slideLayout" Target="../slideLayouts/slideLayout3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6.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6.xml"/></Relationships>
</file>

<file path=ppt/slides/_rels/slide44.xml.rels><?xml version="1.0" encoding="UTF-8" standalone="yes"?>
<Relationships xmlns="http://schemas.openxmlformats.org/package/2006/relationships"><Relationship Id="rId13" Type="http://schemas.openxmlformats.org/officeDocument/2006/relationships/image" Target="../media/image26.png"/><Relationship Id="rId18" Type="http://schemas.openxmlformats.org/officeDocument/2006/relationships/image" Target="../media/image31.png"/><Relationship Id="rId26" Type="http://schemas.openxmlformats.org/officeDocument/2006/relationships/image" Target="../media/image39.png"/><Relationship Id="rId39" Type="http://schemas.openxmlformats.org/officeDocument/2006/relationships/image" Target="../media/image52.png"/><Relationship Id="rId21" Type="http://schemas.openxmlformats.org/officeDocument/2006/relationships/image" Target="../media/image34.svg"/><Relationship Id="rId34" Type="http://schemas.openxmlformats.org/officeDocument/2006/relationships/image" Target="../media/image47.png"/><Relationship Id="rId7" Type="http://schemas.openxmlformats.org/officeDocument/2006/relationships/image" Target="../media/image20.svg"/><Relationship Id="rId12" Type="http://schemas.openxmlformats.org/officeDocument/2006/relationships/image" Target="../media/image25.png"/><Relationship Id="rId17" Type="http://schemas.openxmlformats.org/officeDocument/2006/relationships/image" Target="../media/image30.png"/><Relationship Id="rId25" Type="http://schemas.openxmlformats.org/officeDocument/2006/relationships/image" Target="../media/image38.png"/><Relationship Id="rId33" Type="http://schemas.openxmlformats.org/officeDocument/2006/relationships/image" Target="../media/image46.png"/><Relationship Id="rId38" Type="http://schemas.openxmlformats.org/officeDocument/2006/relationships/image" Target="../media/image51.png"/><Relationship Id="rId2" Type="http://schemas.openxmlformats.org/officeDocument/2006/relationships/image" Target="../media/image15.png"/><Relationship Id="rId16" Type="http://schemas.openxmlformats.org/officeDocument/2006/relationships/image" Target="../media/image29.png"/><Relationship Id="rId20" Type="http://schemas.openxmlformats.org/officeDocument/2006/relationships/image" Target="../media/image33.png"/><Relationship Id="rId29" Type="http://schemas.openxmlformats.org/officeDocument/2006/relationships/image" Target="../media/image42.png"/><Relationship Id="rId1" Type="http://schemas.openxmlformats.org/officeDocument/2006/relationships/slideLayout" Target="../slideLayouts/slideLayout23.xml"/><Relationship Id="rId6" Type="http://schemas.openxmlformats.org/officeDocument/2006/relationships/image" Target="../media/image19.png"/><Relationship Id="rId11" Type="http://schemas.openxmlformats.org/officeDocument/2006/relationships/image" Target="../media/image24.png"/><Relationship Id="rId24" Type="http://schemas.openxmlformats.org/officeDocument/2006/relationships/image" Target="../media/image37.png"/><Relationship Id="rId32" Type="http://schemas.openxmlformats.org/officeDocument/2006/relationships/image" Target="../media/image45.png"/><Relationship Id="rId37" Type="http://schemas.openxmlformats.org/officeDocument/2006/relationships/image" Target="../media/image50.png"/><Relationship Id="rId5" Type="http://schemas.openxmlformats.org/officeDocument/2006/relationships/image" Target="../media/image18.png"/><Relationship Id="rId15" Type="http://schemas.openxmlformats.org/officeDocument/2006/relationships/image" Target="../media/image28.png"/><Relationship Id="rId23" Type="http://schemas.openxmlformats.org/officeDocument/2006/relationships/image" Target="../media/image36.png"/><Relationship Id="rId28" Type="http://schemas.openxmlformats.org/officeDocument/2006/relationships/image" Target="../media/image41.png"/><Relationship Id="rId36" Type="http://schemas.openxmlformats.org/officeDocument/2006/relationships/image" Target="../media/image49.png"/><Relationship Id="rId10" Type="http://schemas.openxmlformats.org/officeDocument/2006/relationships/image" Target="../media/image23.png"/><Relationship Id="rId19" Type="http://schemas.openxmlformats.org/officeDocument/2006/relationships/image" Target="../media/image32.png"/><Relationship Id="rId31" Type="http://schemas.openxmlformats.org/officeDocument/2006/relationships/image" Target="../media/image44.png"/><Relationship Id="rId4" Type="http://schemas.openxmlformats.org/officeDocument/2006/relationships/image" Target="../media/image17.png"/><Relationship Id="rId9" Type="http://schemas.openxmlformats.org/officeDocument/2006/relationships/image" Target="../media/image22.png"/><Relationship Id="rId14" Type="http://schemas.openxmlformats.org/officeDocument/2006/relationships/image" Target="../media/image27.png"/><Relationship Id="rId22" Type="http://schemas.openxmlformats.org/officeDocument/2006/relationships/image" Target="../media/image35.png"/><Relationship Id="rId27" Type="http://schemas.openxmlformats.org/officeDocument/2006/relationships/image" Target="../media/image40.png"/><Relationship Id="rId30" Type="http://schemas.openxmlformats.org/officeDocument/2006/relationships/image" Target="../media/image43.png"/><Relationship Id="rId35" Type="http://schemas.openxmlformats.org/officeDocument/2006/relationships/image" Target="../media/image48.png"/><Relationship Id="rId8" Type="http://schemas.openxmlformats.org/officeDocument/2006/relationships/image" Target="../media/image21.png"/><Relationship Id="rId3" Type="http://schemas.openxmlformats.org/officeDocument/2006/relationships/image" Target="../media/image16.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gfoa.org/materials/impoundment-control-act?_zs=0dukc1&amp;_zl=ktNOA" TargetMode="External"/><Relationship Id="rId1" Type="http://schemas.openxmlformats.org/officeDocument/2006/relationships/slideLayout" Target="../slideLayouts/slideLayout6.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B28021-B2B8-CC8D-568B-799829AAE324}"/>
              </a:ext>
            </a:extLst>
          </p:cNvPr>
          <p:cNvSpPr>
            <a:spLocks noGrp="1"/>
          </p:cNvSpPr>
          <p:nvPr>
            <p:ph type="ctrTitle"/>
          </p:nvPr>
        </p:nvSpPr>
        <p:spPr/>
        <p:txBody>
          <a:bodyPr>
            <a:normAutofit/>
          </a:bodyPr>
          <a:lstStyle/>
          <a:p>
            <a:br>
              <a:rPr lang="en-US" dirty="0">
                <a:latin typeface="Lato Heavy"/>
              </a:rPr>
            </a:br>
            <a:r>
              <a:rPr lang="en-US">
                <a:latin typeface="Lato Heavy"/>
              </a:rPr>
              <a:t>AGFOA</a:t>
            </a:r>
            <a:endParaRPr lang="en-US" dirty="0"/>
          </a:p>
        </p:txBody>
      </p:sp>
      <p:sp>
        <p:nvSpPr>
          <p:cNvPr id="3" name="Subtitle 2">
            <a:extLst>
              <a:ext uri="{FF2B5EF4-FFF2-40B4-BE49-F238E27FC236}">
                <a16:creationId xmlns:a16="http://schemas.microsoft.com/office/drawing/2014/main" id="{B7CF0921-D8F1-5FF2-0364-CE1325D59587}"/>
              </a:ext>
            </a:extLst>
          </p:cNvPr>
          <p:cNvSpPr>
            <a:spLocks noGrp="1"/>
          </p:cNvSpPr>
          <p:nvPr>
            <p:ph type="subTitle" idx="1"/>
          </p:nvPr>
        </p:nvSpPr>
        <p:spPr/>
        <p:txBody>
          <a:bodyPr vert="horz" lIns="91440" tIns="45720" rIns="91440" bIns="45720" rtlCol="0" anchor="t">
            <a:normAutofit/>
          </a:bodyPr>
          <a:lstStyle/>
          <a:p>
            <a:r>
              <a:rPr lang="en-US">
                <a:latin typeface="Lato Semibold"/>
                <a:ea typeface="Lato Semibold"/>
                <a:cs typeface="Lato Semibold"/>
              </a:rPr>
              <a:t>A Federal Update</a:t>
            </a:r>
            <a:endParaRPr lang="en-US"/>
          </a:p>
          <a:p>
            <a:r>
              <a:rPr lang="en-US">
                <a:latin typeface="Lato Semibold"/>
                <a:ea typeface="Lato Semibold"/>
                <a:cs typeface="Lato Semibold"/>
              </a:rPr>
              <a:t>July 31, 2026</a:t>
            </a:r>
            <a:endParaRPr lang="en-US"/>
          </a:p>
          <a:p>
            <a:endParaRPr lang="en-US" sz="2800" dirty="0">
              <a:solidFill>
                <a:srgbClr val="3ACDE8"/>
              </a:solidFill>
            </a:endParaRPr>
          </a:p>
        </p:txBody>
      </p:sp>
      <p:sp>
        <p:nvSpPr>
          <p:cNvPr id="4" name="Rectangle 1">
            <a:extLst>
              <a:ext uri="{FF2B5EF4-FFF2-40B4-BE49-F238E27FC236}">
                <a16:creationId xmlns:a16="http://schemas.microsoft.com/office/drawing/2014/main" id="{4017C861-F3E7-B261-A822-AF82B2741AB9}"/>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000000"/>
                </a:solidFill>
                <a:effectLst/>
                <a:latin typeface="Trebuchet MS" panose="020B0603020202020204" pitchFamily="34" charset="0"/>
              </a:rPr>
              <a:t>Federal Updates Impacting Governments and Finance Officers</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222218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7A52-CD82-7B02-27BB-475B6424B4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BC1360-05C2-B04C-1D88-8266CEC8F4A9}"/>
              </a:ext>
            </a:extLst>
          </p:cNvPr>
          <p:cNvSpPr>
            <a:spLocks noGrp="1"/>
          </p:cNvSpPr>
          <p:nvPr>
            <p:ph type="ctrTitle"/>
          </p:nvPr>
        </p:nvSpPr>
        <p:spPr/>
        <p:txBody>
          <a:bodyPr>
            <a:normAutofit/>
          </a:bodyPr>
          <a:lstStyle/>
          <a:p>
            <a:r>
              <a:rPr lang="en-US">
                <a:latin typeface="Lato Heavy"/>
              </a:rPr>
              <a:t>Where Are We Going</a:t>
            </a:r>
            <a:br>
              <a:rPr lang="en-US" dirty="0">
                <a:latin typeface="Lato Heavy"/>
              </a:rPr>
            </a:br>
            <a:r>
              <a:rPr lang="en-US">
                <a:latin typeface="Lato Heavy"/>
              </a:rPr>
              <a:t>OBBBA</a:t>
            </a:r>
            <a:endParaRPr lang="en-US" dirty="0">
              <a:latin typeface="Lato Heavy"/>
            </a:endParaRPr>
          </a:p>
        </p:txBody>
      </p:sp>
    </p:spTree>
    <p:extLst>
      <p:ext uri="{BB962C8B-B14F-4D97-AF65-F5344CB8AC3E}">
        <p14:creationId xmlns:p14="http://schemas.microsoft.com/office/powerpoint/2010/main" val="40707334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53D02-225C-7F1D-811B-C4C7F17D6C37}"/>
              </a:ext>
            </a:extLst>
          </p:cNvPr>
          <p:cNvSpPr>
            <a:spLocks noGrp="1"/>
          </p:cNvSpPr>
          <p:nvPr>
            <p:ph type="title"/>
          </p:nvPr>
        </p:nvSpPr>
        <p:spPr/>
        <p:txBody>
          <a:bodyPr/>
          <a:lstStyle/>
          <a:p>
            <a:r>
              <a:rPr lang="en-US" dirty="0"/>
              <a:t>Tax Bill: What did we end up with?</a:t>
            </a:r>
          </a:p>
        </p:txBody>
      </p:sp>
      <p:graphicFrame>
        <p:nvGraphicFramePr>
          <p:cNvPr id="4" name="Content Placeholder 3">
            <a:extLst>
              <a:ext uri="{FF2B5EF4-FFF2-40B4-BE49-F238E27FC236}">
                <a16:creationId xmlns:a16="http://schemas.microsoft.com/office/drawing/2014/main" id="{0BAAFF01-583A-B4CE-1FA1-5BEBE5859CD7}"/>
              </a:ext>
            </a:extLst>
          </p:cNvPr>
          <p:cNvGraphicFramePr>
            <a:graphicFrameLocks noGrp="1"/>
          </p:cNvGraphicFramePr>
          <p:nvPr>
            <p:ph sz="half" idx="1"/>
          </p:nvPr>
        </p:nvGraphicFramePr>
        <p:xfrm>
          <a:off x="628153" y="1298383"/>
          <a:ext cx="11171582" cy="5354700"/>
        </p:xfrm>
        <a:graphic>
          <a:graphicData uri="http://schemas.openxmlformats.org/drawingml/2006/table">
            <a:tbl>
              <a:tblPr firstRow="1" bandRow="1">
                <a:tableStyleId>{5C22544A-7EE6-4342-B048-85BDC9FD1C3A}</a:tableStyleId>
              </a:tblPr>
              <a:tblGrid>
                <a:gridCol w="2935412">
                  <a:extLst>
                    <a:ext uri="{9D8B030D-6E8A-4147-A177-3AD203B41FA5}">
                      <a16:colId xmlns:a16="http://schemas.microsoft.com/office/drawing/2014/main" val="3448777479"/>
                    </a:ext>
                  </a:extLst>
                </a:gridCol>
                <a:gridCol w="2904694">
                  <a:extLst>
                    <a:ext uri="{9D8B030D-6E8A-4147-A177-3AD203B41FA5}">
                      <a16:colId xmlns:a16="http://schemas.microsoft.com/office/drawing/2014/main" val="4084051916"/>
                    </a:ext>
                  </a:extLst>
                </a:gridCol>
                <a:gridCol w="3519099">
                  <a:extLst>
                    <a:ext uri="{9D8B030D-6E8A-4147-A177-3AD203B41FA5}">
                      <a16:colId xmlns:a16="http://schemas.microsoft.com/office/drawing/2014/main" val="1000360605"/>
                    </a:ext>
                  </a:extLst>
                </a:gridCol>
                <a:gridCol w="1812377">
                  <a:extLst>
                    <a:ext uri="{9D8B030D-6E8A-4147-A177-3AD203B41FA5}">
                      <a16:colId xmlns:a16="http://schemas.microsoft.com/office/drawing/2014/main" val="3685559093"/>
                    </a:ext>
                  </a:extLst>
                </a:gridCol>
              </a:tblGrid>
              <a:tr h="323588">
                <a:tc>
                  <a:txBody>
                    <a:bodyPr/>
                    <a:lstStyle/>
                    <a:p>
                      <a:r>
                        <a:rPr lang="en-US" dirty="0"/>
                        <a:t>Provision</a:t>
                      </a:r>
                    </a:p>
                  </a:txBody>
                  <a:tcPr/>
                </a:tc>
                <a:tc>
                  <a:txBody>
                    <a:bodyPr/>
                    <a:lstStyle/>
                    <a:p>
                      <a:r>
                        <a:rPr lang="en-US" dirty="0"/>
                        <a:t>House Version</a:t>
                      </a:r>
                    </a:p>
                  </a:txBody>
                  <a:tcPr/>
                </a:tc>
                <a:tc>
                  <a:txBody>
                    <a:bodyPr/>
                    <a:lstStyle/>
                    <a:p>
                      <a:r>
                        <a:rPr lang="en-US" dirty="0"/>
                        <a:t>Senate Version</a:t>
                      </a:r>
                    </a:p>
                  </a:txBody>
                  <a:tcPr/>
                </a:tc>
                <a:tc>
                  <a:txBody>
                    <a:bodyPr/>
                    <a:lstStyle/>
                    <a:p>
                      <a:r>
                        <a:rPr lang="en-US" dirty="0"/>
                        <a:t>Enacted</a:t>
                      </a:r>
                    </a:p>
                  </a:txBody>
                  <a:tcPr/>
                </a:tc>
                <a:extLst>
                  <a:ext uri="{0D108BD9-81ED-4DB2-BD59-A6C34878D82A}">
                    <a16:rowId xmlns:a16="http://schemas.microsoft.com/office/drawing/2014/main" val="1522292628"/>
                  </a:ext>
                </a:extLst>
              </a:tr>
              <a:tr h="558522">
                <a:tc>
                  <a:txBody>
                    <a:bodyPr/>
                    <a:lstStyle/>
                    <a:p>
                      <a:r>
                        <a:rPr lang="en-US" dirty="0"/>
                        <a:t>State and Local Tax Deduction (Local)</a:t>
                      </a:r>
                    </a:p>
                  </a:txBody>
                  <a:tcPr/>
                </a:tc>
                <a:tc>
                  <a:txBody>
                    <a:bodyPr/>
                    <a:lstStyle/>
                    <a:p>
                      <a:r>
                        <a:rPr lang="en-US" dirty="0"/>
                        <a:t>$40K cap for tax filers</a:t>
                      </a:r>
                    </a:p>
                  </a:txBody>
                  <a:tcPr/>
                </a:tc>
                <a:tc>
                  <a:txBody>
                    <a:bodyPr/>
                    <a:lstStyle/>
                    <a:p>
                      <a:r>
                        <a:rPr lang="en-US" dirty="0"/>
                        <a:t>$40K cap temporary for filers</a:t>
                      </a:r>
                    </a:p>
                  </a:txBody>
                  <a:tcPr/>
                </a:tc>
                <a:tc>
                  <a:txBody>
                    <a:bodyPr/>
                    <a:lstStyle/>
                    <a:p>
                      <a:r>
                        <a:rPr lang="en-US" dirty="0"/>
                        <a:t>Temporary</a:t>
                      </a:r>
                    </a:p>
                  </a:txBody>
                  <a:tcPr/>
                </a:tc>
                <a:extLst>
                  <a:ext uri="{0D108BD9-81ED-4DB2-BD59-A6C34878D82A}">
                    <a16:rowId xmlns:a16="http://schemas.microsoft.com/office/drawing/2014/main" val="2532642055"/>
                  </a:ext>
                </a:extLst>
              </a:tr>
              <a:tr h="797889">
                <a:tc>
                  <a:txBody>
                    <a:bodyPr/>
                    <a:lstStyle/>
                    <a:p>
                      <a:r>
                        <a:rPr lang="en-US" dirty="0"/>
                        <a:t>Inflation Reduction Act (territories, states, local)</a:t>
                      </a:r>
                    </a:p>
                  </a:txBody>
                  <a:tcPr/>
                </a:tc>
                <a:tc>
                  <a:txBody>
                    <a:bodyPr/>
                    <a:lstStyle/>
                    <a:p>
                      <a:r>
                        <a:rPr lang="en-US" dirty="0"/>
                        <a:t>Phase out for investments in solar, other eligible</a:t>
                      </a:r>
                    </a:p>
                  </a:txBody>
                  <a:tcPr/>
                </a:tc>
                <a:tc>
                  <a:txBody>
                    <a:bodyPr/>
                    <a:lstStyle/>
                    <a:p>
                      <a:r>
                        <a:rPr lang="en-US" dirty="0"/>
                        <a:t>Phase out (faster) excise tax on solar and wind, “Foreign Entities of Concern” inserted</a:t>
                      </a:r>
                    </a:p>
                  </a:txBody>
                  <a:tcPr/>
                </a:tc>
                <a:tc>
                  <a:txBody>
                    <a:bodyPr/>
                    <a:lstStyle/>
                    <a:p>
                      <a:r>
                        <a:rPr lang="en-US" dirty="0"/>
                        <a:t>Faster phase-out and FEOC intact</a:t>
                      </a:r>
                    </a:p>
                  </a:txBody>
                  <a:tcPr/>
                </a:tc>
                <a:extLst>
                  <a:ext uri="{0D108BD9-81ED-4DB2-BD59-A6C34878D82A}">
                    <a16:rowId xmlns:a16="http://schemas.microsoft.com/office/drawing/2014/main" val="1624319435"/>
                  </a:ext>
                </a:extLst>
              </a:tr>
              <a:tr h="797889">
                <a:tc>
                  <a:txBody>
                    <a:bodyPr/>
                    <a:lstStyle/>
                    <a:p>
                      <a:r>
                        <a:rPr lang="en-US" dirty="0"/>
                        <a:t>Low Income Housing Tax Credit (LIHTC) (states, local)</a:t>
                      </a:r>
                    </a:p>
                  </a:txBody>
                  <a:tcPr/>
                </a:tc>
                <a:tc>
                  <a:txBody>
                    <a:bodyPr/>
                    <a:lstStyle/>
                    <a:p>
                      <a:r>
                        <a:rPr lang="en-US" dirty="0"/>
                        <a:t>More (temporary) flexible for States and Cities</a:t>
                      </a:r>
                    </a:p>
                  </a:txBody>
                  <a:tcPr/>
                </a:tc>
                <a:tc>
                  <a:txBody>
                    <a:bodyPr/>
                    <a:lstStyle/>
                    <a:p>
                      <a:r>
                        <a:rPr lang="en-US" dirty="0"/>
                        <a:t>More flexible but permanent</a:t>
                      </a:r>
                    </a:p>
                  </a:txBody>
                  <a:tcPr/>
                </a:tc>
                <a:tc>
                  <a:txBody>
                    <a:bodyPr/>
                    <a:lstStyle/>
                    <a:p>
                      <a:r>
                        <a:rPr lang="en-US" dirty="0"/>
                        <a:t>Permanent</a:t>
                      </a:r>
                    </a:p>
                  </a:txBody>
                  <a:tcPr/>
                </a:tc>
                <a:extLst>
                  <a:ext uri="{0D108BD9-81ED-4DB2-BD59-A6C34878D82A}">
                    <a16:rowId xmlns:a16="http://schemas.microsoft.com/office/drawing/2014/main" val="1091488664"/>
                  </a:ext>
                </a:extLst>
              </a:tr>
              <a:tr h="558522">
                <a:tc>
                  <a:txBody>
                    <a:bodyPr/>
                    <a:lstStyle/>
                    <a:p>
                      <a:r>
                        <a:rPr lang="en-US" dirty="0"/>
                        <a:t>Child Tax Credits (bona fide residents territories)</a:t>
                      </a:r>
                    </a:p>
                  </a:txBody>
                  <a:tcPr/>
                </a:tc>
                <a:tc>
                  <a:txBody>
                    <a:bodyPr/>
                    <a:lstStyle/>
                    <a:p>
                      <a:r>
                        <a:rPr lang="en-US" dirty="0"/>
                        <a:t>Temporary $2500/Child</a:t>
                      </a:r>
                    </a:p>
                  </a:txBody>
                  <a:tcPr/>
                </a:tc>
                <a:tc>
                  <a:txBody>
                    <a:bodyPr/>
                    <a:lstStyle/>
                    <a:p>
                      <a:r>
                        <a:rPr lang="en-US" dirty="0"/>
                        <a:t>Permanent $2000/Child</a:t>
                      </a:r>
                    </a:p>
                  </a:txBody>
                  <a:tcPr/>
                </a:tc>
                <a:tc>
                  <a:txBody>
                    <a:bodyPr/>
                    <a:lstStyle/>
                    <a:p>
                      <a:r>
                        <a:rPr lang="en-US" dirty="0"/>
                        <a:t>Permanent</a:t>
                      </a:r>
                    </a:p>
                  </a:txBody>
                  <a:tcPr/>
                </a:tc>
                <a:extLst>
                  <a:ext uri="{0D108BD9-81ED-4DB2-BD59-A6C34878D82A}">
                    <a16:rowId xmlns:a16="http://schemas.microsoft.com/office/drawing/2014/main" val="1604959815"/>
                  </a:ext>
                </a:extLst>
              </a:tr>
              <a:tr h="558522">
                <a:tc>
                  <a:txBody>
                    <a:bodyPr/>
                    <a:lstStyle/>
                    <a:p>
                      <a:r>
                        <a:rPr lang="en-US" dirty="0"/>
                        <a:t>Opportunity Zones (territories, states, local)</a:t>
                      </a:r>
                    </a:p>
                  </a:txBody>
                  <a:tcPr/>
                </a:tc>
                <a:tc>
                  <a:txBody>
                    <a:bodyPr/>
                    <a:lstStyle/>
                    <a:p>
                      <a:r>
                        <a:rPr lang="en-US" dirty="0"/>
                        <a:t>Extension</a:t>
                      </a:r>
                    </a:p>
                  </a:txBody>
                  <a:tcPr/>
                </a:tc>
                <a:tc>
                  <a:txBody>
                    <a:bodyPr/>
                    <a:lstStyle/>
                    <a:p>
                      <a:r>
                        <a:rPr lang="en-US" dirty="0"/>
                        <a:t>Extension</a:t>
                      </a:r>
                    </a:p>
                  </a:txBody>
                  <a:tcPr/>
                </a:tc>
                <a:tc>
                  <a:txBody>
                    <a:bodyPr/>
                    <a:lstStyle/>
                    <a:p>
                      <a:r>
                        <a:rPr lang="en-US" dirty="0"/>
                        <a:t>Extension</a:t>
                      </a:r>
                    </a:p>
                  </a:txBody>
                  <a:tcPr/>
                </a:tc>
                <a:extLst>
                  <a:ext uri="{0D108BD9-81ED-4DB2-BD59-A6C34878D82A}">
                    <a16:rowId xmlns:a16="http://schemas.microsoft.com/office/drawing/2014/main" val="1065848558"/>
                  </a:ext>
                </a:extLst>
              </a:tr>
              <a:tr h="797889">
                <a:tc>
                  <a:txBody>
                    <a:bodyPr/>
                    <a:lstStyle/>
                    <a:p>
                      <a:r>
                        <a:rPr lang="en-US" dirty="0"/>
                        <a:t>Medicaid (Territories, states)</a:t>
                      </a:r>
                    </a:p>
                  </a:txBody>
                  <a:tcPr/>
                </a:tc>
                <a:tc>
                  <a:txBody>
                    <a:bodyPr/>
                    <a:lstStyle/>
                    <a:p>
                      <a:r>
                        <a:rPr lang="en-US" dirty="0"/>
                        <a:t>Work Requirements, non-citizen tightening</a:t>
                      </a:r>
                    </a:p>
                  </a:txBody>
                  <a:tcPr/>
                </a:tc>
                <a:tc>
                  <a:txBody>
                    <a:bodyPr/>
                    <a:lstStyle/>
                    <a:p>
                      <a:r>
                        <a:rPr lang="en-US" dirty="0"/>
                        <a:t>Work requirements, non-citizen tightening, qualification</a:t>
                      </a:r>
                    </a:p>
                  </a:txBody>
                  <a:tcPr/>
                </a:tc>
                <a:tc>
                  <a:txBody>
                    <a:bodyPr/>
                    <a:lstStyle/>
                    <a:p>
                      <a:r>
                        <a:rPr lang="en-US"/>
                        <a:t>Senate</a:t>
                      </a:r>
                      <a:endParaRPr lang="en-US" dirty="0"/>
                    </a:p>
                  </a:txBody>
                  <a:tcPr/>
                </a:tc>
                <a:extLst>
                  <a:ext uri="{0D108BD9-81ED-4DB2-BD59-A6C34878D82A}">
                    <a16:rowId xmlns:a16="http://schemas.microsoft.com/office/drawing/2014/main" val="3061734059"/>
                  </a:ext>
                </a:extLst>
              </a:tr>
              <a:tr h="558522">
                <a:tc>
                  <a:txBody>
                    <a:bodyPr/>
                    <a:lstStyle/>
                    <a:p>
                      <a:r>
                        <a:rPr lang="en-US" dirty="0"/>
                        <a:t>Municipal Securities</a:t>
                      </a:r>
                    </a:p>
                  </a:txBody>
                  <a:tcPr/>
                </a:tc>
                <a:tc>
                  <a:txBody>
                    <a:bodyPr/>
                    <a:lstStyle/>
                    <a:p>
                      <a:r>
                        <a:rPr lang="en-US" dirty="0"/>
                        <a:t>No change</a:t>
                      </a:r>
                    </a:p>
                  </a:txBody>
                  <a:tcPr/>
                </a:tc>
                <a:tc>
                  <a:txBody>
                    <a:bodyPr/>
                    <a:lstStyle/>
                    <a:p>
                      <a:r>
                        <a:rPr lang="en-US" dirty="0"/>
                        <a:t>No change PLUS Spaceports</a:t>
                      </a:r>
                    </a:p>
                  </a:txBody>
                  <a:tcPr/>
                </a:tc>
                <a:tc>
                  <a:txBody>
                    <a:bodyPr/>
                    <a:lstStyle/>
                    <a:p>
                      <a:r>
                        <a:rPr lang="en-US" dirty="0"/>
                        <a:t>Added use</a:t>
                      </a:r>
                    </a:p>
                  </a:txBody>
                  <a:tcPr/>
                </a:tc>
                <a:extLst>
                  <a:ext uri="{0D108BD9-81ED-4DB2-BD59-A6C34878D82A}">
                    <a16:rowId xmlns:a16="http://schemas.microsoft.com/office/drawing/2014/main" val="2451300865"/>
                  </a:ext>
                </a:extLst>
              </a:tr>
            </a:tbl>
          </a:graphicData>
        </a:graphic>
      </p:graphicFrame>
    </p:spTree>
    <p:extLst>
      <p:ext uri="{BB962C8B-B14F-4D97-AF65-F5344CB8AC3E}">
        <p14:creationId xmlns:p14="http://schemas.microsoft.com/office/powerpoint/2010/main" val="16881600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2EA4BA"/>
        </a:solidFill>
        <a:effectLst/>
      </p:bgPr>
    </p:bg>
    <p:spTree>
      <p:nvGrpSpPr>
        <p:cNvPr id="1" name="">
          <a:extLst>
            <a:ext uri="{FF2B5EF4-FFF2-40B4-BE49-F238E27FC236}">
              <a16:creationId xmlns:a16="http://schemas.microsoft.com/office/drawing/2014/main" id="{82C096AE-20B9-480D-3DC7-982E6E59B0EB}"/>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C3C494E9-1C7E-A9FE-CD12-5D8DCB52E151}"/>
              </a:ext>
            </a:extLst>
          </p:cNvPr>
          <p:cNvGrpSpPr/>
          <p:nvPr/>
        </p:nvGrpSpPr>
        <p:grpSpPr>
          <a:xfrm>
            <a:off x="9614204" y="826473"/>
            <a:ext cx="1836513" cy="2027902"/>
            <a:chOff x="0" y="0"/>
            <a:chExt cx="3673025" cy="4055804"/>
          </a:xfrm>
        </p:grpSpPr>
        <p:grpSp>
          <p:nvGrpSpPr>
            <p:cNvPr id="3" name="Group 3">
              <a:extLst>
                <a:ext uri="{FF2B5EF4-FFF2-40B4-BE49-F238E27FC236}">
                  <a16:creationId xmlns:a16="http://schemas.microsoft.com/office/drawing/2014/main" id="{14A260B7-6FFC-4236-0396-387E921B06D9}"/>
                </a:ext>
              </a:extLst>
            </p:cNvPr>
            <p:cNvGrpSpPr/>
            <p:nvPr/>
          </p:nvGrpSpPr>
          <p:grpSpPr>
            <a:xfrm rot="-5400000">
              <a:off x="515019" y="897798"/>
              <a:ext cx="4055804" cy="2260208"/>
              <a:chOff x="0" y="0"/>
              <a:chExt cx="580577" cy="323543"/>
            </a:xfrm>
          </p:grpSpPr>
          <p:sp>
            <p:nvSpPr>
              <p:cNvPr id="4" name="Freeform 4">
                <a:extLst>
                  <a:ext uri="{FF2B5EF4-FFF2-40B4-BE49-F238E27FC236}">
                    <a16:creationId xmlns:a16="http://schemas.microsoft.com/office/drawing/2014/main" id="{B4044913-C760-0503-52C2-61FA81F12C31}"/>
                  </a:ext>
                </a:extLst>
              </p:cNvPr>
              <p:cNvSpPr/>
              <p:nvPr/>
            </p:nvSpPr>
            <p:spPr>
              <a:xfrm>
                <a:off x="0" y="0"/>
                <a:ext cx="580577" cy="323543"/>
              </a:xfrm>
              <a:custGeom>
                <a:avLst/>
                <a:gdLst/>
                <a:ahLst/>
                <a:cxnLst/>
                <a:rect l="l" t="t" r="r" b="b"/>
                <a:pathLst>
                  <a:path w="580577" h="323543">
                    <a:moveTo>
                      <a:pt x="193630" y="304474"/>
                    </a:moveTo>
                    <a:cubicBezTo>
                      <a:pt x="223395" y="315987"/>
                      <a:pt x="257234" y="323543"/>
                      <a:pt x="290445" y="323543"/>
                    </a:cubicBezTo>
                    <a:cubicBezTo>
                      <a:pt x="323657" y="323543"/>
                      <a:pt x="355616" y="317066"/>
                      <a:pt x="385067" y="305552"/>
                    </a:cubicBezTo>
                    <a:cubicBezTo>
                      <a:pt x="385694" y="305192"/>
                      <a:pt x="386321" y="305192"/>
                      <a:pt x="386947" y="304833"/>
                    </a:cubicBezTo>
                    <a:cubicBezTo>
                      <a:pt x="497548" y="258778"/>
                      <a:pt x="579011" y="137164"/>
                      <a:pt x="580577" y="5908"/>
                    </a:cubicBezTo>
                    <a:lnTo>
                      <a:pt x="580577" y="0"/>
                    </a:lnTo>
                    <a:lnTo>
                      <a:pt x="0" y="0"/>
                    </a:lnTo>
                    <a:lnTo>
                      <a:pt x="0" y="5904"/>
                    </a:lnTo>
                    <a:cubicBezTo>
                      <a:pt x="1567" y="137883"/>
                      <a:pt x="81776" y="259498"/>
                      <a:pt x="193630" y="304474"/>
                    </a:cubicBezTo>
                    <a:close/>
                  </a:path>
                </a:pathLst>
              </a:custGeom>
              <a:solidFill>
                <a:srgbClr val="000000">
                  <a:alpha val="0"/>
                </a:srgbClr>
              </a:solidFill>
              <a:ln w="76200" cap="sq">
                <a:solidFill>
                  <a:srgbClr val="004E95"/>
                </a:solidFill>
                <a:prstDash val="solid"/>
                <a:miter/>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TextBox 5">
                <a:extLst>
                  <a:ext uri="{FF2B5EF4-FFF2-40B4-BE49-F238E27FC236}">
                    <a16:creationId xmlns:a16="http://schemas.microsoft.com/office/drawing/2014/main" id="{EC5A64A1-9F39-9B79-17A9-CA038FEFCC53}"/>
                  </a:ext>
                </a:extLst>
              </p:cNvPr>
              <p:cNvSpPr txBox="1"/>
              <p:nvPr/>
            </p:nvSpPr>
            <p:spPr>
              <a:xfrm>
                <a:off x="0" y="-57150"/>
                <a:ext cx="580577" cy="253693"/>
              </a:xfrm>
              <a:prstGeom prst="rect">
                <a:avLst/>
              </a:prstGeom>
            </p:spPr>
            <p:txBody>
              <a:bodyPr lIns="33867" tIns="33867" rIns="33867" bIns="33867" rtlCol="0" anchor="ctr"/>
              <a:lstStyle/>
              <a:p>
                <a:pPr marL="0" marR="0" lvl="0" indent="0" algn="ctr" defTabSz="609630" rtl="0" eaLnBrk="1" fontAlgn="auto" latinLnBrk="0" hangingPunct="1">
                  <a:lnSpc>
                    <a:spcPts val="2199"/>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6" name="Group 6">
              <a:extLst>
                <a:ext uri="{FF2B5EF4-FFF2-40B4-BE49-F238E27FC236}">
                  <a16:creationId xmlns:a16="http://schemas.microsoft.com/office/drawing/2014/main" id="{C3B5B493-0F46-068F-6693-750D2C483839}"/>
                </a:ext>
              </a:extLst>
            </p:cNvPr>
            <p:cNvGrpSpPr/>
            <p:nvPr/>
          </p:nvGrpSpPr>
          <p:grpSpPr>
            <a:xfrm>
              <a:off x="0" y="90314"/>
              <a:ext cx="1526374" cy="3871753"/>
              <a:chOff x="0" y="0"/>
              <a:chExt cx="301506" cy="764791"/>
            </a:xfrm>
          </p:grpSpPr>
          <p:sp>
            <p:nvSpPr>
              <p:cNvPr id="7" name="Freeform 7">
                <a:extLst>
                  <a:ext uri="{FF2B5EF4-FFF2-40B4-BE49-F238E27FC236}">
                    <a16:creationId xmlns:a16="http://schemas.microsoft.com/office/drawing/2014/main" id="{9D527BDB-FAF0-19C9-F294-32095710B3F0}"/>
                  </a:ext>
                </a:extLst>
              </p:cNvPr>
              <p:cNvSpPr/>
              <p:nvPr/>
            </p:nvSpPr>
            <p:spPr>
              <a:xfrm>
                <a:off x="0" y="0"/>
                <a:ext cx="301506" cy="764791"/>
              </a:xfrm>
              <a:custGeom>
                <a:avLst/>
                <a:gdLst/>
                <a:ahLst/>
                <a:cxnLst/>
                <a:rect l="l" t="t" r="r" b="b"/>
                <a:pathLst>
                  <a:path w="301506" h="764791">
                    <a:moveTo>
                      <a:pt x="0" y="0"/>
                    </a:moveTo>
                    <a:lnTo>
                      <a:pt x="301506" y="0"/>
                    </a:lnTo>
                    <a:lnTo>
                      <a:pt x="301506" y="764791"/>
                    </a:lnTo>
                    <a:lnTo>
                      <a:pt x="0" y="764791"/>
                    </a:lnTo>
                    <a:close/>
                  </a:path>
                </a:pathLst>
              </a:custGeom>
              <a:solidFill>
                <a:srgbClr val="2EA4BA"/>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8" name="TextBox 8">
                <a:extLst>
                  <a:ext uri="{FF2B5EF4-FFF2-40B4-BE49-F238E27FC236}">
                    <a16:creationId xmlns:a16="http://schemas.microsoft.com/office/drawing/2014/main" id="{5A5FBF95-700F-0DD4-9289-24893951BDC4}"/>
                  </a:ext>
                </a:extLst>
              </p:cNvPr>
              <p:cNvSpPr txBox="1"/>
              <p:nvPr/>
            </p:nvSpPr>
            <p:spPr>
              <a:xfrm>
                <a:off x="0" y="-57150"/>
                <a:ext cx="301506" cy="821941"/>
              </a:xfrm>
              <a:prstGeom prst="rect">
                <a:avLst/>
              </a:prstGeom>
            </p:spPr>
            <p:txBody>
              <a:bodyPr lIns="33867" tIns="33867" rIns="33867" bIns="33867" rtlCol="0" anchor="ctr"/>
              <a:lstStyle/>
              <a:p>
                <a:pPr marL="0" marR="0" lvl="0" indent="0" algn="ctr" defTabSz="609630" rtl="0" eaLnBrk="1" fontAlgn="auto" latinLnBrk="0" hangingPunct="1">
                  <a:lnSpc>
                    <a:spcPts val="2199"/>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sp>
        <p:nvSpPr>
          <p:cNvPr id="9" name="AutoShape 9">
            <a:extLst>
              <a:ext uri="{FF2B5EF4-FFF2-40B4-BE49-F238E27FC236}">
                <a16:creationId xmlns:a16="http://schemas.microsoft.com/office/drawing/2014/main" id="{8B9ACE96-4105-AF90-52D4-8C827FC1987F}"/>
              </a:ext>
            </a:extLst>
          </p:cNvPr>
          <p:cNvSpPr/>
          <p:nvPr/>
        </p:nvSpPr>
        <p:spPr>
          <a:xfrm>
            <a:off x="573887" y="825994"/>
            <a:ext cx="9742818" cy="0"/>
          </a:xfrm>
          <a:prstGeom prst="line">
            <a:avLst/>
          </a:prstGeom>
          <a:ln w="76200" cap="flat">
            <a:solidFill>
              <a:srgbClr val="004E95"/>
            </a:solidFill>
            <a:prstDash val="solid"/>
            <a:headEnd type="none" w="sm" len="sm"/>
            <a:tailEnd type="none" w="sm" len="sm"/>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grpSp>
        <p:nvGrpSpPr>
          <p:cNvPr id="10" name="Group 10">
            <a:extLst>
              <a:ext uri="{FF2B5EF4-FFF2-40B4-BE49-F238E27FC236}">
                <a16:creationId xmlns:a16="http://schemas.microsoft.com/office/drawing/2014/main" id="{A8F1BA22-4FF0-27F6-4CA5-5F1206AAC0A4}"/>
              </a:ext>
            </a:extLst>
          </p:cNvPr>
          <p:cNvGrpSpPr/>
          <p:nvPr/>
        </p:nvGrpSpPr>
        <p:grpSpPr>
          <a:xfrm>
            <a:off x="601890" y="2842521"/>
            <a:ext cx="1837574" cy="1981323"/>
            <a:chOff x="0" y="0"/>
            <a:chExt cx="3675148" cy="3962647"/>
          </a:xfrm>
        </p:grpSpPr>
        <p:grpSp>
          <p:nvGrpSpPr>
            <p:cNvPr id="11" name="Group 11">
              <a:extLst>
                <a:ext uri="{FF2B5EF4-FFF2-40B4-BE49-F238E27FC236}">
                  <a16:creationId xmlns:a16="http://schemas.microsoft.com/office/drawing/2014/main" id="{EF33E83F-A0E6-3FD2-84C8-9E517C08DCA9}"/>
                </a:ext>
              </a:extLst>
            </p:cNvPr>
            <p:cNvGrpSpPr/>
            <p:nvPr/>
          </p:nvGrpSpPr>
          <p:grpSpPr>
            <a:xfrm rot="5400000">
              <a:off x="-851219" y="851219"/>
              <a:ext cx="3962647" cy="2260208"/>
              <a:chOff x="0" y="0"/>
              <a:chExt cx="567242" cy="323543"/>
            </a:xfrm>
          </p:grpSpPr>
          <p:sp>
            <p:nvSpPr>
              <p:cNvPr id="12" name="Freeform 12">
                <a:extLst>
                  <a:ext uri="{FF2B5EF4-FFF2-40B4-BE49-F238E27FC236}">
                    <a16:creationId xmlns:a16="http://schemas.microsoft.com/office/drawing/2014/main" id="{A19F3EB0-9DFC-7A89-0A28-88361C84C20A}"/>
                  </a:ext>
                </a:extLst>
              </p:cNvPr>
              <p:cNvSpPr/>
              <p:nvPr/>
            </p:nvSpPr>
            <p:spPr>
              <a:xfrm>
                <a:off x="0" y="0"/>
                <a:ext cx="567242" cy="323543"/>
              </a:xfrm>
              <a:custGeom>
                <a:avLst/>
                <a:gdLst/>
                <a:ahLst/>
                <a:cxnLst/>
                <a:rect l="l" t="t" r="r" b="b"/>
                <a:pathLst>
                  <a:path w="567242" h="323543">
                    <a:moveTo>
                      <a:pt x="189183" y="304474"/>
                    </a:moveTo>
                    <a:cubicBezTo>
                      <a:pt x="218264" y="315987"/>
                      <a:pt x="251325" y="323543"/>
                      <a:pt x="283774" y="323543"/>
                    </a:cubicBezTo>
                    <a:cubicBezTo>
                      <a:pt x="316223" y="323543"/>
                      <a:pt x="347448" y="317066"/>
                      <a:pt x="376222" y="305552"/>
                    </a:cubicBezTo>
                    <a:cubicBezTo>
                      <a:pt x="376835" y="305192"/>
                      <a:pt x="377447" y="305192"/>
                      <a:pt x="378059" y="304833"/>
                    </a:cubicBezTo>
                    <a:cubicBezTo>
                      <a:pt x="486120" y="258778"/>
                      <a:pt x="565712" y="137164"/>
                      <a:pt x="567242" y="5908"/>
                    </a:cubicBezTo>
                    <a:lnTo>
                      <a:pt x="567242" y="0"/>
                    </a:lnTo>
                    <a:lnTo>
                      <a:pt x="0" y="0"/>
                    </a:lnTo>
                    <a:lnTo>
                      <a:pt x="0" y="5904"/>
                    </a:lnTo>
                    <a:cubicBezTo>
                      <a:pt x="1531" y="137883"/>
                      <a:pt x="79898" y="259498"/>
                      <a:pt x="189183" y="304474"/>
                    </a:cubicBezTo>
                    <a:close/>
                  </a:path>
                </a:pathLst>
              </a:custGeom>
              <a:solidFill>
                <a:srgbClr val="000000">
                  <a:alpha val="0"/>
                </a:srgbClr>
              </a:solidFill>
              <a:ln w="76200" cap="sq">
                <a:solidFill>
                  <a:srgbClr val="004E95"/>
                </a:solidFill>
                <a:prstDash val="solid"/>
                <a:miter/>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3" name="TextBox 13">
                <a:extLst>
                  <a:ext uri="{FF2B5EF4-FFF2-40B4-BE49-F238E27FC236}">
                    <a16:creationId xmlns:a16="http://schemas.microsoft.com/office/drawing/2014/main" id="{47D52DE2-E6F7-4C43-AB93-C4BD5AE3D73A}"/>
                  </a:ext>
                </a:extLst>
              </p:cNvPr>
              <p:cNvSpPr txBox="1"/>
              <p:nvPr/>
            </p:nvSpPr>
            <p:spPr>
              <a:xfrm>
                <a:off x="0" y="-57150"/>
                <a:ext cx="567242" cy="253693"/>
              </a:xfrm>
              <a:prstGeom prst="rect">
                <a:avLst/>
              </a:prstGeom>
            </p:spPr>
            <p:txBody>
              <a:bodyPr lIns="33867" tIns="33867" rIns="33867" bIns="33867" rtlCol="0" anchor="ctr"/>
              <a:lstStyle/>
              <a:p>
                <a:pPr marL="0" marR="0" lvl="0" indent="0" algn="ctr" defTabSz="609630" rtl="0" eaLnBrk="1" fontAlgn="auto" latinLnBrk="0" hangingPunct="1">
                  <a:lnSpc>
                    <a:spcPts val="2199"/>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14" name="Group 14">
              <a:extLst>
                <a:ext uri="{FF2B5EF4-FFF2-40B4-BE49-F238E27FC236}">
                  <a16:creationId xmlns:a16="http://schemas.microsoft.com/office/drawing/2014/main" id="{FD777D1A-6E3B-D88F-0CB9-B3B3D45B4F2D}"/>
                </a:ext>
              </a:extLst>
            </p:cNvPr>
            <p:cNvGrpSpPr/>
            <p:nvPr/>
          </p:nvGrpSpPr>
          <p:grpSpPr>
            <a:xfrm>
              <a:off x="2148775" y="88240"/>
              <a:ext cx="1526374" cy="3782824"/>
              <a:chOff x="0" y="0"/>
              <a:chExt cx="301506" cy="747224"/>
            </a:xfrm>
          </p:grpSpPr>
          <p:sp>
            <p:nvSpPr>
              <p:cNvPr id="15" name="Freeform 15">
                <a:extLst>
                  <a:ext uri="{FF2B5EF4-FFF2-40B4-BE49-F238E27FC236}">
                    <a16:creationId xmlns:a16="http://schemas.microsoft.com/office/drawing/2014/main" id="{1BBBF37C-0334-A102-3786-8CBFF749DDC6}"/>
                  </a:ext>
                </a:extLst>
              </p:cNvPr>
              <p:cNvSpPr/>
              <p:nvPr/>
            </p:nvSpPr>
            <p:spPr>
              <a:xfrm>
                <a:off x="0" y="0"/>
                <a:ext cx="301506" cy="747224"/>
              </a:xfrm>
              <a:custGeom>
                <a:avLst/>
                <a:gdLst/>
                <a:ahLst/>
                <a:cxnLst/>
                <a:rect l="l" t="t" r="r" b="b"/>
                <a:pathLst>
                  <a:path w="301506" h="747224">
                    <a:moveTo>
                      <a:pt x="0" y="0"/>
                    </a:moveTo>
                    <a:lnTo>
                      <a:pt x="301506" y="0"/>
                    </a:lnTo>
                    <a:lnTo>
                      <a:pt x="301506" y="747224"/>
                    </a:lnTo>
                    <a:lnTo>
                      <a:pt x="0" y="747224"/>
                    </a:lnTo>
                    <a:close/>
                  </a:path>
                </a:pathLst>
              </a:custGeom>
              <a:solidFill>
                <a:srgbClr val="2EA4BA"/>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16" name="TextBox 16">
                <a:extLst>
                  <a:ext uri="{FF2B5EF4-FFF2-40B4-BE49-F238E27FC236}">
                    <a16:creationId xmlns:a16="http://schemas.microsoft.com/office/drawing/2014/main" id="{40203FFA-90E3-3193-709C-978E146917C2}"/>
                  </a:ext>
                </a:extLst>
              </p:cNvPr>
              <p:cNvSpPr txBox="1"/>
              <p:nvPr/>
            </p:nvSpPr>
            <p:spPr>
              <a:xfrm>
                <a:off x="0" y="-57150"/>
                <a:ext cx="301506" cy="804374"/>
              </a:xfrm>
              <a:prstGeom prst="rect">
                <a:avLst/>
              </a:prstGeom>
            </p:spPr>
            <p:txBody>
              <a:bodyPr lIns="33867" tIns="33867" rIns="33867" bIns="33867" rtlCol="0" anchor="ctr"/>
              <a:lstStyle/>
              <a:p>
                <a:pPr marL="0" marR="0" lvl="0" indent="0" algn="ctr" defTabSz="609630" rtl="0" eaLnBrk="1" fontAlgn="auto" latinLnBrk="0" hangingPunct="1">
                  <a:lnSpc>
                    <a:spcPts val="2199"/>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sp>
        <p:nvSpPr>
          <p:cNvPr id="17" name="AutoShape 17">
            <a:extLst>
              <a:ext uri="{FF2B5EF4-FFF2-40B4-BE49-F238E27FC236}">
                <a16:creationId xmlns:a16="http://schemas.microsoft.com/office/drawing/2014/main" id="{80AFDF99-BEAB-538D-7F5A-BCA9A897A39A}"/>
              </a:ext>
            </a:extLst>
          </p:cNvPr>
          <p:cNvSpPr/>
          <p:nvPr/>
        </p:nvSpPr>
        <p:spPr>
          <a:xfrm>
            <a:off x="1701844" y="4831051"/>
            <a:ext cx="9273496" cy="15550"/>
          </a:xfrm>
          <a:prstGeom prst="line">
            <a:avLst/>
          </a:prstGeom>
          <a:ln w="76200" cap="flat">
            <a:solidFill>
              <a:srgbClr val="004E95"/>
            </a:solidFill>
            <a:prstDash val="solid"/>
            <a:headEnd type="none" w="sm" len="sm"/>
            <a:tailEnd type="none" w="sm" len="sm"/>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grpSp>
        <p:nvGrpSpPr>
          <p:cNvPr id="18" name="Group 18">
            <a:extLst>
              <a:ext uri="{FF2B5EF4-FFF2-40B4-BE49-F238E27FC236}">
                <a16:creationId xmlns:a16="http://schemas.microsoft.com/office/drawing/2014/main" id="{9047D095-27D8-B375-A528-08A28BC221BC}"/>
              </a:ext>
            </a:extLst>
          </p:cNvPr>
          <p:cNvGrpSpPr/>
          <p:nvPr/>
        </p:nvGrpSpPr>
        <p:grpSpPr>
          <a:xfrm>
            <a:off x="10795000" y="6758164"/>
            <a:ext cx="1522121" cy="111965"/>
            <a:chOff x="0" y="0"/>
            <a:chExt cx="601332" cy="44233"/>
          </a:xfrm>
        </p:grpSpPr>
        <p:sp>
          <p:nvSpPr>
            <p:cNvPr id="19" name="Freeform 19">
              <a:extLst>
                <a:ext uri="{FF2B5EF4-FFF2-40B4-BE49-F238E27FC236}">
                  <a16:creationId xmlns:a16="http://schemas.microsoft.com/office/drawing/2014/main" id="{4AC652C9-3B6E-CD34-071A-AC13A8AD5280}"/>
                </a:ext>
              </a:extLst>
            </p:cNvPr>
            <p:cNvSpPr/>
            <p:nvPr/>
          </p:nvSpPr>
          <p:spPr>
            <a:xfrm>
              <a:off x="0" y="0"/>
              <a:ext cx="601332" cy="44233"/>
            </a:xfrm>
            <a:custGeom>
              <a:avLst/>
              <a:gdLst/>
              <a:ahLst/>
              <a:cxnLst/>
              <a:rect l="l" t="t" r="r" b="b"/>
              <a:pathLst>
                <a:path w="601332" h="44233">
                  <a:moveTo>
                    <a:pt x="0" y="0"/>
                  </a:moveTo>
                  <a:lnTo>
                    <a:pt x="601332" y="0"/>
                  </a:lnTo>
                  <a:lnTo>
                    <a:pt x="601332" y="44233"/>
                  </a:lnTo>
                  <a:lnTo>
                    <a:pt x="0" y="44233"/>
                  </a:lnTo>
                  <a:close/>
                </a:path>
              </a:pathLst>
            </a:custGeom>
            <a:solidFill>
              <a:srgbClr val="FFFFFF"/>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20" name="TextBox 20">
              <a:extLst>
                <a:ext uri="{FF2B5EF4-FFF2-40B4-BE49-F238E27FC236}">
                  <a16:creationId xmlns:a16="http://schemas.microsoft.com/office/drawing/2014/main" id="{74ABFC05-1E7E-E8AB-925F-CE9274F189BD}"/>
                </a:ext>
              </a:extLst>
            </p:cNvPr>
            <p:cNvSpPr txBox="1"/>
            <p:nvPr/>
          </p:nvSpPr>
          <p:spPr>
            <a:xfrm>
              <a:off x="0" y="-57150"/>
              <a:ext cx="601332" cy="101383"/>
            </a:xfrm>
            <a:prstGeom prst="rect">
              <a:avLst/>
            </a:prstGeom>
          </p:spPr>
          <p:txBody>
            <a:bodyPr lIns="33867" tIns="33867" rIns="33867" bIns="33867" rtlCol="0" anchor="ctr"/>
            <a:lstStyle/>
            <a:p>
              <a:pPr marL="0" marR="0" lvl="0" indent="0" algn="ctr" defTabSz="609630" rtl="0" eaLnBrk="1" fontAlgn="auto" latinLnBrk="0" hangingPunct="1">
                <a:lnSpc>
                  <a:spcPts val="2199"/>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21" name="AutoShape 21">
            <a:extLst>
              <a:ext uri="{FF2B5EF4-FFF2-40B4-BE49-F238E27FC236}">
                <a16:creationId xmlns:a16="http://schemas.microsoft.com/office/drawing/2014/main" id="{8C367472-8366-DB98-BA13-13E9F16B9196}"/>
              </a:ext>
            </a:extLst>
          </p:cNvPr>
          <p:cNvSpPr/>
          <p:nvPr/>
        </p:nvSpPr>
        <p:spPr>
          <a:xfrm>
            <a:off x="1714755" y="2842520"/>
            <a:ext cx="8614861" cy="0"/>
          </a:xfrm>
          <a:prstGeom prst="line">
            <a:avLst/>
          </a:prstGeom>
          <a:ln w="76200" cap="flat">
            <a:solidFill>
              <a:srgbClr val="004E95"/>
            </a:solidFill>
            <a:prstDash val="solid"/>
            <a:headEnd type="none" w="sm" len="sm"/>
            <a:tailEnd type="none" w="sm" len="sm"/>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22" name="AutoShape 22">
            <a:extLst>
              <a:ext uri="{FF2B5EF4-FFF2-40B4-BE49-F238E27FC236}">
                <a16:creationId xmlns:a16="http://schemas.microsoft.com/office/drawing/2014/main" id="{DD0C1DB7-5774-FB0B-9837-A219BF8ACE52}"/>
              </a:ext>
            </a:extLst>
          </p:cNvPr>
          <p:cNvSpPr/>
          <p:nvPr/>
        </p:nvSpPr>
        <p:spPr>
          <a:xfrm>
            <a:off x="2165461" y="841881"/>
            <a:ext cx="0" cy="371856"/>
          </a:xfrm>
          <a:prstGeom prst="line">
            <a:avLst/>
          </a:prstGeom>
          <a:ln w="76200" cap="flat">
            <a:solidFill>
              <a:srgbClr val="004E95"/>
            </a:solidFill>
            <a:prstDash val="solid"/>
            <a:headEnd type="none" w="sm" len="sm"/>
            <a:tailEnd type="oval" w="lg" len="lg"/>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23" name="AutoShape 23">
            <a:extLst>
              <a:ext uri="{FF2B5EF4-FFF2-40B4-BE49-F238E27FC236}">
                <a16:creationId xmlns:a16="http://schemas.microsoft.com/office/drawing/2014/main" id="{290FA31F-DBFD-C687-7A34-A837A225BDF0}"/>
              </a:ext>
            </a:extLst>
          </p:cNvPr>
          <p:cNvSpPr/>
          <p:nvPr/>
        </p:nvSpPr>
        <p:spPr>
          <a:xfrm>
            <a:off x="4612995" y="852327"/>
            <a:ext cx="0" cy="371856"/>
          </a:xfrm>
          <a:prstGeom prst="line">
            <a:avLst/>
          </a:prstGeom>
          <a:ln w="76200" cap="flat">
            <a:solidFill>
              <a:srgbClr val="004E95"/>
            </a:solidFill>
            <a:prstDash val="solid"/>
            <a:headEnd type="none" w="sm" len="sm"/>
            <a:tailEnd type="oval" w="lg" len="lg"/>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24" name="AutoShape 24">
            <a:extLst>
              <a:ext uri="{FF2B5EF4-FFF2-40B4-BE49-F238E27FC236}">
                <a16:creationId xmlns:a16="http://schemas.microsoft.com/office/drawing/2014/main" id="{9D46689F-86CA-A817-9326-1F655073B325}"/>
              </a:ext>
            </a:extLst>
          </p:cNvPr>
          <p:cNvSpPr/>
          <p:nvPr/>
        </p:nvSpPr>
        <p:spPr>
          <a:xfrm>
            <a:off x="7153319" y="825994"/>
            <a:ext cx="0" cy="371856"/>
          </a:xfrm>
          <a:prstGeom prst="line">
            <a:avLst/>
          </a:prstGeom>
          <a:ln w="76200" cap="flat">
            <a:solidFill>
              <a:srgbClr val="004E95"/>
            </a:solidFill>
            <a:prstDash val="solid"/>
            <a:headEnd type="none" w="sm" len="sm"/>
            <a:tailEnd type="oval" w="lg" len="lg"/>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25" name="AutoShape 25">
            <a:extLst>
              <a:ext uri="{FF2B5EF4-FFF2-40B4-BE49-F238E27FC236}">
                <a16:creationId xmlns:a16="http://schemas.microsoft.com/office/drawing/2014/main" id="{87049F84-D443-A60F-7738-67728241FCEB}"/>
              </a:ext>
            </a:extLst>
          </p:cNvPr>
          <p:cNvSpPr/>
          <p:nvPr/>
        </p:nvSpPr>
        <p:spPr>
          <a:xfrm>
            <a:off x="9496651" y="802225"/>
            <a:ext cx="0" cy="371856"/>
          </a:xfrm>
          <a:prstGeom prst="line">
            <a:avLst/>
          </a:prstGeom>
          <a:ln w="76200" cap="flat">
            <a:solidFill>
              <a:srgbClr val="004E95"/>
            </a:solidFill>
            <a:prstDash val="solid"/>
            <a:headEnd type="none" w="sm" len="sm"/>
            <a:tailEnd type="oval" w="lg" len="lg"/>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26" name="AutoShape 26">
            <a:extLst>
              <a:ext uri="{FF2B5EF4-FFF2-40B4-BE49-F238E27FC236}">
                <a16:creationId xmlns:a16="http://schemas.microsoft.com/office/drawing/2014/main" id="{3BD04EBA-7AD0-8113-E746-67225011CA32}"/>
              </a:ext>
            </a:extLst>
          </p:cNvPr>
          <p:cNvSpPr/>
          <p:nvPr/>
        </p:nvSpPr>
        <p:spPr>
          <a:xfrm>
            <a:off x="4574266" y="2842520"/>
            <a:ext cx="0" cy="371856"/>
          </a:xfrm>
          <a:prstGeom prst="line">
            <a:avLst/>
          </a:prstGeom>
          <a:ln w="76200" cap="flat">
            <a:solidFill>
              <a:srgbClr val="004E95"/>
            </a:solidFill>
            <a:prstDash val="solid"/>
            <a:headEnd type="none" w="sm" len="sm"/>
            <a:tailEnd type="oval" w="lg" len="lg"/>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27" name="AutoShape 27">
            <a:extLst>
              <a:ext uri="{FF2B5EF4-FFF2-40B4-BE49-F238E27FC236}">
                <a16:creationId xmlns:a16="http://schemas.microsoft.com/office/drawing/2014/main" id="{41FA7F91-2040-0739-7C55-1CA6905A8C46}"/>
              </a:ext>
            </a:extLst>
          </p:cNvPr>
          <p:cNvSpPr/>
          <p:nvPr/>
        </p:nvSpPr>
        <p:spPr>
          <a:xfrm>
            <a:off x="6659584" y="2830127"/>
            <a:ext cx="0" cy="371856"/>
          </a:xfrm>
          <a:prstGeom prst="line">
            <a:avLst/>
          </a:prstGeom>
          <a:ln w="76200" cap="flat">
            <a:solidFill>
              <a:srgbClr val="004E95"/>
            </a:solidFill>
            <a:prstDash val="solid"/>
            <a:headEnd type="none" w="sm" len="sm"/>
            <a:tailEnd type="oval" w="lg" len="lg"/>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28" name="AutoShape 28">
            <a:extLst>
              <a:ext uri="{FF2B5EF4-FFF2-40B4-BE49-F238E27FC236}">
                <a16:creationId xmlns:a16="http://schemas.microsoft.com/office/drawing/2014/main" id="{C422FFB3-8B71-CAC9-8728-F7F3EF95CEA7}"/>
              </a:ext>
            </a:extLst>
          </p:cNvPr>
          <p:cNvSpPr/>
          <p:nvPr/>
        </p:nvSpPr>
        <p:spPr>
          <a:xfrm>
            <a:off x="8890000" y="2854374"/>
            <a:ext cx="0" cy="371856"/>
          </a:xfrm>
          <a:prstGeom prst="line">
            <a:avLst/>
          </a:prstGeom>
          <a:ln w="76200" cap="flat">
            <a:solidFill>
              <a:srgbClr val="004E95"/>
            </a:solidFill>
            <a:prstDash val="solid"/>
            <a:headEnd type="none" w="sm" len="sm"/>
            <a:tailEnd type="oval" w="lg" len="lg"/>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29" name="TextBox 29">
            <a:extLst>
              <a:ext uri="{FF2B5EF4-FFF2-40B4-BE49-F238E27FC236}">
                <a16:creationId xmlns:a16="http://schemas.microsoft.com/office/drawing/2014/main" id="{6E0AD47A-5175-DE7E-BBEE-1D7D86E2D84F}"/>
              </a:ext>
            </a:extLst>
          </p:cNvPr>
          <p:cNvSpPr txBox="1"/>
          <p:nvPr/>
        </p:nvSpPr>
        <p:spPr>
          <a:xfrm>
            <a:off x="1006454" y="1440585"/>
            <a:ext cx="2254515" cy="260328"/>
          </a:xfrm>
          <a:prstGeom prst="rect">
            <a:avLst/>
          </a:prstGeom>
        </p:spPr>
        <p:txBody>
          <a:bodyPr lIns="0" tIns="0" rIns="0" bIns="0" rtlCol="0" anchor="t">
            <a:spAutoFit/>
          </a:bodyPr>
          <a:lstStyle/>
          <a:p>
            <a:pPr marL="0" marR="0" lvl="0" indent="0" algn="ctr" defTabSz="609630" rtl="0" eaLnBrk="1" fontAlgn="auto" latinLnBrk="0" hangingPunct="1">
              <a:lnSpc>
                <a:spcPts val="2167"/>
              </a:lnSpc>
              <a:spcBef>
                <a:spcPts val="0"/>
              </a:spcBef>
              <a:spcAft>
                <a:spcPts val="0"/>
              </a:spcAft>
              <a:buClrTx/>
              <a:buSzTx/>
              <a:buFontTx/>
              <a:buNone/>
              <a:tabLst/>
              <a:defRPr/>
            </a:pPr>
            <a:r>
              <a:rPr kumimoji="0" lang="en-US" sz="1667" b="0" i="0" u="none" strike="noStrike" kern="1200" cap="none" spc="83" normalizeH="0" baseline="0" noProof="0">
                <a:ln>
                  <a:noFill/>
                </a:ln>
                <a:solidFill>
                  <a:srgbClr val="FFFFFF"/>
                </a:solidFill>
                <a:effectLst/>
                <a:uLnTx/>
                <a:uFillTx/>
                <a:latin typeface="Alfa Slab One"/>
                <a:ea typeface="Alfa Slab One"/>
                <a:cs typeface="Alfa Slab One"/>
                <a:sym typeface="Alfa Slab One"/>
              </a:rPr>
              <a:t>Jan. 1</a:t>
            </a:r>
          </a:p>
        </p:txBody>
      </p:sp>
      <p:sp>
        <p:nvSpPr>
          <p:cNvPr id="30" name="TextBox 30">
            <a:extLst>
              <a:ext uri="{FF2B5EF4-FFF2-40B4-BE49-F238E27FC236}">
                <a16:creationId xmlns:a16="http://schemas.microsoft.com/office/drawing/2014/main" id="{BBE91E94-F5CB-18C4-FE1B-9C040C37DD13}"/>
              </a:ext>
            </a:extLst>
          </p:cNvPr>
          <p:cNvSpPr txBox="1"/>
          <p:nvPr/>
        </p:nvSpPr>
        <p:spPr>
          <a:xfrm>
            <a:off x="1006454" y="1743268"/>
            <a:ext cx="2254515" cy="998222"/>
          </a:xfrm>
          <a:prstGeom prst="rect">
            <a:avLst/>
          </a:prstGeom>
        </p:spPr>
        <p:txBody>
          <a:bodyPr lIns="0" tIns="0" rIns="0" bIns="0" rtlCol="0" anchor="t">
            <a:spAutoFit/>
          </a:bodyPr>
          <a:lstStyle/>
          <a:p>
            <a:pPr marL="0" marR="0" lvl="0" indent="0" algn="ctr" defTabSz="609630" rtl="0" eaLnBrk="1" fontAlgn="auto" latinLnBrk="0" hangingPunct="1">
              <a:lnSpc>
                <a:spcPts val="2000"/>
              </a:lnSpc>
              <a:spcBef>
                <a:spcPts val="0"/>
              </a:spcBef>
              <a:spcAft>
                <a:spcPts val="0"/>
              </a:spcAft>
              <a:buClrTx/>
              <a:buSzTx/>
              <a:buFontTx/>
              <a:buNone/>
              <a:tabLst/>
              <a:defRPr/>
            </a:pPr>
            <a:r>
              <a:rPr kumimoji="0" lang="en-US" sz="1333" b="0" i="0" u="sng" strike="noStrike" kern="1200" cap="none" spc="40" normalizeH="0" baseline="0" noProof="0">
                <a:ln>
                  <a:noFill/>
                </a:ln>
                <a:solidFill>
                  <a:prstClr val="white"/>
                </a:solidFill>
                <a:effectLst/>
                <a:uLnTx/>
                <a:uFillTx/>
                <a:latin typeface="Lato"/>
                <a:ea typeface="Lato"/>
                <a:cs typeface="Lato"/>
                <a:sym typeface="Lato"/>
                <a:hlinkClick r:id="rId3" tooltip="https://www.gfoa.org/tax-on-tips--overtime">
                  <a:extLst>
                    <a:ext uri="{A12FA001-AC4F-418D-AE19-62706E023703}">
                      <ahyp:hlinkClr xmlns:ahyp="http://schemas.microsoft.com/office/drawing/2018/hyperlinkcolor" val="tx"/>
                    </a:ext>
                  </a:extLst>
                </a:hlinkClick>
              </a:rPr>
              <a:t>No tax on tips &amp; overtime</a:t>
            </a:r>
          </a:p>
          <a:p>
            <a:pPr marL="0" marR="0" lvl="0" indent="0" algn="ctr" defTabSz="609630" rtl="0" eaLnBrk="1" fontAlgn="auto" latinLnBrk="0" hangingPunct="1">
              <a:lnSpc>
                <a:spcPts val="2000"/>
              </a:lnSpc>
              <a:spcBef>
                <a:spcPts val="0"/>
              </a:spcBef>
              <a:spcAft>
                <a:spcPts val="0"/>
              </a:spcAft>
              <a:buClrTx/>
              <a:buSzTx/>
              <a:buFontTx/>
              <a:buNone/>
              <a:tabLst/>
              <a:defRPr/>
            </a:pPr>
            <a:r>
              <a:rPr kumimoji="0" lang="en-US" sz="1333" b="0" i="0" u="sng" strike="noStrike" kern="1200" cap="none" spc="40" normalizeH="0" baseline="0" noProof="0">
                <a:ln>
                  <a:noFill/>
                </a:ln>
                <a:solidFill>
                  <a:prstClr val="white"/>
                </a:solidFill>
                <a:effectLst/>
                <a:uLnTx/>
                <a:uFillTx/>
                <a:latin typeface="Lato"/>
                <a:ea typeface="Lato"/>
                <a:cs typeface="Lato"/>
                <a:sym typeface="Lato"/>
                <a:hlinkClick r:id="rId4" tooltip="https://www.gfoa.org/salt--tax-provisions">
                  <a:extLst>
                    <a:ext uri="{A12FA001-AC4F-418D-AE19-62706E023703}">
                      <ahyp:hlinkClr xmlns:ahyp="http://schemas.microsoft.com/office/drawing/2018/hyperlinkcolor" val="tx"/>
                    </a:ext>
                  </a:extLst>
                </a:hlinkClick>
              </a:rPr>
              <a:t>SALT cap expansion </a:t>
            </a:r>
          </a:p>
          <a:p>
            <a:pPr marL="0" marR="0" lvl="0" indent="0" algn="ctr" defTabSz="609630" rtl="0" eaLnBrk="1" fontAlgn="auto" latinLnBrk="0" hangingPunct="1">
              <a:lnSpc>
                <a:spcPts val="2000"/>
              </a:lnSpc>
              <a:spcBef>
                <a:spcPts val="0"/>
              </a:spcBef>
              <a:spcAft>
                <a:spcPts val="0"/>
              </a:spcAft>
              <a:buClrTx/>
              <a:buSzTx/>
              <a:buFontTx/>
              <a:buNone/>
              <a:tabLst/>
              <a:defRPr/>
            </a:pPr>
            <a:r>
              <a:rPr kumimoji="0" lang="en-US" sz="1333" b="0" i="0" u="sng" strike="noStrike" kern="1200" cap="none" spc="40" normalizeH="0" baseline="0" noProof="0">
                <a:ln>
                  <a:noFill/>
                </a:ln>
                <a:solidFill>
                  <a:prstClr val="white"/>
                </a:solidFill>
                <a:effectLst/>
                <a:uLnTx/>
                <a:uFillTx/>
                <a:latin typeface="Lato"/>
                <a:ea typeface="Lato"/>
                <a:cs typeface="Lato"/>
                <a:sym typeface="Lato"/>
                <a:hlinkClick r:id="rId5" tooltip="https://www.gfoa.org/child-tax-credit">
                  <a:extLst>
                    <a:ext uri="{A12FA001-AC4F-418D-AE19-62706E023703}">
                      <ahyp:hlinkClr xmlns:ahyp="http://schemas.microsoft.com/office/drawing/2018/hyperlinkcolor" val="tx"/>
                    </a:ext>
                  </a:extLst>
                </a:hlinkClick>
              </a:rPr>
              <a:t>Child Tax Credit increase</a:t>
            </a:r>
          </a:p>
          <a:p>
            <a:pPr marL="0" marR="0" lvl="0" indent="0" algn="ctr" defTabSz="609630" rtl="0" eaLnBrk="1" fontAlgn="auto" latinLnBrk="0" hangingPunct="1">
              <a:lnSpc>
                <a:spcPts val="2000"/>
              </a:lnSpc>
              <a:spcBef>
                <a:spcPts val="0"/>
              </a:spcBef>
              <a:spcAft>
                <a:spcPts val="0"/>
              </a:spcAft>
              <a:buClrTx/>
              <a:buSzTx/>
              <a:buFontTx/>
              <a:buNone/>
              <a:tabLst/>
              <a:defRPr/>
            </a:pPr>
            <a:endParaRPr kumimoji="0" lang="en-US" sz="1333" b="0" i="0" u="sng" strike="noStrike" kern="1200" cap="none" spc="40" normalizeH="0" baseline="0" noProof="0">
              <a:ln>
                <a:noFill/>
              </a:ln>
              <a:solidFill>
                <a:prstClr val="white"/>
              </a:solidFill>
              <a:effectLst/>
              <a:uLnTx/>
              <a:uFillTx/>
              <a:latin typeface="Lato"/>
              <a:ea typeface="Lato"/>
              <a:cs typeface="Lato"/>
              <a:sym typeface="Lato"/>
              <a:hlinkClick r:id="rId5" tooltip="https://www.gfoa.org/child-tax-credit">
                <a:extLst>
                  <a:ext uri="{A12FA001-AC4F-418D-AE19-62706E023703}">
                    <ahyp:hlinkClr xmlns:ahyp="http://schemas.microsoft.com/office/drawing/2018/hyperlinkcolor" val="tx"/>
                  </a:ext>
                </a:extLst>
              </a:hlinkClick>
            </a:endParaRPr>
          </a:p>
        </p:txBody>
      </p:sp>
      <p:grpSp>
        <p:nvGrpSpPr>
          <p:cNvPr id="31" name="Group 31">
            <a:extLst>
              <a:ext uri="{FF2B5EF4-FFF2-40B4-BE49-F238E27FC236}">
                <a16:creationId xmlns:a16="http://schemas.microsoft.com/office/drawing/2014/main" id="{CAEABD34-10F0-D3AC-D392-2F8825812CEF}"/>
              </a:ext>
            </a:extLst>
          </p:cNvPr>
          <p:cNvGrpSpPr/>
          <p:nvPr/>
        </p:nvGrpSpPr>
        <p:grpSpPr>
          <a:xfrm>
            <a:off x="3806730" y="129611"/>
            <a:ext cx="4430913" cy="753688"/>
            <a:chOff x="0" y="-38100"/>
            <a:chExt cx="8861826" cy="1507376"/>
          </a:xfrm>
        </p:grpSpPr>
        <p:sp>
          <p:nvSpPr>
            <p:cNvPr id="32" name="TextBox 32">
              <a:extLst>
                <a:ext uri="{FF2B5EF4-FFF2-40B4-BE49-F238E27FC236}">
                  <a16:creationId xmlns:a16="http://schemas.microsoft.com/office/drawing/2014/main" id="{D3608D8D-61BA-7964-D8D5-290513E3F8A0}"/>
                </a:ext>
              </a:extLst>
            </p:cNvPr>
            <p:cNvSpPr txBox="1"/>
            <p:nvPr/>
          </p:nvSpPr>
          <p:spPr>
            <a:xfrm>
              <a:off x="0" y="-38100"/>
              <a:ext cx="8861826" cy="828818"/>
            </a:xfrm>
            <a:prstGeom prst="rect">
              <a:avLst/>
            </a:prstGeom>
          </p:spPr>
          <p:txBody>
            <a:bodyPr lIns="0" tIns="0" rIns="0" bIns="0" rtlCol="0" anchor="t">
              <a:spAutoFit/>
            </a:bodyPr>
            <a:lstStyle/>
            <a:p>
              <a:pPr marL="0" marR="0" lvl="0" indent="0" algn="l" defTabSz="609630" rtl="0" eaLnBrk="1" fontAlgn="auto" latinLnBrk="0" hangingPunct="1">
                <a:lnSpc>
                  <a:spcPts val="3466"/>
                </a:lnSpc>
                <a:spcBef>
                  <a:spcPts val="0"/>
                </a:spcBef>
                <a:spcAft>
                  <a:spcPts val="0"/>
                </a:spcAft>
                <a:buClrTx/>
                <a:buSzTx/>
                <a:buFontTx/>
                <a:buNone/>
                <a:tabLst/>
                <a:defRPr/>
              </a:pPr>
              <a:r>
                <a:rPr kumimoji="0" lang="en-US" sz="2666" b="1" i="0" u="sng" strike="noStrike" kern="1200" cap="none" spc="79" normalizeH="0" baseline="0" noProof="0">
                  <a:ln>
                    <a:noFill/>
                  </a:ln>
                  <a:solidFill>
                    <a:prstClr val="white"/>
                  </a:solidFill>
                  <a:effectLst/>
                  <a:uLnTx/>
                  <a:uFillTx/>
                  <a:latin typeface="Lato Heavy"/>
                  <a:ea typeface="Lato Heavy"/>
                  <a:cs typeface="Lato Heavy"/>
                  <a:sym typeface="Lato Heavy"/>
                  <a:hlinkClick r:id="rId6" tooltip="https://www.gfoa.org/tracking-the-2025-one-big-beautiful-bill-act">
                    <a:extLst>
                      <a:ext uri="{A12FA001-AC4F-418D-AE19-62706E023703}">
                        <ahyp:hlinkClr xmlns:ahyp="http://schemas.microsoft.com/office/drawing/2018/hyperlinkcolor" val="tx"/>
                      </a:ext>
                    </a:extLst>
                  </a:hlinkClick>
                </a:rPr>
                <a:t>One Big Beautiful Bill Act</a:t>
              </a:r>
            </a:p>
          </p:txBody>
        </p:sp>
        <p:sp>
          <p:nvSpPr>
            <p:cNvPr id="33" name="TextBox 33">
              <a:extLst>
                <a:ext uri="{FF2B5EF4-FFF2-40B4-BE49-F238E27FC236}">
                  <a16:creationId xmlns:a16="http://schemas.microsoft.com/office/drawing/2014/main" id="{2CD1439B-21C3-DB95-920B-A71BE92C2B98}"/>
                </a:ext>
              </a:extLst>
            </p:cNvPr>
            <p:cNvSpPr txBox="1"/>
            <p:nvPr/>
          </p:nvSpPr>
          <p:spPr>
            <a:xfrm>
              <a:off x="0" y="964778"/>
              <a:ext cx="8861826" cy="504498"/>
            </a:xfrm>
            <a:prstGeom prst="rect">
              <a:avLst/>
            </a:prstGeom>
          </p:spPr>
          <p:txBody>
            <a:bodyPr lIns="0" tIns="0" rIns="0" bIns="0" rtlCol="0" anchor="t">
              <a:spAutoFit/>
            </a:bodyPr>
            <a:lstStyle/>
            <a:p>
              <a:pPr marL="0" marR="0" lvl="0" indent="0" algn="ctr" defTabSz="609630" rtl="0" eaLnBrk="1" fontAlgn="auto" latinLnBrk="0" hangingPunct="1">
                <a:lnSpc>
                  <a:spcPts val="2199"/>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sp>
        <p:nvSpPr>
          <p:cNvPr id="34" name="TextBox 34">
            <a:extLst>
              <a:ext uri="{FF2B5EF4-FFF2-40B4-BE49-F238E27FC236}">
                <a16:creationId xmlns:a16="http://schemas.microsoft.com/office/drawing/2014/main" id="{E018AB4F-F1A6-1AED-CBF4-8E19DA6E6DED}"/>
              </a:ext>
            </a:extLst>
          </p:cNvPr>
          <p:cNvSpPr txBox="1"/>
          <p:nvPr/>
        </p:nvSpPr>
        <p:spPr>
          <a:xfrm>
            <a:off x="654050" y="830572"/>
            <a:ext cx="1012869" cy="462563"/>
          </a:xfrm>
          <a:prstGeom prst="rect">
            <a:avLst/>
          </a:prstGeom>
        </p:spPr>
        <p:txBody>
          <a:bodyPr lIns="0" tIns="0" rIns="0" bIns="0" rtlCol="0" anchor="t">
            <a:spAutoFit/>
          </a:bodyPr>
          <a:lstStyle/>
          <a:p>
            <a:pPr marL="0" marR="0" lvl="0" indent="0" algn="ctr" defTabSz="609630" rtl="0" eaLnBrk="1" fontAlgn="auto" latinLnBrk="0" hangingPunct="1">
              <a:lnSpc>
                <a:spcPts val="4000"/>
              </a:lnSpc>
              <a:spcBef>
                <a:spcPct val="0"/>
              </a:spcBef>
              <a:spcAft>
                <a:spcPts val="0"/>
              </a:spcAft>
              <a:buClrTx/>
              <a:buSzTx/>
              <a:buFontTx/>
              <a:buNone/>
              <a:tabLst/>
              <a:defRPr/>
            </a:pPr>
            <a:r>
              <a:rPr kumimoji="0" lang="en-US" sz="2666" b="0" i="0" u="none" strike="noStrike" kern="1200" cap="none" spc="79" normalizeH="0" baseline="0" noProof="0">
                <a:ln>
                  <a:noFill/>
                </a:ln>
                <a:solidFill>
                  <a:srgbClr val="004E95"/>
                </a:solidFill>
                <a:effectLst/>
                <a:uLnTx/>
                <a:uFillTx/>
                <a:latin typeface="Alfa Slab One"/>
                <a:ea typeface="Alfa Slab One"/>
                <a:cs typeface="Alfa Slab One"/>
                <a:sym typeface="Alfa Slab One"/>
              </a:rPr>
              <a:t>2025</a:t>
            </a:r>
          </a:p>
        </p:txBody>
      </p:sp>
      <p:sp>
        <p:nvSpPr>
          <p:cNvPr id="35" name="TextBox 35">
            <a:extLst>
              <a:ext uri="{FF2B5EF4-FFF2-40B4-BE49-F238E27FC236}">
                <a16:creationId xmlns:a16="http://schemas.microsoft.com/office/drawing/2014/main" id="{2BAD5562-C221-77CD-FFB3-05165B3D4B59}"/>
              </a:ext>
            </a:extLst>
          </p:cNvPr>
          <p:cNvSpPr txBox="1"/>
          <p:nvPr/>
        </p:nvSpPr>
        <p:spPr>
          <a:xfrm>
            <a:off x="9252331" y="2835456"/>
            <a:ext cx="1012869" cy="462563"/>
          </a:xfrm>
          <a:prstGeom prst="rect">
            <a:avLst/>
          </a:prstGeom>
        </p:spPr>
        <p:txBody>
          <a:bodyPr lIns="0" tIns="0" rIns="0" bIns="0" rtlCol="0" anchor="t">
            <a:spAutoFit/>
          </a:bodyPr>
          <a:lstStyle/>
          <a:p>
            <a:pPr marL="0" marR="0" lvl="0" indent="0" algn="ctr" defTabSz="609630" rtl="0" eaLnBrk="1" fontAlgn="auto" latinLnBrk="0" hangingPunct="1">
              <a:lnSpc>
                <a:spcPts val="4000"/>
              </a:lnSpc>
              <a:spcBef>
                <a:spcPct val="0"/>
              </a:spcBef>
              <a:spcAft>
                <a:spcPts val="0"/>
              </a:spcAft>
              <a:buClrTx/>
              <a:buSzTx/>
              <a:buFontTx/>
              <a:buNone/>
              <a:tabLst/>
              <a:defRPr/>
            </a:pPr>
            <a:r>
              <a:rPr kumimoji="0" lang="en-US" sz="2666" b="0" i="0" u="none" strike="noStrike" kern="1200" cap="none" spc="79" normalizeH="0" baseline="0" noProof="0">
                <a:ln>
                  <a:noFill/>
                </a:ln>
                <a:solidFill>
                  <a:srgbClr val="004E95"/>
                </a:solidFill>
                <a:effectLst/>
                <a:uLnTx/>
                <a:uFillTx/>
                <a:latin typeface="Alfa Slab One"/>
                <a:ea typeface="Alfa Slab One"/>
                <a:cs typeface="Alfa Slab One"/>
                <a:sym typeface="Alfa Slab One"/>
              </a:rPr>
              <a:t>2026</a:t>
            </a:r>
          </a:p>
        </p:txBody>
      </p:sp>
      <p:sp>
        <p:nvSpPr>
          <p:cNvPr id="36" name="TextBox 36">
            <a:extLst>
              <a:ext uri="{FF2B5EF4-FFF2-40B4-BE49-F238E27FC236}">
                <a16:creationId xmlns:a16="http://schemas.microsoft.com/office/drawing/2014/main" id="{404A2AC6-224D-DF02-4BD0-ABAB2DBA25AB}"/>
              </a:ext>
            </a:extLst>
          </p:cNvPr>
          <p:cNvSpPr txBox="1"/>
          <p:nvPr/>
        </p:nvSpPr>
        <p:spPr>
          <a:xfrm>
            <a:off x="2899096" y="2819163"/>
            <a:ext cx="1012869" cy="462563"/>
          </a:xfrm>
          <a:prstGeom prst="rect">
            <a:avLst/>
          </a:prstGeom>
        </p:spPr>
        <p:txBody>
          <a:bodyPr lIns="0" tIns="0" rIns="0" bIns="0" rtlCol="0" anchor="t">
            <a:spAutoFit/>
          </a:bodyPr>
          <a:lstStyle/>
          <a:p>
            <a:pPr marL="0" marR="0" lvl="0" indent="0" algn="ctr" defTabSz="609630" rtl="0" eaLnBrk="1" fontAlgn="auto" latinLnBrk="0" hangingPunct="1">
              <a:lnSpc>
                <a:spcPts val="4000"/>
              </a:lnSpc>
              <a:spcBef>
                <a:spcPct val="0"/>
              </a:spcBef>
              <a:spcAft>
                <a:spcPts val="0"/>
              </a:spcAft>
              <a:buClrTx/>
              <a:buSzTx/>
              <a:buFontTx/>
              <a:buNone/>
              <a:tabLst/>
              <a:defRPr/>
            </a:pPr>
            <a:r>
              <a:rPr kumimoji="0" lang="en-US" sz="2666" b="0" i="0" u="none" strike="noStrike" kern="1200" cap="none" spc="79" normalizeH="0" baseline="0" noProof="0">
                <a:ln>
                  <a:noFill/>
                </a:ln>
                <a:solidFill>
                  <a:srgbClr val="004E95"/>
                </a:solidFill>
                <a:effectLst/>
                <a:uLnTx/>
                <a:uFillTx/>
                <a:latin typeface="Alfa Slab One"/>
                <a:ea typeface="Alfa Slab One"/>
                <a:cs typeface="Alfa Slab One"/>
                <a:sym typeface="Alfa Slab One"/>
              </a:rPr>
              <a:t>2027</a:t>
            </a:r>
          </a:p>
        </p:txBody>
      </p:sp>
      <p:sp>
        <p:nvSpPr>
          <p:cNvPr id="37" name="TextBox 37">
            <a:extLst>
              <a:ext uri="{FF2B5EF4-FFF2-40B4-BE49-F238E27FC236}">
                <a16:creationId xmlns:a16="http://schemas.microsoft.com/office/drawing/2014/main" id="{80E16025-B865-B115-9982-5879BD472A53}"/>
              </a:ext>
            </a:extLst>
          </p:cNvPr>
          <p:cNvSpPr txBox="1"/>
          <p:nvPr/>
        </p:nvSpPr>
        <p:spPr>
          <a:xfrm>
            <a:off x="3395362" y="4823844"/>
            <a:ext cx="1012869" cy="462563"/>
          </a:xfrm>
          <a:prstGeom prst="rect">
            <a:avLst/>
          </a:prstGeom>
        </p:spPr>
        <p:txBody>
          <a:bodyPr lIns="0" tIns="0" rIns="0" bIns="0" rtlCol="0" anchor="t">
            <a:spAutoFit/>
          </a:bodyPr>
          <a:lstStyle/>
          <a:p>
            <a:pPr marL="0" marR="0" lvl="0" indent="0" algn="ctr" defTabSz="609630" rtl="0" eaLnBrk="1" fontAlgn="auto" latinLnBrk="0" hangingPunct="1">
              <a:lnSpc>
                <a:spcPts val="4000"/>
              </a:lnSpc>
              <a:spcBef>
                <a:spcPct val="0"/>
              </a:spcBef>
              <a:spcAft>
                <a:spcPts val="0"/>
              </a:spcAft>
              <a:buClrTx/>
              <a:buSzTx/>
              <a:buFontTx/>
              <a:buNone/>
              <a:tabLst/>
              <a:defRPr/>
            </a:pPr>
            <a:r>
              <a:rPr kumimoji="0" lang="en-US" sz="2666" b="0" i="0" u="none" strike="noStrike" kern="1200" cap="none" spc="79" normalizeH="0" baseline="0" noProof="0">
                <a:ln>
                  <a:noFill/>
                </a:ln>
                <a:solidFill>
                  <a:srgbClr val="004E95"/>
                </a:solidFill>
                <a:effectLst/>
                <a:uLnTx/>
                <a:uFillTx/>
                <a:latin typeface="Alfa Slab One"/>
                <a:ea typeface="Alfa Slab One"/>
                <a:cs typeface="Alfa Slab One"/>
                <a:sym typeface="Alfa Slab One"/>
              </a:rPr>
              <a:t>2028</a:t>
            </a:r>
          </a:p>
        </p:txBody>
      </p:sp>
      <p:sp>
        <p:nvSpPr>
          <p:cNvPr id="38" name="AutoShape 38">
            <a:extLst>
              <a:ext uri="{FF2B5EF4-FFF2-40B4-BE49-F238E27FC236}">
                <a16:creationId xmlns:a16="http://schemas.microsoft.com/office/drawing/2014/main" id="{3DA6B45D-CBF8-D126-8116-210B8856257E}"/>
              </a:ext>
            </a:extLst>
          </p:cNvPr>
          <p:cNvSpPr/>
          <p:nvPr/>
        </p:nvSpPr>
        <p:spPr>
          <a:xfrm>
            <a:off x="2232345" y="2854373"/>
            <a:ext cx="0" cy="371856"/>
          </a:xfrm>
          <a:prstGeom prst="line">
            <a:avLst/>
          </a:prstGeom>
          <a:ln w="76200" cap="flat">
            <a:solidFill>
              <a:srgbClr val="004E95"/>
            </a:solidFill>
            <a:prstDash val="solid"/>
            <a:headEnd type="none" w="sm" len="sm"/>
            <a:tailEnd type="oval" w="lg" len="lg"/>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39" name="AutoShape 39">
            <a:extLst>
              <a:ext uri="{FF2B5EF4-FFF2-40B4-BE49-F238E27FC236}">
                <a16:creationId xmlns:a16="http://schemas.microsoft.com/office/drawing/2014/main" id="{5B7C0BB2-B861-F2C6-97C8-A8B06DDA4FD9}"/>
              </a:ext>
            </a:extLst>
          </p:cNvPr>
          <p:cNvSpPr/>
          <p:nvPr/>
        </p:nvSpPr>
        <p:spPr>
          <a:xfrm>
            <a:off x="2335000" y="4851400"/>
            <a:ext cx="0" cy="371856"/>
          </a:xfrm>
          <a:prstGeom prst="line">
            <a:avLst/>
          </a:prstGeom>
          <a:ln w="76200" cap="flat">
            <a:solidFill>
              <a:srgbClr val="004E95"/>
            </a:solidFill>
            <a:prstDash val="solid"/>
            <a:headEnd type="none" w="sm" len="sm"/>
            <a:tailEnd type="oval" w="lg" len="lg"/>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0" name="AutoShape 40">
            <a:extLst>
              <a:ext uri="{FF2B5EF4-FFF2-40B4-BE49-F238E27FC236}">
                <a16:creationId xmlns:a16="http://schemas.microsoft.com/office/drawing/2014/main" id="{D6F00222-2059-6A05-4A6B-324132A25F53}"/>
              </a:ext>
            </a:extLst>
          </p:cNvPr>
          <p:cNvSpPr/>
          <p:nvPr/>
        </p:nvSpPr>
        <p:spPr>
          <a:xfrm>
            <a:off x="5308516" y="4835144"/>
            <a:ext cx="0" cy="371856"/>
          </a:xfrm>
          <a:prstGeom prst="line">
            <a:avLst/>
          </a:prstGeom>
          <a:ln w="76200" cap="flat">
            <a:solidFill>
              <a:srgbClr val="004E95"/>
            </a:solidFill>
            <a:prstDash val="solid"/>
            <a:headEnd type="none" w="sm" len="sm"/>
            <a:tailEnd type="oval" w="lg" len="lg"/>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41" name="AutoShape 41">
            <a:extLst>
              <a:ext uri="{FF2B5EF4-FFF2-40B4-BE49-F238E27FC236}">
                <a16:creationId xmlns:a16="http://schemas.microsoft.com/office/drawing/2014/main" id="{095763C6-2A0E-407B-EF4C-802B1DE58201}"/>
              </a:ext>
            </a:extLst>
          </p:cNvPr>
          <p:cNvSpPr/>
          <p:nvPr/>
        </p:nvSpPr>
        <p:spPr>
          <a:xfrm>
            <a:off x="8237643" y="4835144"/>
            <a:ext cx="0" cy="371856"/>
          </a:xfrm>
          <a:prstGeom prst="line">
            <a:avLst/>
          </a:prstGeom>
          <a:ln w="76200" cap="flat">
            <a:solidFill>
              <a:srgbClr val="004E95"/>
            </a:solidFill>
            <a:prstDash val="solid"/>
            <a:headEnd type="none" w="sm" len="sm"/>
            <a:tailEnd type="oval" w="lg" len="lg"/>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grpSp>
        <p:nvGrpSpPr>
          <p:cNvPr id="42" name="Group 42">
            <a:extLst>
              <a:ext uri="{FF2B5EF4-FFF2-40B4-BE49-F238E27FC236}">
                <a16:creationId xmlns:a16="http://schemas.microsoft.com/office/drawing/2014/main" id="{B0E01DC6-7DBF-01B6-612D-CCC04A683EF7}"/>
              </a:ext>
            </a:extLst>
          </p:cNvPr>
          <p:cNvGrpSpPr/>
          <p:nvPr/>
        </p:nvGrpSpPr>
        <p:grpSpPr>
          <a:xfrm>
            <a:off x="7943113" y="3362406"/>
            <a:ext cx="1740689" cy="1081256"/>
            <a:chOff x="0" y="-28575"/>
            <a:chExt cx="3481378" cy="2162512"/>
          </a:xfrm>
        </p:grpSpPr>
        <p:sp>
          <p:nvSpPr>
            <p:cNvPr id="43" name="TextBox 43">
              <a:extLst>
                <a:ext uri="{FF2B5EF4-FFF2-40B4-BE49-F238E27FC236}">
                  <a16:creationId xmlns:a16="http://schemas.microsoft.com/office/drawing/2014/main" id="{B00522A5-31AF-ABDA-4F44-3417FDC634CB}"/>
                </a:ext>
              </a:extLst>
            </p:cNvPr>
            <p:cNvSpPr txBox="1"/>
            <p:nvPr/>
          </p:nvSpPr>
          <p:spPr>
            <a:xfrm>
              <a:off x="0" y="-28575"/>
              <a:ext cx="3481378" cy="520656"/>
            </a:xfrm>
            <a:prstGeom prst="rect">
              <a:avLst/>
            </a:prstGeom>
          </p:spPr>
          <p:txBody>
            <a:bodyPr lIns="0" tIns="0" rIns="0" bIns="0" rtlCol="0" anchor="t">
              <a:spAutoFit/>
            </a:bodyPr>
            <a:lstStyle/>
            <a:p>
              <a:pPr marL="0" marR="0" lvl="0" indent="0" algn="ctr" defTabSz="609630" rtl="0" eaLnBrk="1" fontAlgn="auto" latinLnBrk="0" hangingPunct="1">
                <a:lnSpc>
                  <a:spcPts val="2167"/>
                </a:lnSpc>
                <a:spcBef>
                  <a:spcPts val="0"/>
                </a:spcBef>
                <a:spcAft>
                  <a:spcPts val="0"/>
                </a:spcAft>
                <a:buClrTx/>
                <a:buSzTx/>
                <a:buFontTx/>
                <a:buNone/>
                <a:tabLst/>
                <a:defRPr/>
              </a:pPr>
              <a:r>
                <a:rPr kumimoji="0" lang="en-US" sz="1667" b="0" i="0" u="none" strike="noStrike" kern="1200" cap="none" spc="83" normalizeH="0" baseline="0" noProof="0">
                  <a:ln>
                    <a:noFill/>
                  </a:ln>
                  <a:solidFill>
                    <a:srgbClr val="FFFFFF"/>
                  </a:solidFill>
                  <a:effectLst/>
                  <a:uLnTx/>
                  <a:uFillTx/>
                  <a:latin typeface="Alfa Slab One"/>
                  <a:ea typeface="Alfa Slab One"/>
                  <a:cs typeface="Alfa Slab One"/>
                  <a:sym typeface="Alfa Slab One"/>
                </a:rPr>
                <a:t>Jan. 1</a:t>
              </a:r>
            </a:p>
          </p:txBody>
        </p:sp>
        <p:sp>
          <p:nvSpPr>
            <p:cNvPr id="44" name="TextBox 44">
              <a:extLst>
                <a:ext uri="{FF2B5EF4-FFF2-40B4-BE49-F238E27FC236}">
                  <a16:creationId xmlns:a16="http://schemas.microsoft.com/office/drawing/2014/main" id="{58967982-AC0A-2648-F8DC-DCB726C79683}"/>
                </a:ext>
              </a:extLst>
            </p:cNvPr>
            <p:cNvSpPr txBox="1"/>
            <p:nvPr/>
          </p:nvSpPr>
          <p:spPr>
            <a:xfrm>
              <a:off x="0" y="650453"/>
              <a:ext cx="3481378" cy="1483484"/>
            </a:xfrm>
            <a:prstGeom prst="rect">
              <a:avLst/>
            </a:prstGeom>
          </p:spPr>
          <p:txBody>
            <a:bodyPr lIns="0" tIns="0" rIns="0" bIns="0" rtlCol="0" anchor="t">
              <a:spAutoFit/>
            </a:bodyPr>
            <a:lstStyle/>
            <a:p>
              <a:pPr marL="0" marR="0" lvl="0" indent="0" algn="ctr" defTabSz="609630" rtl="0" eaLnBrk="1" fontAlgn="auto" latinLnBrk="0" hangingPunct="1">
                <a:lnSpc>
                  <a:spcPts val="2000"/>
                </a:lnSpc>
                <a:spcBef>
                  <a:spcPts val="0"/>
                </a:spcBef>
                <a:spcAft>
                  <a:spcPts val="0"/>
                </a:spcAft>
                <a:buClrTx/>
                <a:buSzTx/>
                <a:buFontTx/>
                <a:buNone/>
                <a:tabLst/>
                <a:defRPr/>
              </a:pPr>
              <a:r>
                <a:rPr kumimoji="0" lang="en-US" sz="1333" b="0" i="0" u="sng" strike="noStrike" kern="1200" cap="none" spc="40" normalizeH="0" baseline="0" noProof="0">
                  <a:ln>
                    <a:noFill/>
                  </a:ln>
                  <a:solidFill>
                    <a:prstClr val="white"/>
                  </a:solidFill>
                  <a:effectLst/>
                  <a:uLnTx/>
                  <a:uFillTx/>
                  <a:latin typeface="Lato"/>
                  <a:ea typeface="Lato"/>
                  <a:cs typeface="Lato"/>
                  <a:sym typeface="Lato"/>
                  <a:hlinkClick r:id="rId7" tooltip="https://www.gfoa.org/low-income-housing--opportunity-zones">
                    <a:extLst>
                      <a:ext uri="{A12FA001-AC4F-418D-AE19-62706E023703}">
                        <ahyp:hlinkClr xmlns:ahyp="http://schemas.microsoft.com/office/drawing/2018/hyperlinkcolor" val="tx"/>
                      </a:ext>
                    </a:extLst>
                  </a:hlinkClick>
                </a:rPr>
                <a:t>Permanent expansion of LIHTC</a:t>
              </a:r>
            </a:p>
            <a:p>
              <a:pPr marL="0" marR="0" lvl="0" indent="0" algn="ctr" defTabSz="609630" rtl="0" eaLnBrk="1" fontAlgn="auto" latinLnBrk="0" hangingPunct="1">
                <a:lnSpc>
                  <a:spcPts val="2000"/>
                </a:lnSpc>
                <a:spcBef>
                  <a:spcPts val="0"/>
                </a:spcBef>
                <a:spcAft>
                  <a:spcPts val="0"/>
                </a:spcAft>
                <a:buClrTx/>
                <a:buSzTx/>
                <a:buFontTx/>
                <a:buNone/>
                <a:tabLst/>
                <a:defRPr/>
              </a:pPr>
              <a:endParaRPr kumimoji="0" lang="en-US" sz="1333" b="0" i="0" u="sng" strike="noStrike" kern="1200" cap="none" spc="40" normalizeH="0" baseline="0" noProof="0">
                <a:ln>
                  <a:noFill/>
                </a:ln>
                <a:solidFill>
                  <a:srgbClr val="0000FF"/>
                </a:solidFill>
                <a:effectLst/>
                <a:uLnTx/>
                <a:uFillTx/>
                <a:latin typeface="Lato"/>
                <a:ea typeface="Lato"/>
                <a:cs typeface="Lato"/>
                <a:sym typeface="Lato"/>
                <a:hlinkClick r:id="rId7" tooltip="https://www.gfoa.org/low-income-housing--opportunity-zones">
                  <a:extLst>
                    <a:ext uri="{A12FA001-AC4F-418D-AE19-62706E023703}">
                      <ahyp:hlinkClr xmlns:ahyp="http://schemas.microsoft.com/office/drawing/2018/hyperlinkcolor" val="tx"/>
                    </a:ext>
                  </a:extLst>
                </a:hlinkClick>
              </a:endParaRPr>
            </a:p>
          </p:txBody>
        </p:sp>
      </p:grpSp>
      <p:grpSp>
        <p:nvGrpSpPr>
          <p:cNvPr id="45" name="Group 45">
            <a:extLst>
              <a:ext uri="{FF2B5EF4-FFF2-40B4-BE49-F238E27FC236}">
                <a16:creationId xmlns:a16="http://schemas.microsoft.com/office/drawing/2014/main" id="{D37B7B45-A709-9711-CBEA-8B92C4FE3C74}"/>
              </a:ext>
            </a:extLst>
          </p:cNvPr>
          <p:cNvGrpSpPr/>
          <p:nvPr/>
        </p:nvGrpSpPr>
        <p:grpSpPr>
          <a:xfrm>
            <a:off x="3538027" y="3362406"/>
            <a:ext cx="2024355" cy="1337736"/>
            <a:chOff x="0" y="-28575"/>
            <a:chExt cx="4048710" cy="2675472"/>
          </a:xfrm>
        </p:grpSpPr>
        <p:sp>
          <p:nvSpPr>
            <p:cNvPr id="46" name="TextBox 46">
              <a:extLst>
                <a:ext uri="{FF2B5EF4-FFF2-40B4-BE49-F238E27FC236}">
                  <a16:creationId xmlns:a16="http://schemas.microsoft.com/office/drawing/2014/main" id="{71B16C4E-D482-BCDA-786B-B2F9FB775962}"/>
                </a:ext>
              </a:extLst>
            </p:cNvPr>
            <p:cNvSpPr txBox="1"/>
            <p:nvPr/>
          </p:nvSpPr>
          <p:spPr>
            <a:xfrm>
              <a:off x="0" y="-28575"/>
              <a:ext cx="4048710" cy="520656"/>
            </a:xfrm>
            <a:prstGeom prst="rect">
              <a:avLst/>
            </a:prstGeom>
          </p:spPr>
          <p:txBody>
            <a:bodyPr lIns="0" tIns="0" rIns="0" bIns="0" rtlCol="0" anchor="t">
              <a:spAutoFit/>
            </a:bodyPr>
            <a:lstStyle/>
            <a:p>
              <a:pPr marL="0" marR="0" lvl="0" indent="0" algn="ctr" defTabSz="609630" rtl="0" eaLnBrk="1" fontAlgn="auto" latinLnBrk="0" hangingPunct="1">
                <a:lnSpc>
                  <a:spcPts val="2167"/>
                </a:lnSpc>
                <a:spcBef>
                  <a:spcPts val="0"/>
                </a:spcBef>
                <a:spcAft>
                  <a:spcPts val="0"/>
                </a:spcAft>
                <a:buClrTx/>
                <a:buSzTx/>
                <a:buFontTx/>
                <a:buNone/>
                <a:tabLst/>
                <a:defRPr/>
              </a:pPr>
              <a:r>
                <a:rPr kumimoji="0" lang="en-US" sz="1667" b="0" i="0" u="none" strike="noStrike" kern="1200" cap="none" spc="83" normalizeH="0" baseline="0" noProof="0">
                  <a:ln>
                    <a:noFill/>
                  </a:ln>
                  <a:solidFill>
                    <a:srgbClr val="FFFFFF"/>
                  </a:solidFill>
                  <a:effectLst/>
                  <a:uLnTx/>
                  <a:uFillTx/>
                  <a:latin typeface="Alfa Slab One"/>
                  <a:ea typeface="Alfa Slab One"/>
                  <a:cs typeface="Alfa Slab One"/>
                  <a:sym typeface="Alfa Slab One"/>
                </a:rPr>
                <a:t>Jan. 1</a:t>
              </a:r>
            </a:p>
          </p:txBody>
        </p:sp>
        <p:sp>
          <p:nvSpPr>
            <p:cNvPr id="47" name="TextBox 47">
              <a:extLst>
                <a:ext uri="{FF2B5EF4-FFF2-40B4-BE49-F238E27FC236}">
                  <a16:creationId xmlns:a16="http://schemas.microsoft.com/office/drawing/2014/main" id="{1C23F15A-6C6B-23B3-CB79-3FCC2E8A1D39}"/>
                </a:ext>
              </a:extLst>
            </p:cNvPr>
            <p:cNvSpPr txBox="1"/>
            <p:nvPr/>
          </p:nvSpPr>
          <p:spPr>
            <a:xfrm>
              <a:off x="0" y="650453"/>
              <a:ext cx="4048710" cy="1996444"/>
            </a:xfrm>
            <a:prstGeom prst="rect">
              <a:avLst/>
            </a:prstGeom>
          </p:spPr>
          <p:txBody>
            <a:bodyPr lIns="0" tIns="0" rIns="0" bIns="0" rtlCol="0" anchor="t">
              <a:spAutoFit/>
            </a:bodyPr>
            <a:lstStyle/>
            <a:p>
              <a:pPr marL="0" marR="0" lvl="0" indent="0" algn="ctr" defTabSz="609630" rtl="0" eaLnBrk="1" fontAlgn="auto" latinLnBrk="0" hangingPunct="1">
                <a:lnSpc>
                  <a:spcPts val="2000"/>
                </a:lnSpc>
                <a:spcBef>
                  <a:spcPts val="0"/>
                </a:spcBef>
                <a:spcAft>
                  <a:spcPts val="0"/>
                </a:spcAft>
                <a:buClrTx/>
                <a:buSzTx/>
                <a:buFontTx/>
                <a:buNone/>
                <a:tabLst/>
                <a:defRPr/>
              </a:pPr>
              <a:r>
                <a:rPr kumimoji="0" lang="en-US" sz="1333" b="0" i="0" u="sng" strike="noStrike" kern="1200" cap="none" spc="40" normalizeH="0" baseline="0" noProof="0">
                  <a:ln>
                    <a:noFill/>
                  </a:ln>
                  <a:solidFill>
                    <a:prstClr val="white"/>
                  </a:solidFill>
                  <a:effectLst/>
                  <a:uLnTx/>
                  <a:uFillTx/>
                  <a:latin typeface="Lato"/>
                  <a:ea typeface="Lato"/>
                  <a:cs typeface="Lato"/>
                  <a:sym typeface="Lato"/>
                  <a:hlinkClick r:id="rId8" tooltip="https://www.gfoa.org/energy-tax-credits">
                    <a:extLst>
                      <a:ext uri="{A12FA001-AC4F-418D-AE19-62706E023703}">
                        <ahyp:hlinkClr xmlns:ahyp="http://schemas.microsoft.com/office/drawing/2018/hyperlinkcolor" val="tx"/>
                      </a:ext>
                    </a:extLst>
                  </a:hlinkClick>
                </a:rPr>
                <a:t>Solar</a:t>
              </a:r>
              <a:r>
                <a:rPr kumimoji="0" lang="en-US" sz="1333" b="0" i="0" u="none" strike="noStrike" kern="1200" cap="none" spc="40" normalizeH="0" baseline="0" noProof="0">
                  <a:ln>
                    <a:noFill/>
                  </a:ln>
                  <a:solidFill>
                    <a:prstClr val="white"/>
                  </a:solidFill>
                  <a:effectLst/>
                  <a:uLnTx/>
                  <a:uFillTx/>
                  <a:latin typeface="Lato"/>
                  <a:ea typeface="Lato"/>
                  <a:cs typeface="Lato"/>
                  <a:sym typeface="Lato"/>
                </a:rPr>
                <a:t>/</a:t>
              </a:r>
              <a:r>
                <a:rPr kumimoji="0" lang="en-US" sz="1333" b="0" i="0" u="sng" strike="noStrike" kern="1200" cap="none" spc="40" normalizeH="0" baseline="0" noProof="0">
                  <a:ln>
                    <a:noFill/>
                  </a:ln>
                  <a:solidFill>
                    <a:prstClr val="white"/>
                  </a:solidFill>
                  <a:effectLst/>
                  <a:uLnTx/>
                  <a:uFillTx/>
                  <a:latin typeface="Lato"/>
                  <a:ea typeface="Lato"/>
                  <a:cs typeface="Lato"/>
                  <a:sym typeface="Lato"/>
                  <a:hlinkClick r:id="rId8" tooltip="https://www.gfoa.org/energy-tax-credits">
                    <a:extLst>
                      <a:ext uri="{A12FA001-AC4F-418D-AE19-62706E023703}">
                        <ahyp:hlinkClr xmlns:ahyp="http://schemas.microsoft.com/office/drawing/2018/hyperlinkcolor" val="tx"/>
                      </a:ext>
                    </a:extLst>
                  </a:hlinkClick>
                </a:rPr>
                <a:t>wind credit phaseout and supply chain restrictions begin</a:t>
              </a:r>
            </a:p>
            <a:p>
              <a:pPr marL="0" marR="0" lvl="0" indent="0" algn="ctr" defTabSz="609630" rtl="0" eaLnBrk="1" fontAlgn="auto" latinLnBrk="0" hangingPunct="1">
                <a:lnSpc>
                  <a:spcPts val="2000"/>
                </a:lnSpc>
                <a:spcBef>
                  <a:spcPts val="0"/>
                </a:spcBef>
                <a:spcAft>
                  <a:spcPts val="0"/>
                </a:spcAft>
                <a:buClrTx/>
                <a:buSzTx/>
                <a:buFontTx/>
                <a:buNone/>
                <a:tabLst/>
                <a:defRPr/>
              </a:pPr>
              <a:endParaRPr kumimoji="0" lang="en-US" sz="1333" b="0" i="0" u="sng" strike="noStrike" kern="1200" cap="none" spc="40" normalizeH="0" baseline="0" noProof="0">
                <a:ln>
                  <a:noFill/>
                </a:ln>
                <a:solidFill>
                  <a:srgbClr val="0000FF"/>
                </a:solidFill>
                <a:effectLst/>
                <a:uLnTx/>
                <a:uFillTx/>
                <a:latin typeface="Lato"/>
                <a:ea typeface="Lato"/>
                <a:cs typeface="Lato"/>
                <a:sym typeface="Lato"/>
                <a:hlinkClick r:id="rId8" tooltip="https://www.gfoa.org/energy-tax-credits">
                  <a:extLst>
                    <a:ext uri="{A12FA001-AC4F-418D-AE19-62706E023703}">
                      <ahyp:hlinkClr xmlns:ahyp="http://schemas.microsoft.com/office/drawing/2018/hyperlinkcolor" val="tx"/>
                    </a:ext>
                  </a:extLst>
                </a:hlinkClick>
              </a:endParaRPr>
            </a:p>
          </p:txBody>
        </p:sp>
      </p:grpSp>
      <p:grpSp>
        <p:nvGrpSpPr>
          <p:cNvPr id="48" name="Group 48">
            <a:extLst>
              <a:ext uri="{FF2B5EF4-FFF2-40B4-BE49-F238E27FC236}">
                <a16:creationId xmlns:a16="http://schemas.microsoft.com/office/drawing/2014/main" id="{FB1F170F-8C6A-4027-0953-A379E4DA9421}"/>
              </a:ext>
            </a:extLst>
          </p:cNvPr>
          <p:cNvGrpSpPr/>
          <p:nvPr/>
        </p:nvGrpSpPr>
        <p:grpSpPr>
          <a:xfrm>
            <a:off x="3510338" y="1400558"/>
            <a:ext cx="2126245" cy="1337736"/>
            <a:chOff x="0" y="-28575"/>
            <a:chExt cx="4252489" cy="2675472"/>
          </a:xfrm>
        </p:grpSpPr>
        <p:sp>
          <p:nvSpPr>
            <p:cNvPr id="49" name="TextBox 49">
              <a:extLst>
                <a:ext uri="{FF2B5EF4-FFF2-40B4-BE49-F238E27FC236}">
                  <a16:creationId xmlns:a16="http://schemas.microsoft.com/office/drawing/2014/main" id="{6FD9BFE4-09E1-3248-07EA-CBB1715BAD8D}"/>
                </a:ext>
              </a:extLst>
            </p:cNvPr>
            <p:cNvSpPr txBox="1"/>
            <p:nvPr/>
          </p:nvSpPr>
          <p:spPr>
            <a:xfrm>
              <a:off x="0" y="-28575"/>
              <a:ext cx="4252489" cy="520656"/>
            </a:xfrm>
            <a:prstGeom prst="rect">
              <a:avLst/>
            </a:prstGeom>
          </p:spPr>
          <p:txBody>
            <a:bodyPr lIns="0" tIns="0" rIns="0" bIns="0" rtlCol="0" anchor="t">
              <a:spAutoFit/>
            </a:bodyPr>
            <a:lstStyle/>
            <a:p>
              <a:pPr marL="0" marR="0" lvl="0" indent="0" algn="ctr" defTabSz="609630" rtl="0" eaLnBrk="1" fontAlgn="auto" latinLnBrk="0" hangingPunct="1">
                <a:lnSpc>
                  <a:spcPts val="2167"/>
                </a:lnSpc>
                <a:spcBef>
                  <a:spcPts val="0"/>
                </a:spcBef>
                <a:spcAft>
                  <a:spcPts val="0"/>
                </a:spcAft>
                <a:buClrTx/>
                <a:buSzTx/>
                <a:buFontTx/>
                <a:buNone/>
                <a:tabLst/>
                <a:defRPr/>
              </a:pPr>
              <a:r>
                <a:rPr kumimoji="0" lang="en-US" sz="1667" b="0" i="0" u="none" strike="noStrike" kern="1200" cap="none" spc="83" normalizeH="0" baseline="0" noProof="0">
                  <a:ln>
                    <a:noFill/>
                  </a:ln>
                  <a:solidFill>
                    <a:srgbClr val="FFFFFF"/>
                  </a:solidFill>
                  <a:effectLst/>
                  <a:uLnTx/>
                  <a:uFillTx/>
                  <a:latin typeface="Alfa Slab One"/>
                  <a:ea typeface="Alfa Slab One"/>
                  <a:cs typeface="Alfa Slab One"/>
                  <a:sym typeface="Alfa Slab One"/>
                </a:rPr>
                <a:t>Jul. 4</a:t>
              </a:r>
            </a:p>
          </p:txBody>
        </p:sp>
        <p:sp>
          <p:nvSpPr>
            <p:cNvPr id="50" name="TextBox 50">
              <a:extLst>
                <a:ext uri="{FF2B5EF4-FFF2-40B4-BE49-F238E27FC236}">
                  <a16:creationId xmlns:a16="http://schemas.microsoft.com/office/drawing/2014/main" id="{520A6414-BA99-F236-DE2D-139541A6CF8A}"/>
                </a:ext>
              </a:extLst>
            </p:cNvPr>
            <p:cNvSpPr txBox="1"/>
            <p:nvPr/>
          </p:nvSpPr>
          <p:spPr>
            <a:xfrm>
              <a:off x="0" y="650453"/>
              <a:ext cx="4252489" cy="1996444"/>
            </a:xfrm>
            <a:prstGeom prst="rect">
              <a:avLst/>
            </a:prstGeom>
          </p:spPr>
          <p:txBody>
            <a:bodyPr lIns="0" tIns="0" rIns="0" bIns="0" rtlCol="0" anchor="t">
              <a:spAutoFit/>
            </a:bodyPr>
            <a:lstStyle/>
            <a:p>
              <a:pPr marL="0" marR="0" lvl="0" indent="0" algn="ctr" defTabSz="609630" rtl="0" eaLnBrk="1" fontAlgn="auto" latinLnBrk="0" hangingPunct="1">
                <a:lnSpc>
                  <a:spcPts val="2000"/>
                </a:lnSpc>
                <a:spcBef>
                  <a:spcPts val="0"/>
                </a:spcBef>
                <a:spcAft>
                  <a:spcPts val="0"/>
                </a:spcAft>
                <a:buClrTx/>
                <a:buSzTx/>
                <a:buFontTx/>
                <a:buNone/>
                <a:tabLst/>
                <a:defRPr/>
              </a:pPr>
              <a:r>
                <a:rPr kumimoji="0" lang="en-US" sz="1333" b="0" i="0" u="sng" strike="noStrike" kern="1200" cap="none" spc="40" normalizeH="0" baseline="0" noProof="0">
                  <a:ln>
                    <a:noFill/>
                  </a:ln>
                  <a:solidFill>
                    <a:prstClr val="white"/>
                  </a:solidFill>
                  <a:effectLst/>
                  <a:uLnTx/>
                  <a:uFillTx/>
                  <a:latin typeface="Lato"/>
                  <a:ea typeface="Lato"/>
                  <a:cs typeface="Lato"/>
                  <a:sym typeface="Lato"/>
                  <a:hlinkClick r:id="rId4" tooltip="https://www.gfoa.org/salt--tax-provisions">
                    <a:extLst>
                      <a:ext uri="{A12FA001-AC4F-418D-AE19-62706E023703}">
                        <ahyp:hlinkClr xmlns:ahyp="http://schemas.microsoft.com/office/drawing/2018/hyperlinkcolor" val="tx"/>
                      </a:ext>
                    </a:extLst>
                  </a:hlinkClick>
                </a:rPr>
                <a:t>Tax-exempt municipal bonds preserved</a:t>
              </a:r>
            </a:p>
            <a:p>
              <a:pPr marL="0" marR="0" lvl="0" indent="0" algn="ctr" defTabSz="609630" rtl="0" eaLnBrk="1" fontAlgn="auto" latinLnBrk="0" hangingPunct="1">
                <a:lnSpc>
                  <a:spcPts val="2000"/>
                </a:lnSpc>
                <a:spcBef>
                  <a:spcPts val="0"/>
                </a:spcBef>
                <a:spcAft>
                  <a:spcPts val="0"/>
                </a:spcAft>
                <a:buClrTx/>
                <a:buSzTx/>
                <a:buFontTx/>
                <a:buNone/>
                <a:tabLst/>
                <a:defRPr/>
              </a:pPr>
              <a:r>
                <a:rPr kumimoji="0" lang="en-US" sz="1333" b="0" i="0" u="sng" strike="noStrike" kern="1200" cap="none" spc="40" normalizeH="0" baseline="0" noProof="0">
                  <a:ln>
                    <a:noFill/>
                  </a:ln>
                  <a:solidFill>
                    <a:prstClr val="white"/>
                  </a:solidFill>
                  <a:effectLst/>
                  <a:uLnTx/>
                  <a:uFillTx/>
                  <a:latin typeface="Lato"/>
                  <a:ea typeface="Lato"/>
                  <a:cs typeface="Lato"/>
                  <a:sym typeface="Lato"/>
                  <a:hlinkClick r:id="rId7" tooltip="https://www.gfoa.org/low-income-housing--opportunity-zones">
                    <a:extLst>
                      <a:ext uri="{A12FA001-AC4F-418D-AE19-62706E023703}">
                        <ahyp:hlinkClr xmlns:ahyp="http://schemas.microsoft.com/office/drawing/2018/hyperlinkcolor" val="tx"/>
                      </a:ext>
                    </a:extLst>
                  </a:hlinkClick>
                </a:rPr>
                <a:t>OZs made permanent in tax code</a:t>
              </a:r>
            </a:p>
          </p:txBody>
        </p:sp>
      </p:grpSp>
      <p:grpSp>
        <p:nvGrpSpPr>
          <p:cNvPr id="51" name="Group 51">
            <a:extLst>
              <a:ext uri="{FF2B5EF4-FFF2-40B4-BE49-F238E27FC236}">
                <a16:creationId xmlns:a16="http://schemas.microsoft.com/office/drawing/2014/main" id="{3676D11B-9C8C-46D7-5BFB-AA2FA9BA2B0B}"/>
              </a:ext>
            </a:extLst>
          </p:cNvPr>
          <p:cNvGrpSpPr/>
          <p:nvPr/>
        </p:nvGrpSpPr>
        <p:grpSpPr>
          <a:xfrm>
            <a:off x="1361273" y="3375521"/>
            <a:ext cx="1742147" cy="1337736"/>
            <a:chOff x="0" y="-28575"/>
            <a:chExt cx="3484295" cy="2675472"/>
          </a:xfrm>
        </p:grpSpPr>
        <p:sp>
          <p:nvSpPr>
            <p:cNvPr id="52" name="TextBox 52">
              <a:extLst>
                <a:ext uri="{FF2B5EF4-FFF2-40B4-BE49-F238E27FC236}">
                  <a16:creationId xmlns:a16="http://schemas.microsoft.com/office/drawing/2014/main" id="{DDFBB42B-BC98-9AD9-83DD-6061C58E5B26}"/>
                </a:ext>
              </a:extLst>
            </p:cNvPr>
            <p:cNvSpPr txBox="1"/>
            <p:nvPr/>
          </p:nvSpPr>
          <p:spPr>
            <a:xfrm>
              <a:off x="0" y="-28575"/>
              <a:ext cx="3484295" cy="520656"/>
            </a:xfrm>
            <a:prstGeom prst="rect">
              <a:avLst/>
            </a:prstGeom>
          </p:spPr>
          <p:txBody>
            <a:bodyPr lIns="0" tIns="0" rIns="0" bIns="0" rtlCol="0" anchor="t">
              <a:spAutoFit/>
            </a:bodyPr>
            <a:lstStyle/>
            <a:p>
              <a:pPr marL="0" marR="0" lvl="0" indent="0" algn="ctr" defTabSz="609630" rtl="0" eaLnBrk="1" fontAlgn="auto" latinLnBrk="0" hangingPunct="1">
                <a:lnSpc>
                  <a:spcPts val="2167"/>
                </a:lnSpc>
                <a:spcBef>
                  <a:spcPts val="0"/>
                </a:spcBef>
                <a:spcAft>
                  <a:spcPts val="0"/>
                </a:spcAft>
                <a:buClrTx/>
                <a:buSzTx/>
                <a:buFontTx/>
                <a:buNone/>
                <a:tabLst/>
                <a:defRPr/>
              </a:pPr>
              <a:r>
                <a:rPr kumimoji="0" lang="en-US" sz="1667" b="0" i="0" u="none" strike="noStrike" kern="1200" cap="none" spc="83" normalizeH="0" baseline="0" noProof="0">
                  <a:ln>
                    <a:noFill/>
                  </a:ln>
                  <a:solidFill>
                    <a:srgbClr val="FFFFFF"/>
                  </a:solidFill>
                  <a:effectLst/>
                  <a:uLnTx/>
                  <a:uFillTx/>
                  <a:latin typeface="Alfa Slab One"/>
                  <a:ea typeface="Alfa Slab One"/>
                  <a:cs typeface="Alfa Slab One"/>
                  <a:sym typeface="Alfa Slab One"/>
                </a:rPr>
                <a:t>Jan. 1</a:t>
              </a:r>
            </a:p>
          </p:txBody>
        </p:sp>
        <p:sp>
          <p:nvSpPr>
            <p:cNvPr id="53" name="TextBox 53">
              <a:extLst>
                <a:ext uri="{FF2B5EF4-FFF2-40B4-BE49-F238E27FC236}">
                  <a16:creationId xmlns:a16="http://schemas.microsoft.com/office/drawing/2014/main" id="{CB358C98-4F36-0B79-A58A-469AF5A3F434}"/>
                </a:ext>
              </a:extLst>
            </p:cNvPr>
            <p:cNvSpPr txBox="1"/>
            <p:nvPr/>
          </p:nvSpPr>
          <p:spPr>
            <a:xfrm>
              <a:off x="0" y="650453"/>
              <a:ext cx="3484295" cy="1996444"/>
            </a:xfrm>
            <a:prstGeom prst="rect">
              <a:avLst/>
            </a:prstGeom>
          </p:spPr>
          <p:txBody>
            <a:bodyPr lIns="0" tIns="0" rIns="0" bIns="0" rtlCol="0" anchor="t">
              <a:spAutoFit/>
            </a:bodyPr>
            <a:lstStyle/>
            <a:p>
              <a:pPr marL="0" marR="0" lvl="0" indent="0" algn="ctr" defTabSz="609630" rtl="0" eaLnBrk="1" fontAlgn="auto" latinLnBrk="0" hangingPunct="1">
                <a:lnSpc>
                  <a:spcPts val="2000"/>
                </a:lnSpc>
                <a:spcBef>
                  <a:spcPts val="0"/>
                </a:spcBef>
                <a:spcAft>
                  <a:spcPts val="0"/>
                </a:spcAft>
                <a:buClrTx/>
                <a:buSzTx/>
                <a:buFontTx/>
                <a:buNone/>
                <a:tabLst/>
                <a:defRPr/>
              </a:pPr>
              <a:r>
                <a:rPr kumimoji="0" lang="en-US" sz="1333" b="0" i="0" u="sng" strike="noStrike" kern="1200" cap="none" spc="40" normalizeH="0" baseline="0" noProof="0">
                  <a:ln>
                    <a:noFill/>
                  </a:ln>
                  <a:solidFill>
                    <a:prstClr val="white"/>
                  </a:solidFill>
                  <a:effectLst/>
                  <a:uLnTx/>
                  <a:uFillTx/>
                  <a:latin typeface="Lato"/>
                  <a:ea typeface="Lato"/>
                  <a:cs typeface="Lato"/>
                  <a:sym typeface="Lato"/>
                </a:rPr>
                <a:t>Deadline for states to </a:t>
              </a:r>
              <a:r>
                <a:rPr kumimoji="0" lang="en-US" sz="1333" b="0" i="0" u="sng" strike="noStrike" kern="1200" cap="none" spc="40" normalizeH="0" baseline="0" noProof="0">
                  <a:ln>
                    <a:noFill/>
                  </a:ln>
                  <a:solidFill>
                    <a:prstClr val="white"/>
                  </a:solidFill>
                  <a:effectLst/>
                  <a:uLnTx/>
                  <a:uFillTx/>
                  <a:latin typeface="Lato"/>
                  <a:ea typeface="Lato"/>
                  <a:cs typeface="Lato"/>
                  <a:sym typeface="Lato"/>
                  <a:hlinkClick r:id="rId9" tooltip="https://www.gfoa.org/medicare--medicaid">
                    <a:extLst>
                      <a:ext uri="{A12FA001-AC4F-418D-AE19-62706E023703}">
                        <ahyp:hlinkClr xmlns:ahyp="http://schemas.microsoft.com/office/drawing/2018/hyperlinkcolor" val="tx"/>
                      </a:ext>
                    </a:extLst>
                  </a:hlinkClick>
                </a:rPr>
                <a:t>implement Medicaid </a:t>
              </a:r>
              <a:r>
                <a:rPr kumimoji="0" lang="en-US" sz="1333" b="0" i="0" u="sng" strike="noStrike" kern="1200" cap="none" spc="40" normalizeH="0" baseline="0" noProof="0">
                  <a:ln>
                    <a:noFill/>
                  </a:ln>
                  <a:solidFill>
                    <a:prstClr val="white"/>
                  </a:solidFill>
                  <a:effectLst/>
                  <a:uLnTx/>
                  <a:uFillTx/>
                  <a:latin typeface="Lato"/>
                  <a:ea typeface="Lato"/>
                  <a:cs typeface="Lato"/>
                  <a:sym typeface="Lato"/>
                </a:rPr>
                <a:t>work requirements</a:t>
              </a:r>
            </a:p>
            <a:p>
              <a:pPr marL="0" marR="0" lvl="0" indent="0" algn="ctr" defTabSz="609630" rtl="0" eaLnBrk="1" fontAlgn="auto" latinLnBrk="0" hangingPunct="1">
                <a:lnSpc>
                  <a:spcPts val="2000"/>
                </a:lnSpc>
                <a:spcBef>
                  <a:spcPts val="0"/>
                </a:spcBef>
                <a:spcAft>
                  <a:spcPts val="0"/>
                </a:spcAft>
                <a:buClrTx/>
                <a:buSzTx/>
                <a:buFontTx/>
                <a:buNone/>
                <a:tabLst/>
                <a:defRPr/>
              </a:pPr>
              <a:endParaRPr kumimoji="0" lang="en-US" sz="1333" b="0" i="0" u="sng" strike="noStrike" kern="1200" cap="none" spc="40" normalizeH="0" baseline="0" noProof="0">
                <a:ln>
                  <a:noFill/>
                </a:ln>
                <a:solidFill>
                  <a:srgbClr val="FFFFFF"/>
                </a:solidFill>
                <a:effectLst/>
                <a:uLnTx/>
                <a:uFillTx/>
                <a:latin typeface="Lato"/>
                <a:ea typeface="Lato"/>
                <a:cs typeface="Lato"/>
                <a:sym typeface="Lato"/>
              </a:endParaRPr>
            </a:p>
          </p:txBody>
        </p:sp>
      </p:grpSp>
      <p:grpSp>
        <p:nvGrpSpPr>
          <p:cNvPr id="54" name="Group 54">
            <a:extLst>
              <a:ext uri="{FF2B5EF4-FFF2-40B4-BE49-F238E27FC236}">
                <a16:creationId xmlns:a16="http://schemas.microsoft.com/office/drawing/2014/main" id="{73820C6E-B8E2-0488-2E6A-D71D33E8925D}"/>
              </a:ext>
            </a:extLst>
          </p:cNvPr>
          <p:cNvGrpSpPr/>
          <p:nvPr/>
        </p:nvGrpSpPr>
        <p:grpSpPr>
          <a:xfrm>
            <a:off x="5818534" y="3375522"/>
            <a:ext cx="1784979" cy="1081256"/>
            <a:chOff x="0" y="-28575"/>
            <a:chExt cx="3569958" cy="2162512"/>
          </a:xfrm>
        </p:grpSpPr>
        <p:sp>
          <p:nvSpPr>
            <p:cNvPr id="55" name="TextBox 55">
              <a:extLst>
                <a:ext uri="{FF2B5EF4-FFF2-40B4-BE49-F238E27FC236}">
                  <a16:creationId xmlns:a16="http://schemas.microsoft.com/office/drawing/2014/main" id="{2A601207-3055-6368-2A77-C1B26938D993}"/>
                </a:ext>
              </a:extLst>
            </p:cNvPr>
            <p:cNvSpPr txBox="1"/>
            <p:nvPr/>
          </p:nvSpPr>
          <p:spPr>
            <a:xfrm>
              <a:off x="0" y="-28575"/>
              <a:ext cx="3569958" cy="520656"/>
            </a:xfrm>
            <a:prstGeom prst="rect">
              <a:avLst/>
            </a:prstGeom>
          </p:spPr>
          <p:txBody>
            <a:bodyPr lIns="0" tIns="0" rIns="0" bIns="0" rtlCol="0" anchor="t">
              <a:spAutoFit/>
            </a:bodyPr>
            <a:lstStyle/>
            <a:p>
              <a:pPr marL="0" marR="0" lvl="0" indent="0" algn="ctr" defTabSz="609630" rtl="0" eaLnBrk="1" fontAlgn="auto" latinLnBrk="0" hangingPunct="1">
                <a:lnSpc>
                  <a:spcPts val="2167"/>
                </a:lnSpc>
                <a:spcBef>
                  <a:spcPts val="0"/>
                </a:spcBef>
                <a:spcAft>
                  <a:spcPts val="0"/>
                </a:spcAft>
                <a:buClrTx/>
                <a:buSzTx/>
                <a:buFontTx/>
                <a:buNone/>
                <a:tabLst/>
                <a:defRPr/>
              </a:pPr>
              <a:r>
                <a:rPr kumimoji="0" lang="en-US" sz="1667" b="0" i="0" u="none" strike="noStrike" kern="1200" cap="none" spc="83" normalizeH="0" baseline="0" noProof="0">
                  <a:ln>
                    <a:noFill/>
                  </a:ln>
                  <a:solidFill>
                    <a:srgbClr val="FFFFFF"/>
                  </a:solidFill>
                  <a:effectLst/>
                  <a:uLnTx/>
                  <a:uFillTx/>
                  <a:latin typeface="Alfa Slab One"/>
                  <a:ea typeface="Alfa Slab One"/>
                  <a:cs typeface="Alfa Slab One"/>
                  <a:sym typeface="Alfa Slab One"/>
                </a:rPr>
                <a:t>Jan. 1 </a:t>
              </a:r>
            </a:p>
          </p:txBody>
        </p:sp>
        <p:sp>
          <p:nvSpPr>
            <p:cNvPr id="56" name="TextBox 56">
              <a:extLst>
                <a:ext uri="{FF2B5EF4-FFF2-40B4-BE49-F238E27FC236}">
                  <a16:creationId xmlns:a16="http://schemas.microsoft.com/office/drawing/2014/main" id="{5C74D4F4-3DB2-8353-B1A0-7DD157942917}"/>
                </a:ext>
              </a:extLst>
            </p:cNvPr>
            <p:cNvSpPr txBox="1"/>
            <p:nvPr/>
          </p:nvSpPr>
          <p:spPr>
            <a:xfrm>
              <a:off x="0" y="650453"/>
              <a:ext cx="3569958" cy="1483484"/>
            </a:xfrm>
            <a:prstGeom prst="rect">
              <a:avLst/>
            </a:prstGeom>
          </p:spPr>
          <p:txBody>
            <a:bodyPr lIns="0" tIns="0" rIns="0" bIns="0" rtlCol="0" anchor="t">
              <a:spAutoFit/>
            </a:bodyPr>
            <a:lstStyle/>
            <a:p>
              <a:pPr marL="0" marR="0" lvl="0" indent="0" algn="ctr" defTabSz="609630" rtl="0" eaLnBrk="1" fontAlgn="auto" latinLnBrk="0" hangingPunct="1">
                <a:lnSpc>
                  <a:spcPts val="2000"/>
                </a:lnSpc>
                <a:spcBef>
                  <a:spcPts val="0"/>
                </a:spcBef>
                <a:spcAft>
                  <a:spcPts val="0"/>
                </a:spcAft>
                <a:buClrTx/>
                <a:buSzTx/>
                <a:buFontTx/>
                <a:buNone/>
                <a:tabLst/>
                <a:defRPr/>
              </a:pPr>
              <a:r>
                <a:rPr kumimoji="0" lang="en-US" sz="1333" b="0" i="0" u="sng" strike="noStrike" kern="1200" cap="none" spc="40" normalizeH="0" baseline="0" noProof="0">
                  <a:ln>
                    <a:noFill/>
                  </a:ln>
                  <a:solidFill>
                    <a:prstClr val="white"/>
                  </a:solidFill>
                  <a:effectLst/>
                  <a:uLnTx/>
                  <a:uFillTx/>
                  <a:latin typeface="Lato"/>
                  <a:ea typeface="Lato"/>
                  <a:cs typeface="Lato"/>
                  <a:sym typeface="Lato"/>
                  <a:hlinkClick r:id="rId9" tooltip="https://www.gfoa.org/medicare--medicaid">
                    <a:extLst>
                      <a:ext uri="{A12FA001-AC4F-418D-AE19-62706E023703}">
                        <ahyp:hlinkClr xmlns:ahyp="http://schemas.microsoft.com/office/drawing/2018/hyperlinkcolor" val="tx"/>
                      </a:ext>
                    </a:extLst>
                  </a:hlinkClick>
                </a:rPr>
                <a:t>Elimination of financial incentive for Medicaid expansion</a:t>
              </a:r>
            </a:p>
          </p:txBody>
        </p:sp>
      </p:grpSp>
      <p:grpSp>
        <p:nvGrpSpPr>
          <p:cNvPr id="57" name="Group 57">
            <a:extLst>
              <a:ext uri="{FF2B5EF4-FFF2-40B4-BE49-F238E27FC236}">
                <a16:creationId xmlns:a16="http://schemas.microsoft.com/office/drawing/2014/main" id="{03FCBA0D-6106-E39F-8FCE-6DEBDB832F99}"/>
              </a:ext>
            </a:extLst>
          </p:cNvPr>
          <p:cNvGrpSpPr/>
          <p:nvPr/>
        </p:nvGrpSpPr>
        <p:grpSpPr>
          <a:xfrm>
            <a:off x="1389715" y="5370973"/>
            <a:ext cx="2015815" cy="1337736"/>
            <a:chOff x="0" y="-28575"/>
            <a:chExt cx="4031631" cy="2675472"/>
          </a:xfrm>
        </p:grpSpPr>
        <p:sp>
          <p:nvSpPr>
            <p:cNvPr id="58" name="TextBox 58">
              <a:extLst>
                <a:ext uri="{FF2B5EF4-FFF2-40B4-BE49-F238E27FC236}">
                  <a16:creationId xmlns:a16="http://schemas.microsoft.com/office/drawing/2014/main" id="{3FA7184B-F5E0-87BA-B62C-72F8F98B1364}"/>
                </a:ext>
              </a:extLst>
            </p:cNvPr>
            <p:cNvSpPr txBox="1"/>
            <p:nvPr/>
          </p:nvSpPr>
          <p:spPr>
            <a:xfrm>
              <a:off x="0" y="-28575"/>
              <a:ext cx="4031631" cy="520656"/>
            </a:xfrm>
            <a:prstGeom prst="rect">
              <a:avLst/>
            </a:prstGeom>
          </p:spPr>
          <p:txBody>
            <a:bodyPr lIns="0" tIns="0" rIns="0" bIns="0" rtlCol="0" anchor="t">
              <a:spAutoFit/>
            </a:bodyPr>
            <a:lstStyle/>
            <a:p>
              <a:pPr marL="0" marR="0" lvl="0" indent="0" algn="ctr" defTabSz="609630" rtl="0" eaLnBrk="1" fontAlgn="auto" latinLnBrk="0" hangingPunct="1">
                <a:lnSpc>
                  <a:spcPts val="2167"/>
                </a:lnSpc>
                <a:spcBef>
                  <a:spcPts val="0"/>
                </a:spcBef>
                <a:spcAft>
                  <a:spcPts val="0"/>
                </a:spcAft>
                <a:buClrTx/>
                <a:buSzTx/>
                <a:buFontTx/>
                <a:buNone/>
                <a:tabLst/>
                <a:defRPr/>
              </a:pPr>
              <a:r>
                <a:rPr kumimoji="0" lang="en-US" sz="1667" b="0" i="0" u="none" strike="noStrike" kern="1200" cap="none" spc="83" normalizeH="0" baseline="0" noProof="0">
                  <a:ln>
                    <a:noFill/>
                  </a:ln>
                  <a:solidFill>
                    <a:srgbClr val="FFFFFF"/>
                  </a:solidFill>
                  <a:effectLst/>
                  <a:uLnTx/>
                  <a:uFillTx/>
                  <a:latin typeface="Alfa Slab One"/>
                  <a:ea typeface="Alfa Slab One"/>
                  <a:cs typeface="Alfa Slab One"/>
                  <a:sym typeface="Alfa Slab One"/>
                </a:rPr>
                <a:t>Oct. 1</a:t>
              </a:r>
            </a:p>
          </p:txBody>
        </p:sp>
        <p:sp>
          <p:nvSpPr>
            <p:cNvPr id="59" name="TextBox 59">
              <a:extLst>
                <a:ext uri="{FF2B5EF4-FFF2-40B4-BE49-F238E27FC236}">
                  <a16:creationId xmlns:a16="http://schemas.microsoft.com/office/drawing/2014/main" id="{852376BF-6178-8E7C-C7FB-0EE96806F2C5}"/>
                </a:ext>
              </a:extLst>
            </p:cNvPr>
            <p:cNvSpPr txBox="1"/>
            <p:nvPr/>
          </p:nvSpPr>
          <p:spPr>
            <a:xfrm>
              <a:off x="0" y="650453"/>
              <a:ext cx="4031631" cy="1996444"/>
            </a:xfrm>
            <a:prstGeom prst="rect">
              <a:avLst/>
            </a:prstGeom>
          </p:spPr>
          <p:txBody>
            <a:bodyPr lIns="0" tIns="0" rIns="0" bIns="0" rtlCol="0" anchor="t">
              <a:spAutoFit/>
            </a:bodyPr>
            <a:lstStyle/>
            <a:p>
              <a:pPr marL="0" marR="0" lvl="0" indent="0" algn="ctr" defTabSz="609630" rtl="0" eaLnBrk="1" fontAlgn="auto" latinLnBrk="0" hangingPunct="1">
                <a:lnSpc>
                  <a:spcPts val="2000"/>
                </a:lnSpc>
                <a:spcBef>
                  <a:spcPts val="0"/>
                </a:spcBef>
                <a:spcAft>
                  <a:spcPts val="0"/>
                </a:spcAft>
                <a:buClrTx/>
                <a:buSzTx/>
                <a:buFontTx/>
                <a:buNone/>
                <a:tabLst/>
                <a:defRPr/>
              </a:pPr>
              <a:r>
                <a:rPr kumimoji="0" lang="en-US" sz="1333" b="0" i="0" u="sng" strike="noStrike" kern="1200" cap="none" spc="40" normalizeH="0" baseline="0" noProof="0">
                  <a:ln>
                    <a:noFill/>
                  </a:ln>
                  <a:solidFill>
                    <a:prstClr val="white"/>
                  </a:solidFill>
                  <a:effectLst/>
                  <a:uLnTx/>
                  <a:uFillTx/>
                  <a:latin typeface="Lato"/>
                  <a:ea typeface="Lato"/>
                  <a:cs typeface="Lato"/>
                  <a:sym typeface="Lato"/>
                  <a:hlinkClick r:id="rId10" tooltip="https://www.gfoa.org/snap">
                    <a:extLst>
                      <a:ext uri="{A12FA001-AC4F-418D-AE19-62706E023703}">
                        <ahyp:hlinkClr xmlns:ahyp="http://schemas.microsoft.com/office/drawing/2018/hyperlinkcolor" val="tx"/>
                      </a:ext>
                    </a:extLst>
                  </a:hlinkClick>
                </a:rPr>
                <a:t>Cost-sharing for SNAP food benefits begin for states </a:t>
              </a:r>
            </a:p>
            <a:p>
              <a:pPr marL="0" marR="0" lvl="0" indent="0" algn="ctr" defTabSz="609630" rtl="0" eaLnBrk="1" fontAlgn="auto" latinLnBrk="0" hangingPunct="1">
                <a:lnSpc>
                  <a:spcPts val="2000"/>
                </a:lnSpc>
                <a:spcBef>
                  <a:spcPts val="0"/>
                </a:spcBef>
                <a:spcAft>
                  <a:spcPts val="0"/>
                </a:spcAft>
                <a:buClrTx/>
                <a:buSzTx/>
                <a:buFontTx/>
                <a:buNone/>
                <a:tabLst/>
                <a:defRPr/>
              </a:pPr>
              <a:endParaRPr kumimoji="0" lang="en-US" sz="1333" b="0" i="0" u="sng" strike="noStrike" kern="1200" cap="none" spc="40" normalizeH="0" baseline="0" noProof="0">
                <a:ln>
                  <a:noFill/>
                </a:ln>
                <a:solidFill>
                  <a:srgbClr val="0000FF"/>
                </a:solidFill>
                <a:effectLst/>
                <a:uLnTx/>
                <a:uFillTx/>
                <a:latin typeface="Lato"/>
                <a:ea typeface="Lato"/>
                <a:cs typeface="Lato"/>
                <a:sym typeface="Lato"/>
                <a:hlinkClick r:id="rId10" tooltip="https://www.gfoa.org/snap">
                  <a:extLst>
                    <a:ext uri="{A12FA001-AC4F-418D-AE19-62706E023703}">
                      <ahyp:hlinkClr xmlns:ahyp="http://schemas.microsoft.com/office/drawing/2018/hyperlinkcolor" val="tx"/>
                    </a:ext>
                  </a:extLst>
                </a:hlinkClick>
              </a:endParaRPr>
            </a:p>
          </p:txBody>
        </p:sp>
      </p:grpSp>
      <p:grpSp>
        <p:nvGrpSpPr>
          <p:cNvPr id="60" name="Group 60">
            <a:extLst>
              <a:ext uri="{FF2B5EF4-FFF2-40B4-BE49-F238E27FC236}">
                <a16:creationId xmlns:a16="http://schemas.microsoft.com/office/drawing/2014/main" id="{51ADD6DE-C9E1-B58A-2B15-F868402BEB7F}"/>
              </a:ext>
            </a:extLst>
          </p:cNvPr>
          <p:cNvGrpSpPr/>
          <p:nvPr/>
        </p:nvGrpSpPr>
        <p:grpSpPr>
          <a:xfrm>
            <a:off x="4319265" y="5354850"/>
            <a:ext cx="2097975" cy="1083307"/>
            <a:chOff x="0" y="-28575"/>
            <a:chExt cx="4195949" cy="2166614"/>
          </a:xfrm>
        </p:grpSpPr>
        <p:sp>
          <p:nvSpPr>
            <p:cNvPr id="61" name="TextBox 61">
              <a:extLst>
                <a:ext uri="{FF2B5EF4-FFF2-40B4-BE49-F238E27FC236}">
                  <a16:creationId xmlns:a16="http://schemas.microsoft.com/office/drawing/2014/main" id="{07C9E58B-3C8E-062F-CF37-2B8C0CD5D059}"/>
                </a:ext>
              </a:extLst>
            </p:cNvPr>
            <p:cNvSpPr txBox="1"/>
            <p:nvPr/>
          </p:nvSpPr>
          <p:spPr>
            <a:xfrm>
              <a:off x="0" y="-28575"/>
              <a:ext cx="4195949" cy="520656"/>
            </a:xfrm>
            <a:prstGeom prst="rect">
              <a:avLst/>
            </a:prstGeom>
          </p:spPr>
          <p:txBody>
            <a:bodyPr lIns="0" tIns="0" rIns="0" bIns="0" rtlCol="0" anchor="t">
              <a:spAutoFit/>
            </a:bodyPr>
            <a:lstStyle/>
            <a:p>
              <a:pPr marL="0" marR="0" lvl="0" indent="0" algn="ctr" defTabSz="609630" rtl="0" eaLnBrk="1" fontAlgn="auto" latinLnBrk="0" hangingPunct="1">
                <a:lnSpc>
                  <a:spcPts val="2167"/>
                </a:lnSpc>
                <a:spcBef>
                  <a:spcPts val="0"/>
                </a:spcBef>
                <a:spcAft>
                  <a:spcPts val="0"/>
                </a:spcAft>
                <a:buClrTx/>
                <a:buSzTx/>
                <a:buFontTx/>
                <a:buNone/>
                <a:tabLst/>
                <a:defRPr/>
              </a:pPr>
              <a:r>
                <a:rPr kumimoji="0" lang="en-US" sz="1667" b="0" i="0" u="none" strike="noStrike" kern="1200" cap="none" spc="83" normalizeH="0" baseline="0" noProof="0">
                  <a:ln>
                    <a:noFill/>
                  </a:ln>
                  <a:solidFill>
                    <a:srgbClr val="FFFFFF"/>
                  </a:solidFill>
                  <a:effectLst/>
                  <a:uLnTx/>
                  <a:uFillTx/>
                  <a:latin typeface="Alfa Slab One"/>
                  <a:ea typeface="Alfa Slab One"/>
                  <a:cs typeface="Alfa Slab One"/>
                  <a:sym typeface="Alfa Slab One"/>
                </a:rPr>
                <a:t>Jan. 1</a:t>
              </a:r>
            </a:p>
          </p:txBody>
        </p:sp>
        <p:sp>
          <p:nvSpPr>
            <p:cNvPr id="62" name="TextBox 62">
              <a:extLst>
                <a:ext uri="{FF2B5EF4-FFF2-40B4-BE49-F238E27FC236}">
                  <a16:creationId xmlns:a16="http://schemas.microsoft.com/office/drawing/2014/main" id="{FC525FE6-93D4-7836-7145-A449F5163731}"/>
                </a:ext>
              </a:extLst>
            </p:cNvPr>
            <p:cNvSpPr txBox="1"/>
            <p:nvPr/>
          </p:nvSpPr>
          <p:spPr>
            <a:xfrm>
              <a:off x="0" y="650453"/>
              <a:ext cx="4195949" cy="1487586"/>
            </a:xfrm>
            <a:prstGeom prst="rect">
              <a:avLst/>
            </a:prstGeom>
          </p:spPr>
          <p:txBody>
            <a:bodyPr lIns="0" tIns="0" rIns="0" bIns="0" rtlCol="0" anchor="t">
              <a:spAutoFit/>
            </a:bodyPr>
            <a:lstStyle/>
            <a:p>
              <a:pPr marL="0" marR="0" lvl="0" indent="0" algn="ctr" defTabSz="609630" rtl="0" eaLnBrk="1" fontAlgn="auto" latinLnBrk="0" hangingPunct="1">
                <a:lnSpc>
                  <a:spcPts val="2000"/>
                </a:lnSpc>
                <a:spcBef>
                  <a:spcPts val="0"/>
                </a:spcBef>
                <a:spcAft>
                  <a:spcPts val="0"/>
                </a:spcAft>
                <a:buClrTx/>
                <a:buSzTx/>
                <a:buFontTx/>
                <a:buNone/>
                <a:tabLst/>
                <a:defRPr/>
              </a:pPr>
              <a:r>
                <a:rPr kumimoji="0" lang="en-US" sz="1333" b="0" i="0" u="sng" strike="noStrike" kern="1200" cap="none" spc="40" normalizeH="0" baseline="0" noProof="0">
                  <a:ln>
                    <a:noFill/>
                  </a:ln>
                  <a:solidFill>
                    <a:prstClr val="white"/>
                  </a:solidFill>
                  <a:effectLst/>
                  <a:uLnTx/>
                  <a:uFillTx/>
                  <a:latin typeface="Lato"/>
                  <a:ea typeface="Aileron"/>
                  <a:cs typeface="Aileron"/>
                  <a:sym typeface="Aileron"/>
                  <a:hlinkClick r:id="rId9" tooltip="https://www.gfoa.org/medicare--medicaid">
                    <a:extLst>
                      <a:ext uri="{A12FA001-AC4F-418D-AE19-62706E023703}">
                        <ahyp:hlinkClr xmlns:ahyp="http://schemas.microsoft.com/office/drawing/2018/hyperlinkcolor" val="tx"/>
                      </a:ext>
                    </a:extLst>
                  </a:hlinkClick>
                </a:rPr>
                <a:t>Existing state-directed payment limits for Medicaid</a:t>
              </a:r>
              <a:r>
                <a:rPr kumimoji="0" lang="en-US" sz="1333" b="0" i="0" u="sng" strike="noStrike" kern="1200" cap="none" spc="40" normalizeH="0" baseline="0" noProof="0">
                  <a:ln>
                    <a:noFill/>
                  </a:ln>
                  <a:solidFill>
                    <a:prstClr val="white"/>
                  </a:solidFill>
                  <a:effectLst/>
                  <a:uLnTx/>
                  <a:uFillTx/>
                  <a:latin typeface="Aileron"/>
                  <a:ea typeface="Aileron"/>
                  <a:cs typeface="Aileron"/>
                  <a:sym typeface="Aileron"/>
                  <a:hlinkClick r:id="rId9" tooltip="https://www.gfoa.org/medicare--medicaid">
                    <a:extLst>
                      <a:ext uri="{A12FA001-AC4F-418D-AE19-62706E023703}">
                        <ahyp:hlinkClr xmlns:ahyp="http://schemas.microsoft.com/office/drawing/2018/hyperlinkcolor" val="tx"/>
                      </a:ext>
                    </a:extLst>
                  </a:hlinkClick>
                </a:rPr>
                <a:t> reduced by 10%</a:t>
              </a:r>
            </a:p>
          </p:txBody>
        </p:sp>
      </p:grpSp>
      <p:grpSp>
        <p:nvGrpSpPr>
          <p:cNvPr id="63" name="Group 63">
            <a:extLst>
              <a:ext uri="{FF2B5EF4-FFF2-40B4-BE49-F238E27FC236}">
                <a16:creationId xmlns:a16="http://schemas.microsoft.com/office/drawing/2014/main" id="{3FBBEA51-7135-9889-8D96-83A51197FFC4}"/>
              </a:ext>
            </a:extLst>
          </p:cNvPr>
          <p:cNvGrpSpPr/>
          <p:nvPr/>
        </p:nvGrpSpPr>
        <p:grpSpPr>
          <a:xfrm>
            <a:off x="7370241" y="5358273"/>
            <a:ext cx="1807127" cy="824775"/>
            <a:chOff x="0" y="-28575"/>
            <a:chExt cx="3614254" cy="1649550"/>
          </a:xfrm>
        </p:grpSpPr>
        <p:sp>
          <p:nvSpPr>
            <p:cNvPr id="64" name="TextBox 64">
              <a:extLst>
                <a:ext uri="{FF2B5EF4-FFF2-40B4-BE49-F238E27FC236}">
                  <a16:creationId xmlns:a16="http://schemas.microsoft.com/office/drawing/2014/main" id="{A6E8365B-E4DE-A6F1-CA4C-EA7E472E92B0}"/>
                </a:ext>
              </a:extLst>
            </p:cNvPr>
            <p:cNvSpPr txBox="1"/>
            <p:nvPr/>
          </p:nvSpPr>
          <p:spPr>
            <a:xfrm>
              <a:off x="0" y="-28575"/>
              <a:ext cx="3614254" cy="520656"/>
            </a:xfrm>
            <a:prstGeom prst="rect">
              <a:avLst/>
            </a:prstGeom>
          </p:spPr>
          <p:txBody>
            <a:bodyPr lIns="0" tIns="0" rIns="0" bIns="0" rtlCol="0" anchor="t">
              <a:spAutoFit/>
            </a:bodyPr>
            <a:lstStyle/>
            <a:p>
              <a:pPr marL="0" marR="0" lvl="0" indent="0" algn="ctr" defTabSz="609630" rtl="0" eaLnBrk="1" fontAlgn="auto" latinLnBrk="0" hangingPunct="1">
                <a:lnSpc>
                  <a:spcPts val="2167"/>
                </a:lnSpc>
                <a:spcBef>
                  <a:spcPts val="0"/>
                </a:spcBef>
                <a:spcAft>
                  <a:spcPts val="0"/>
                </a:spcAft>
                <a:buClrTx/>
                <a:buSzTx/>
                <a:buFontTx/>
                <a:buNone/>
                <a:tabLst/>
                <a:defRPr/>
              </a:pPr>
              <a:r>
                <a:rPr kumimoji="0" lang="en-US" sz="1667" b="0" i="0" u="none" strike="noStrike" kern="1200" cap="none" spc="83" normalizeH="0" baseline="0" noProof="0">
                  <a:ln>
                    <a:noFill/>
                  </a:ln>
                  <a:solidFill>
                    <a:srgbClr val="FFFFFF"/>
                  </a:solidFill>
                  <a:effectLst/>
                  <a:uLnTx/>
                  <a:uFillTx/>
                  <a:latin typeface="Alfa Slab One"/>
                  <a:ea typeface="Alfa Slab One"/>
                  <a:cs typeface="Alfa Slab One"/>
                  <a:sym typeface="Alfa Slab One"/>
                </a:rPr>
                <a:t>Jan. 1</a:t>
              </a:r>
            </a:p>
          </p:txBody>
        </p:sp>
        <p:sp>
          <p:nvSpPr>
            <p:cNvPr id="65" name="TextBox 65">
              <a:extLst>
                <a:ext uri="{FF2B5EF4-FFF2-40B4-BE49-F238E27FC236}">
                  <a16:creationId xmlns:a16="http://schemas.microsoft.com/office/drawing/2014/main" id="{E0F639BE-43C8-C259-D77E-194E07A67302}"/>
                </a:ext>
              </a:extLst>
            </p:cNvPr>
            <p:cNvSpPr txBox="1"/>
            <p:nvPr/>
          </p:nvSpPr>
          <p:spPr>
            <a:xfrm>
              <a:off x="0" y="650453"/>
              <a:ext cx="3614254" cy="970522"/>
            </a:xfrm>
            <a:prstGeom prst="rect">
              <a:avLst/>
            </a:prstGeom>
          </p:spPr>
          <p:txBody>
            <a:bodyPr lIns="0" tIns="0" rIns="0" bIns="0" rtlCol="0" anchor="t">
              <a:spAutoFit/>
            </a:bodyPr>
            <a:lstStyle/>
            <a:p>
              <a:pPr marL="0" marR="0" lvl="0" indent="0" algn="ctr" defTabSz="609630" rtl="0" eaLnBrk="1" fontAlgn="auto" latinLnBrk="0" hangingPunct="1">
                <a:lnSpc>
                  <a:spcPts val="2000"/>
                </a:lnSpc>
                <a:spcBef>
                  <a:spcPts val="0"/>
                </a:spcBef>
                <a:spcAft>
                  <a:spcPts val="0"/>
                </a:spcAft>
                <a:buClrTx/>
                <a:buSzTx/>
                <a:buFontTx/>
                <a:buNone/>
                <a:tabLst/>
                <a:defRPr/>
              </a:pPr>
              <a:r>
                <a:rPr kumimoji="0" lang="en-US" sz="1333" b="0" i="0" u="sng" strike="noStrike" kern="1200" cap="none" spc="40" normalizeH="0" baseline="0" noProof="0">
                  <a:ln>
                    <a:noFill/>
                  </a:ln>
                  <a:solidFill>
                    <a:prstClr val="white"/>
                  </a:solidFill>
                  <a:effectLst/>
                  <a:uLnTx/>
                  <a:uFillTx/>
                  <a:latin typeface="Lato"/>
                  <a:ea typeface="Lato"/>
                  <a:cs typeface="Lato"/>
                  <a:sym typeface="Lato"/>
                  <a:hlinkClick r:id="rId3" tooltip="https://www.gfoa.org/tax-on-tips--overtime">
                    <a:extLst>
                      <a:ext uri="{A12FA001-AC4F-418D-AE19-62706E023703}">
                        <ahyp:hlinkClr xmlns:ahyp="http://schemas.microsoft.com/office/drawing/2018/hyperlinkcolor" val="tx"/>
                      </a:ext>
                    </a:extLst>
                  </a:hlinkClick>
                </a:rPr>
                <a:t>No tax on tips &amp; overtime expires</a:t>
              </a:r>
            </a:p>
          </p:txBody>
        </p:sp>
      </p:grpSp>
      <p:grpSp>
        <p:nvGrpSpPr>
          <p:cNvPr id="66" name="Group 66">
            <a:extLst>
              <a:ext uri="{FF2B5EF4-FFF2-40B4-BE49-F238E27FC236}">
                <a16:creationId xmlns:a16="http://schemas.microsoft.com/office/drawing/2014/main" id="{31DA1660-7B7D-46D2-D49E-87866F869DC7}"/>
              </a:ext>
            </a:extLst>
          </p:cNvPr>
          <p:cNvGrpSpPr/>
          <p:nvPr/>
        </p:nvGrpSpPr>
        <p:grpSpPr>
          <a:xfrm>
            <a:off x="6078932" y="1385532"/>
            <a:ext cx="2158711" cy="1337735"/>
            <a:chOff x="0" y="-28575"/>
            <a:chExt cx="4317422" cy="2675469"/>
          </a:xfrm>
        </p:grpSpPr>
        <p:sp>
          <p:nvSpPr>
            <p:cNvPr id="67" name="TextBox 67">
              <a:extLst>
                <a:ext uri="{FF2B5EF4-FFF2-40B4-BE49-F238E27FC236}">
                  <a16:creationId xmlns:a16="http://schemas.microsoft.com/office/drawing/2014/main" id="{7DA3107B-38E7-276F-1AA7-2D82EFA72D96}"/>
                </a:ext>
              </a:extLst>
            </p:cNvPr>
            <p:cNvSpPr txBox="1"/>
            <p:nvPr/>
          </p:nvSpPr>
          <p:spPr>
            <a:xfrm>
              <a:off x="0" y="-28575"/>
              <a:ext cx="4317422" cy="520656"/>
            </a:xfrm>
            <a:prstGeom prst="rect">
              <a:avLst/>
            </a:prstGeom>
          </p:spPr>
          <p:txBody>
            <a:bodyPr lIns="0" tIns="0" rIns="0" bIns="0" rtlCol="0" anchor="t">
              <a:spAutoFit/>
            </a:bodyPr>
            <a:lstStyle/>
            <a:p>
              <a:pPr marL="0" marR="0" lvl="0" indent="0" algn="ctr" defTabSz="609630" rtl="0" eaLnBrk="1" fontAlgn="auto" latinLnBrk="0" hangingPunct="1">
                <a:lnSpc>
                  <a:spcPts val="2167"/>
                </a:lnSpc>
                <a:spcBef>
                  <a:spcPts val="0"/>
                </a:spcBef>
                <a:spcAft>
                  <a:spcPts val="0"/>
                </a:spcAft>
                <a:buClrTx/>
                <a:buSzTx/>
                <a:buFontTx/>
                <a:buNone/>
                <a:tabLst/>
                <a:defRPr/>
              </a:pPr>
              <a:r>
                <a:rPr kumimoji="0" lang="en-US" sz="1667" b="0" i="0" u="none" strike="noStrike" kern="1200" cap="none" spc="83" normalizeH="0" baseline="0" noProof="0">
                  <a:ln>
                    <a:noFill/>
                  </a:ln>
                  <a:solidFill>
                    <a:srgbClr val="FFFFFF"/>
                  </a:solidFill>
                  <a:effectLst/>
                  <a:uLnTx/>
                  <a:uFillTx/>
                  <a:latin typeface="Alfa Slab One"/>
                  <a:ea typeface="Alfa Slab One"/>
                  <a:cs typeface="Alfa Slab One"/>
                  <a:sym typeface="Alfa Slab One"/>
                </a:rPr>
                <a:t>Jul. 4</a:t>
              </a:r>
            </a:p>
          </p:txBody>
        </p:sp>
        <p:sp>
          <p:nvSpPr>
            <p:cNvPr id="68" name="TextBox 68">
              <a:extLst>
                <a:ext uri="{FF2B5EF4-FFF2-40B4-BE49-F238E27FC236}">
                  <a16:creationId xmlns:a16="http://schemas.microsoft.com/office/drawing/2014/main" id="{FC23F529-6204-53BC-B268-89C93DBE15EE}"/>
                </a:ext>
              </a:extLst>
            </p:cNvPr>
            <p:cNvSpPr txBox="1"/>
            <p:nvPr/>
          </p:nvSpPr>
          <p:spPr>
            <a:xfrm>
              <a:off x="0" y="650451"/>
              <a:ext cx="4317422" cy="1996443"/>
            </a:xfrm>
            <a:prstGeom prst="rect">
              <a:avLst/>
            </a:prstGeom>
          </p:spPr>
          <p:txBody>
            <a:bodyPr lIns="0" tIns="0" rIns="0" bIns="0" rtlCol="0" anchor="t">
              <a:spAutoFit/>
            </a:bodyPr>
            <a:lstStyle/>
            <a:p>
              <a:pPr marL="0" marR="0" lvl="0" indent="0" algn="ctr" defTabSz="609630" rtl="0" eaLnBrk="1" fontAlgn="auto" latinLnBrk="0" hangingPunct="1">
                <a:lnSpc>
                  <a:spcPts val="2000"/>
                </a:lnSpc>
                <a:spcBef>
                  <a:spcPts val="0"/>
                </a:spcBef>
                <a:spcAft>
                  <a:spcPts val="0"/>
                </a:spcAft>
                <a:buClrTx/>
                <a:buSzTx/>
                <a:buFontTx/>
                <a:buNone/>
                <a:tabLst/>
                <a:defRPr/>
              </a:pPr>
              <a:r>
                <a:rPr kumimoji="0" lang="en-US" sz="1333" b="0" i="0" u="sng" strike="noStrike" kern="1200" cap="none" spc="40" normalizeH="0" baseline="0" noProof="0">
                  <a:ln>
                    <a:noFill/>
                  </a:ln>
                  <a:solidFill>
                    <a:prstClr val="white"/>
                  </a:solidFill>
                  <a:effectLst/>
                  <a:uLnTx/>
                  <a:uFillTx/>
                  <a:latin typeface="Lato"/>
                  <a:ea typeface="Lato"/>
                  <a:cs typeface="Lato"/>
                  <a:sym typeface="Lato"/>
                  <a:hlinkClick r:id="rId8" tooltip="https://www.gfoa.org/energy-tax-credits">
                    <a:extLst>
                      <a:ext uri="{A12FA001-AC4F-418D-AE19-62706E023703}">
                        <ahyp:hlinkClr xmlns:ahyp="http://schemas.microsoft.com/office/drawing/2018/hyperlinkcolor" val="tx"/>
                      </a:ext>
                    </a:extLst>
                  </a:hlinkClick>
                </a:rPr>
                <a:t>Clean energy foreign entity </a:t>
              </a:r>
              <a:r>
                <a:rPr kumimoji="0" lang="en-US" sz="1333" b="0" i="0" u="sng" strike="noStrike" kern="1200" cap="none" spc="40" normalizeH="0" baseline="0" noProof="0">
                  <a:ln>
                    <a:noFill/>
                  </a:ln>
                  <a:solidFill>
                    <a:prstClr val="white"/>
                  </a:solidFill>
                  <a:effectLst/>
                  <a:uLnTx/>
                  <a:uFillTx/>
                  <a:latin typeface="Lato"/>
                  <a:ea typeface="Lato"/>
                  <a:cs typeface="Lato"/>
                  <a:sym typeface="Lato"/>
                </a:rPr>
                <a:t> restriction applies to </a:t>
              </a:r>
              <a:r>
                <a:rPr kumimoji="0" lang="en-US" sz="1333" b="0" i="0" u="sng" strike="noStrike" kern="1200" cap="none" spc="40" normalizeH="0" baseline="0" noProof="0">
                  <a:ln>
                    <a:noFill/>
                  </a:ln>
                  <a:solidFill>
                    <a:prstClr val="white"/>
                  </a:solidFill>
                  <a:effectLst/>
                  <a:uLnTx/>
                  <a:uFillTx/>
                  <a:latin typeface="Lato"/>
                  <a:ea typeface="Lato"/>
                  <a:cs typeface="Lato"/>
                  <a:sym typeface="Lato"/>
                  <a:hlinkClick r:id="rId8" tooltip="https://www.gfoa.org/energy-tax-credits">
                    <a:extLst>
                      <a:ext uri="{A12FA001-AC4F-418D-AE19-62706E023703}">
                        <ahyp:hlinkClr xmlns:ahyp="http://schemas.microsoft.com/office/drawing/2018/hyperlinkcolor" val="tx"/>
                      </a:ext>
                    </a:extLst>
                  </a:hlinkClick>
                </a:rPr>
                <a:t>projects initiated in tax years after Jul. 4, 2025</a:t>
              </a:r>
              <a:endParaRPr kumimoji="0" lang="en-US" sz="1333" b="0" i="0" u="sng" strike="noStrike" kern="1200" cap="none" spc="40" normalizeH="0" baseline="0" noProof="0">
                <a:ln>
                  <a:noFill/>
                </a:ln>
                <a:solidFill>
                  <a:prstClr val="white"/>
                </a:solidFill>
                <a:effectLst/>
                <a:uLnTx/>
                <a:uFillTx/>
                <a:latin typeface="Lato"/>
                <a:ea typeface="Lato"/>
                <a:cs typeface="Lato"/>
              </a:endParaRPr>
            </a:p>
          </p:txBody>
        </p:sp>
      </p:grpSp>
      <p:grpSp>
        <p:nvGrpSpPr>
          <p:cNvPr id="69" name="Group 69">
            <a:extLst>
              <a:ext uri="{FF2B5EF4-FFF2-40B4-BE49-F238E27FC236}">
                <a16:creationId xmlns:a16="http://schemas.microsoft.com/office/drawing/2014/main" id="{E524FA01-7BFE-CB42-7EB5-AAAFC5508195}"/>
              </a:ext>
            </a:extLst>
          </p:cNvPr>
          <p:cNvGrpSpPr/>
          <p:nvPr/>
        </p:nvGrpSpPr>
        <p:grpSpPr>
          <a:xfrm>
            <a:off x="0" y="-6350"/>
            <a:ext cx="1522121" cy="139481"/>
            <a:chOff x="0" y="0"/>
            <a:chExt cx="601332" cy="55104"/>
          </a:xfrm>
        </p:grpSpPr>
        <p:sp>
          <p:nvSpPr>
            <p:cNvPr id="70" name="Freeform 70">
              <a:extLst>
                <a:ext uri="{FF2B5EF4-FFF2-40B4-BE49-F238E27FC236}">
                  <a16:creationId xmlns:a16="http://schemas.microsoft.com/office/drawing/2014/main" id="{D2A539C2-6F8B-3ABC-4CFE-83C339F13F03}"/>
                </a:ext>
              </a:extLst>
            </p:cNvPr>
            <p:cNvSpPr/>
            <p:nvPr/>
          </p:nvSpPr>
          <p:spPr>
            <a:xfrm>
              <a:off x="0" y="0"/>
              <a:ext cx="601332" cy="55104"/>
            </a:xfrm>
            <a:custGeom>
              <a:avLst/>
              <a:gdLst/>
              <a:ahLst/>
              <a:cxnLst/>
              <a:rect l="l" t="t" r="r" b="b"/>
              <a:pathLst>
                <a:path w="601332" h="55104">
                  <a:moveTo>
                    <a:pt x="0" y="0"/>
                  </a:moveTo>
                  <a:lnTo>
                    <a:pt x="601332" y="0"/>
                  </a:lnTo>
                  <a:lnTo>
                    <a:pt x="601332" y="55104"/>
                  </a:lnTo>
                  <a:lnTo>
                    <a:pt x="0" y="55104"/>
                  </a:lnTo>
                  <a:close/>
                </a:path>
              </a:pathLst>
            </a:custGeom>
            <a:solidFill>
              <a:srgbClr val="FFFFFF"/>
            </a:solidFill>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71" name="TextBox 71">
              <a:extLst>
                <a:ext uri="{FF2B5EF4-FFF2-40B4-BE49-F238E27FC236}">
                  <a16:creationId xmlns:a16="http://schemas.microsoft.com/office/drawing/2014/main" id="{74A16CF5-B4D8-7DC2-F77C-BE957B99556F}"/>
                </a:ext>
              </a:extLst>
            </p:cNvPr>
            <p:cNvSpPr txBox="1"/>
            <p:nvPr/>
          </p:nvSpPr>
          <p:spPr>
            <a:xfrm>
              <a:off x="0" y="-57150"/>
              <a:ext cx="601332" cy="112254"/>
            </a:xfrm>
            <a:prstGeom prst="rect">
              <a:avLst/>
            </a:prstGeom>
          </p:spPr>
          <p:txBody>
            <a:bodyPr lIns="33867" tIns="33867" rIns="33867" bIns="33867" rtlCol="0" anchor="ctr"/>
            <a:lstStyle/>
            <a:p>
              <a:pPr marL="0" marR="0" lvl="0" indent="0" algn="ctr" defTabSz="609630" rtl="0" eaLnBrk="1" fontAlgn="auto" latinLnBrk="0" hangingPunct="1">
                <a:lnSpc>
                  <a:spcPts val="2199"/>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72" name="Group 72">
            <a:extLst>
              <a:ext uri="{FF2B5EF4-FFF2-40B4-BE49-F238E27FC236}">
                <a16:creationId xmlns:a16="http://schemas.microsoft.com/office/drawing/2014/main" id="{99084F08-5592-98D1-0FAB-B8F39FDA38FE}"/>
              </a:ext>
            </a:extLst>
          </p:cNvPr>
          <p:cNvGrpSpPr/>
          <p:nvPr/>
        </p:nvGrpSpPr>
        <p:grpSpPr>
          <a:xfrm>
            <a:off x="8485293" y="1365549"/>
            <a:ext cx="2126245" cy="824775"/>
            <a:chOff x="0" y="-28575"/>
            <a:chExt cx="4252489" cy="1649550"/>
          </a:xfrm>
        </p:grpSpPr>
        <p:sp>
          <p:nvSpPr>
            <p:cNvPr id="73" name="TextBox 73">
              <a:extLst>
                <a:ext uri="{FF2B5EF4-FFF2-40B4-BE49-F238E27FC236}">
                  <a16:creationId xmlns:a16="http://schemas.microsoft.com/office/drawing/2014/main" id="{21B8C528-6766-DA81-7E4B-00F77211769A}"/>
                </a:ext>
              </a:extLst>
            </p:cNvPr>
            <p:cNvSpPr txBox="1"/>
            <p:nvPr/>
          </p:nvSpPr>
          <p:spPr>
            <a:xfrm>
              <a:off x="0" y="-28575"/>
              <a:ext cx="4252489" cy="520656"/>
            </a:xfrm>
            <a:prstGeom prst="rect">
              <a:avLst/>
            </a:prstGeom>
          </p:spPr>
          <p:txBody>
            <a:bodyPr lIns="0" tIns="0" rIns="0" bIns="0" rtlCol="0" anchor="t">
              <a:spAutoFit/>
            </a:bodyPr>
            <a:lstStyle/>
            <a:p>
              <a:pPr marL="0" marR="0" lvl="0" indent="0" algn="ctr" defTabSz="609630" rtl="0" eaLnBrk="1" fontAlgn="auto" latinLnBrk="0" hangingPunct="1">
                <a:lnSpc>
                  <a:spcPts val="2167"/>
                </a:lnSpc>
                <a:spcBef>
                  <a:spcPts val="0"/>
                </a:spcBef>
                <a:spcAft>
                  <a:spcPts val="0"/>
                </a:spcAft>
                <a:buClrTx/>
                <a:buSzTx/>
                <a:buFontTx/>
                <a:buNone/>
                <a:tabLst/>
                <a:defRPr/>
              </a:pPr>
              <a:r>
                <a:rPr kumimoji="0" lang="en-US" sz="1667" b="0" i="0" u="none" strike="noStrike" kern="1200" cap="none" spc="83" normalizeH="0" baseline="0" noProof="0">
                  <a:ln>
                    <a:noFill/>
                  </a:ln>
                  <a:solidFill>
                    <a:srgbClr val="FFFFFF"/>
                  </a:solidFill>
                  <a:effectLst/>
                  <a:uLnTx/>
                  <a:uFillTx/>
                  <a:latin typeface="Alfa Slab One"/>
                  <a:ea typeface="Alfa Slab One"/>
                  <a:cs typeface="Alfa Slab One"/>
                  <a:sym typeface="Alfa Slab One"/>
                </a:rPr>
                <a:t>Jul. 4</a:t>
              </a:r>
            </a:p>
          </p:txBody>
        </p:sp>
        <p:sp>
          <p:nvSpPr>
            <p:cNvPr id="74" name="TextBox 74">
              <a:extLst>
                <a:ext uri="{FF2B5EF4-FFF2-40B4-BE49-F238E27FC236}">
                  <a16:creationId xmlns:a16="http://schemas.microsoft.com/office/drawing/2014/main" id="{E3D5757D-A8CE-562F-035D-5A44E998DA72}"/>
                </a:ext>
              </a:extLst>
            </p:cNvPr>
            <p:cNvSpPr txBox="1"/>
            <p:nvPr/>
          </p:nvSpPr>
          <p:spPr>
            <a:xfrm>
              <a:off x="0" y="650453"/>
              <a:ext cx="4252489" cy="970522"/>
            </a:xfrm>
            <a:prstGeom prst="rect">
              <a:avLst/>
            </a:prstGeom>
          </p:spPr>
          <p:txBody>
            <a:bodyPr lIns="0" tIns="0" rIns="0" bIns="0" rtlCol="0" anchor="t">
              <a:spAutoFit/>
            </a:bodyPr>
            <a:lstStyle/>
            <a:p>
              <a:pPr marL="0" marR="0" lvl="0" indent="0" algn="ctr" defTabSz="609630" rtl="0" eaLnBrk="1" fontAlgn="auto" latinLnBrk="0" hangingPunct="1">
                <a:lnSpc>
                  <a:spcPts val="2000"/>
                </a:lnSpc>
                <a:spcBef>
                  <a:spcPts val="0"/>
                </a:spcBef>
                <a:spcAft>
                  <a:spcPts val="0"/>
                </a:spcAft>
                <a:buClrTx/>
                <a:buSzTx/>
                <a:buFontTx/>
                <a:buNone/>
                <a:tabLst/>
                <a:defRPr/>
              </a:pPr>
              <a:r>
                <a:rPr kumimoji="0" lang="en-US" sz="1333" b="0" i="0" u="sng" strike="noStrike" kern="1200" cap="none" spc="40" normalizeH="0" baseline="0" noProof="0">
                  <a:ln>
                    <a:noFill/>
                  </a:ln>
                  <a:solidFill>
                    <a:prstClr val="white"/>
                  </a:solidFill>
                  <a:effectLst/>
                  <a:uLnTx/>
                  <a:uFillTx/>
                  <a:latin typeface="Lato"/>
                  <a:ea typeface="Lato"/>
                  <a:cs typeface="Lato"/>
                  <a:sym typeface="Lato"/>
                  <a:hlinkClick r:id="rId10" tooltip="https://www.gfoa.org/snap">
                    <a:extLst>
                      <a:ext uri="{A12FA001-AC4F-418D-AE19-62706E023703}">
                        <ahyp:hlinkClr xmlns:ahyp="http://schemas.microsoft.com/office/drawing/2018/hyperlinkcolor" val="tx"/>
                      </a:ext>
                    </a:extLst>
                  </a:hlinkClick>
                </a:rPr>
                <a:t>New work requirements passed into law for SNAP</a:t>
              </a:r>
            </a:p>
          </p:txBody>
        </p:sp>
      </p:grpSp>
      <p:sp>
        <p:nvSpPr>
          <p:cNvPr id="75" name="TextBox 75">
            <a:extLst>
              <a:ext uri="{FF2B5EF4-FFF2-40B4-BE49-F238E27FC236}">
                <a16:creationId xmlns:a16="http://schemas.microsoft.com/office/drawing/2014/main" id="{EAC42E26-4F63-506E-3BD5-B44C1A6A9CEB}"/>
              </a:ext>
            </a:extLst>
          </p:cNvPr>
          <p:cNvSpPr txBox="1"/>
          <p:nvPr/>
        </p:nvSpPr>
        <p:spPr>
          <a:xfrm>
            <a:off x="6417240" y="4812736"/>
            <a:ext cx="1012869" cy="462563"/>
          </a:xfrm>
          <a:prstGeom prst="rect">
            <a:avLst/>
          </a:prstGeom>
        </p:spPr>
        <p:txBody>
          <a:bodyPr lIns="0" tIns="0" rIns="0" bIns="0" rtlCol="0" anchor="t">
            <a:spAutoFit/>
          </a:bodyPr>
          <a:lstStyle/>
          <a:p>
            <a:pPr marL="0" marR="0" lvl="0" indent="0" algn="ctr" defTabSz="609630" rtl="0" eaLnBrk="1" fontAlgn="auto" latinLnBrk="0" hangingPunct="1">
              <a:lnSpc>
                <a:spcPts val="4000"/>
              </a:lnSpc>
              <a:spcBef>
                <a:spcPct val="0"/>
              </a:spcBef>
              <a:spcAft>
                <a:spcPts val="0"/>
              </a:spcAft>
              <a:buClrTx/>
              <a:buSzTx/>
              <a:buFontTx/>
              <a:buNone/>
              <a:tabLst/>
              <a:defRPr/>
            </a:pPr>
            <a:r>
              <a:rPr kumimoji="0" lang="en-US" sz="2666" b="0" i="0" u="none" strike="noStrike" kern="1200" cap="none" spc="79" normalizeH="0" baseline="0" noProof="0">
                <a:ln>
                  <a:noFill/>
                </a:ln>
                <a:solidFill>
                  <a:srgbClr val="004E95"/>
                </a:solidFill>
                <a:effectLst/>
                <a:uLnTx/>
                <a:uFillTx/>
                <a:latin typeface="Alfa Slab One"/>
                <a:ea typeface="Alfa Slab One"/>
                <a:cs typeface="Alfa Slab One"/>
                <a:sym typeface="Alfa Slab One"/>
              </a:rPr>
              <a:t>2029</a:t>
            </a:r>
          </a:p>
        </p:txBody>
      </p:sp>
      <p:sp>
        <p:nvSpPr>
          <p:cNvPr id="76" name="TextBox 76">
            <a:extLst>
              <a:ext uri="{FF2B5EF4-FFF2-40B4-BE49-F238E27FC236}">
                <a16:creationId xmlns:a16="http://schemas.microsoft.com/office/drawing/2014/main" id="{B88B526C-0751-01D5-1819-218E5BF6E933}"/>
              </a:ext>
            </a:extLst>
          </p:cNvPr>
          <p:cNvSpPr txBox="1"/>
          <p:nvPr/>
        </p:nvSpPr>
        <p:spPr>
          <a:xfrm>
            <a:off x="9177368" y="4807570"/>
            <a:ext cx="1012869" cy="462563"/>
          </a:xfrm>
          <a:prstGeom prst="rect">
            <a:avLst/>
          </a:prstGeom>
        </p:spPr>
        <p:txBody>
          <a:bodyPr lIns="0" tIns="0" rIns="0" bIns="0" rtlCol="0" anchor="t">
            <a:spAutoFit/>
          </a:bodyPr>
          <a:lstStyle/>
          <a:p>
            <a:pPr marL="0" marR="0" lvl="0" indent="0" algn="ctr" defTabSz="609630" rtl="0" eaLnBrk="1" fontAlgn="auto" latinLnBrk="0" hangingPunct="1">
              <a:lnSpc>
                <a:spcPts val="4000"/>
              </a:lnSpc>
              <a:spcBef>
                <a:spcPct val="0"/>
              </a:spcBef>
              <a:spcAft>
                <a:spcPts val="0"/>
              </a:spcAft>
              <a:buClrTx/>
              <a:buSzTx/>
              <a:buFontTx/>
              <a:buNone/>
              <a:tabLst/>
              <a:defRPr/>
            </a:pPr>
            <a:r>
              <a:rPr kumimoji="0" lang="en-US" sz="2666" b="0" i="0" u="none" strike="noStrike" kern="1200" cap="none" spc="79" normalizeH="0" baseline="0" noProof="0">
                <a:ln>
                  <a:noFill/>
                </a:ln>
                <a:solidFill>
                  <a:srgbClr val="004E95"/>
                </a:solidFill>
                <a:effectLst/>
                <a:uLnTx/>
                <a:uFillTx/>
                <a:latin typeface="Alfa Slab One"/>
                <a:ea typeface="Alfa Slab One"/>
                <a:cs typeface="Alfa Slab One"/>
                <a:sym typeface="Alfa Slab One"/>
              </a:rPr>
              <a:t>2030</a:t>
            </a:r>
          </a:p>
        </p:txBody>
      </p:sp>
      <p:sp>
        <p:nvSpPr>
          <p:cNvPr id="77" name="AutoShape 77">
            <a:extLst>
              <a:ext uri="{FF2B5EF4-FFF2-40B4-BE49-F238E27FC236}">
                <a16:creationId xmlns:a16="http://schemas.microsoft.com/office/drawing/2014/main" id="{038C99B2-49D8-2C9E-2EFE-05B462A40520}"/>
              </a:ext>
            </a:extLst>
          </p:cNvPr>
          <p:cNvSpPr/>
          <p:nvPr/>
        </p:nvSpPr>
        <p:spPr>
          <a:xfrm>
            <a:off x="10934700" y="4835144"/>
            <a:ext cx="0" cy="371856"/>
          </a:xfrm>
          <a:prstGeom prst="line">
            <a:avLst/>
          </a:prstGeom>
          <a:ln w="76200" cap="flat">
            <a:solidFill>
              <a:srgbClr val="004E95"/>
            </a:solidFill>
            <a:prstDash val="solid"/>
            <a:headEnd type="none" w="sm" len="sm"/>
            <a:tailEnd type="oval" w="lg" len="lg"/>
          </a:ln>
        </p:spPr>
        <p:txBody>
          <a:bodyPr/>
          <a:lstStyle/>
          <a:p>
            <a:pPr marL="0" marR="0" lvl="0" indent="0" algn="l" defTabSz="60963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grpSp>
        <p:nvGrpSpPr>
          <p:cNvPr id="78" name="Group 78">
            <a:extLst>
              <a:ext uri="{FF2B5EF4-FFF2-40B4-BE49-F238E27FC236}">
                <a16:creationId xmlns:a16="http://schemas.microsoft.com/office/drawing/2014/main" id="{D888020E-6DBA-E2C5-ED76-75CD64367BFB}"/>
              </a:ext>
            </a:extLst>
          </p:cNvPr>
          <p:cNvGrpSpPr/>
          <p:nvPr/>
        </p:nvGrpSpPr>
        <p:grpSpPr>
          <a:xfrm>
            <a:off x="10007600" y="5288423"/>
            <a:ext cx="1807127" cy="824775"/>
            <a:chOff x="0" y="-28575"/>
            <a:chExt cx="3614254" cy="1649550"/>
          </a:xfrm>
        </p:grpSpPr>
        <p:sp>
          <p:nvSpPr>
            <p:cNvPr id="79" name="TextBox 79">
              <a:extLst>
                <a:ext uri="{FF2B5EF4-FFF2-40B4-BE49-F238E27FC236}">
                  <a16:creationId xmlns:a16="http://schemas.microsoft.com/office/drawing/2014/main" id="{246E0B79-DB05-2501-7BA0-749C4BDF5E56}"/>
                </a:ext>
              </a:extLst>
            </p:cNvPr>
            <p:cNvSpPr txBox="1"/>
            <p:nvPr/>
          </p:nvSpPr>
          <p:spPr>
            <a:xfrm>
              <a:off x="0" y="-28575"/>
              <a:ext cx="3614254" cy="520656"/>
            </a:xfrm>
            <a:prstGeom prst="rect">
              <a:avLst/>
            </a:prstGeom>
          </p:spPr>
          <p:txBody>
            <a:bodyPr lIns="0" tIns="0" rIns="0" bIns="0" rtlCol="0" anchor="t">
              <a:spAutoFit/>
            </a:bodyPr>
            <a:lstStyle/>
            <a:p>
              <a:pPr marL="0" marR="0" lvl="0" indent="0" algn="ctr" defTabSz="609630" rtl="0" eaLnBrk="1" fontAlgn="auto" latinLnBrk="0" hangingPunct="1">
                <a:lnSpc>
                  <a:spcPts val="2167"/>
                </a:lnSpc>
                <a:spcBef>
                  <a:spcPts val="0"/>
                </a:spcBef>
                <a:spcAft>
                  <a:spcPts val="0"/>
                </a:spcAft>
                <a:buClrTx/>
                <a:buSzTx/>
                <a:buFontTx/>
                <a:buNone/>
                <a:tabLst/>
                <a:defRPr/>
              </a:pPr>
              <a:r>
                <a:rPr kumimoji="0" lang="en-US" sz="1667" b="0" i="0" u="none" strike="noStrike" kern="1200" cap="none" spc="83" normalizeH="0" baseline="0" noProof="0">
                  <a:ln>
                    <a:noFill/>
                  </a:ln>
                  <a:solidFill>
                    <a:srgbClr val="FFFFFF"/>
                  </a:solidFill>
                  <a:effectLst/>
                  <a:uLnTx/>
                  <a:uFillTx/>
                  <a:latin typeface="Alfa Slab One"/>
                  <a:ea typeface="Alfa Slab One"/>
                  <a:cs typeface="Alfa Slab One"/>
                  <a:sym typeface="Alfa Slab One"/>
                </a:rPr>
                <a:t>Jan. 1</a:t>
              </a:r>
            </a:p>
          </p:txBody>
        </p:sp>
        <p:sp>
          <p:nvSpPr>
            <p:cNvPr id="80" name="TextBox 80">
              <a:extLst>
                <a:ext uri="{FF2B5EF4-FFF2-40B4-BE49-F238E27FC236}">
                  <a16:creationId xmlns:a16="http://schemas.microsoft.com/office/drawing/2014/main" id="{4D157E2C-D251-82CF-4FC0-7DAEC8755C61}"/>
                </a:ext>
              </a:extLst>
            </p:cNvPr>
            <p:cNvSpPr txBox="1"/>
            <p:nvPr/>
          </p:nvSpPr>
          <p:spPr>
            <a:xfrm>
              <a:off x="0" y="650453"/>
              <a:ext cx="3614254" cy="970522"/>
            </a:xfrm>
            <a:prstGeom prst="rect">
              <a:avLst/>
            </a:prstGeom>
          </p:spPr>
          <p:txBody>
            <a:bodyPr lIns="0" tIns="0" rIns="0" bIns="0" rtlCol="0" anchor="t">
              <a:spAutoFit/>
            </a:bodyPr>
            <a:lstStyle/>
            <a:p>
              <a:pPr marL="0" marR="0" lvl="0" indent="0" algn="ctr" defTabSz="609630" rtl="0" eaLnBrk="1" fontAlgn="auto" latinLnBrk="0" hangingPunct="1">
                <a:lnSpc>
                  <a:spcPts val="2000"/>
                </a:lnSpc>
                <a:spcBef>
                  <a:spcPts val="0"/>
                </a:spcBef>
                <a:spcAft>
                  <a:spcPts val="0"/>
                </a:spcAft>
                <a:buClrTx/>
                <a:buSzTx/>
                <a:buFontTx/>
                <a:buNone/>
                <a:tabLst/>
                <a:defRPr/>
              </a:pPr>
              <a:r>
                <a:rPr kumimoji="0" lang="en-US" sz="1333" b="0" i="0" u="sng" strike="noStrike" kern="1200" cap="none" spc="40" normalizeH="0" baseline="0" noProof="0">
                  <a:ln>
                    <a:noFill/>
                  </a:ln>
                  <a:solidFill>
                    <a:prstClr val="white"/>
                  </a:solidFill>
                  <a:effectLst/>
                  <a:uLnTx/>
                  <a:uFillTx/>
                  <a:latin typeface="Lato"/>
                  <a:ea typeface="Lato"/>
                  <a:cs typeface="Lato"/>
                  <a:sym typeface="Lato"/>
                  <a:hlinkClick r:id="rId4" tooltip="https://www.gfoa.org/salt--tax-provisions">
                    <a:extLst>
                      <a:ext uri="{A12FA001-AC4F-418D-AE19-62706E023703}">
                        <ahyp:hlinkClr xmlns:ahyp="http://schemas.microsoft.com/office/drawing/2018/hyperlinkcolor" val="tx"/>
                      </a:ext>
                    </a:extLst>
                  </a:hlinkClick>
                </a:rPr>
                <a:t>SALT cap reverts to $10,000</a:t>
              </a:r>
            </a:p>
          </p:txBody>
        </p:sp>
      </p:grpSp>
    </p:spTree>
    <p:extLst>
      <p:ext uri="{BB962C8B-B14F-4D97-AF65-F5344CB8AC3E}">
        <p14:creationId xmlns:p14="http://schemas.microsoft.com/office/powerpoint/2010/main" val="23690654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C7B107-B861-9FA0-ED4C-31FC07ECE2A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26BC07C-A445-E377-FF8A-8D817143761D}"/>
              </a:ext>
            </a:extLst>
          </p:cNvPr>
          <p:cNvSpPr>
            <a:spLocks noGrp="1"/>
          </p:cNvSpPr>
          <p:nvPr>
            <p:ph type="title"/>
          </p:nvPr>
        </p:nvSpPr>
        <p:spPr>
          <a:xfrm>
            <a:off x="838200" y="293787"/>
            <a:ext cx="10063480" cy="592817"/>
          </a:xfrm>
        </p:spPr>
        <p:txBody>
          <a:bodyPr anchor="ctr">
            <a:normAutofit fontScale="90000"/>
          </a:bodyPr>
          <a:lstStyle/>
          <a:p>
            <a:pPr algn="ctr"/>
            <a:r>
              <a:rPr lang="en-US"/>
              <a:t>DISCLAIMER: EMPLOYERS HAVE REPORTING RELIEF IN 2025</a:t>
            </a:r>
          </a:p>
        </p:txBody>
      </p:sp>
      <p:sp>
        <p:nvSpPr>
          <p:cNvPr id="8" name="Content Placeholder 7">
            <a:extLst>
              <a:ext uri="{FF2B5EF4-FFF2-40B4-BE49-F238E27FC236}">
                <a16:creationId xmlns:a16="http://schemas.microsoft.com/office/drawing/2014/main" id="{B88C0F21-10CB-427D-83B0-A353FB2C7613}"/>
              </a:ext>
            </a:extLst>
          </p:cNvPr>
          <p:cNvSpPr>
            <a:spLocks noGrp="1"/>
          </p:cNvSpPr>
          <p:nvPr>
            <p:ph sz="half" idx="13"/>
          </p:nvPr>
        </p:nvSpPr>
        <p:spPr>
          <a:xfrm>
            <a:off x="668201" y="1563392"/>
            <a:ext cx="10855597" cy="4648835"/>
          </a:xfrm>
        </p:spPr>
        <p:txBody>
          <a:bodyPr vert="horz" lIns="91440" tIns="45720" rIns="91440" bIns="45720" rtlCol="0" anchor="t">
            <a:normAutofit fontScale="92500" lnSpcReduction="20000"/>
          </a:bodyPr>
          <a:lstStyle/>
          <a:p>
            <a:pPr marL="0" indent="0">
              <a:lnSpc>
                <a:spcPct val="90000"/>
              </a:lnSpc>
              <a:buNone/>
            </a:pPr>
            <a:r>
              <a:rPr lang="en-US">
                <a:solidFill>
                  <a:schemeClr val="tx1"/>
                </a:solidFill>
                <a:latin typeface="Lato Medium"/>
                <a:ea typeface="Lato Medium"/>
                <a:cs typeface="Lato Medium"/>
              </a:rPr>
              <a:t>On November 5, the IRS announced </a:t>
            </a:r>
            <a:r>
              <a:rPr lang="en-US" b="1">
                <a:solidFill>
                  <a:srgbClr val="C00000"/>
                </a:solidFill>
                <a:latin typeface="Lato ExtraBold"/>
                <a:ea typeface="Lato ExtraBold"/>
                <a:cs typeface="Lato ExtraBold"/>
              </a:rPr>
              <a:t>relief for employers in reporting</a:t>
            </a:r>
            <a:r>
              <a:rPr lang="en-US">
                <a:solidFill>
                  <a:srgbClr val="C00000"/>
                </a:solidFill>
                <a:latin typeface="Lato ExtraBold"/>
                <a:ea typeface="Lato ExtraBold"/>
                <a:cs typeface="Lato ExtraBold"/>
              </a:rPr>
              <a:t> </a:t>
            </a:r>
            <a:r>
              <a:rPr lang="en-US">
                <a:solidFill>
                  <a:schemeClr val="tx1"/>
                </a:solidFill>
                <a:latin typeface="Lato Medium"/>
                <a:ea typeface="Lato Medium"/>
                <a:cs typeface="Lato Medium"/>
              </a:rPr>
              <a:t>qualified overtime compensation on official tax statements (Notice 2025-62), like Form W-2</a:t>
            </a:r>
          </a:p>
          <a:p>
            <a:pPr marL="0" indent="0">
              <a:lnSpc>
                <a:spcPct val="90000"/>
              </a:lnSpc>
              <a:buNone/>
            </a:pPr>
            <a:endParaRPr lang="en-US">
              <a:solidFill>
                <a:schemeClr val="tx1"/>
              </a:solidFill>
            </a:endParaRPr>
          </a:p>
          <a:p>
            <a:pPr marL="0" indent="0">
              <a:lnSpc>
                <a:spcPct val="90000"/>
              </a:lnSpc>
              <a:buNone/>
            </a:pPr>
            <a:r>
              <a:rPr lang="en-US">
                <a:solidFill>
                  <a:schemeClr val="tx1"/>
                </a:solidFill>
                <a:latin typeface="Lato Medium"/>
                <a:ea typeface="Lato Medium"/>
                <a:cs typeface="Lato Medium"/>
              </a:rPr>
              <a:t>Employers may still choose to provide employees with estimates of qualified overtime pay this year, but </a:t>
            </a:r>
            <a:r>
              <a:rPr lang="en-US" b="1">
                <a:solidFill>
                  <a:srgbClr val="C00000"/>
                </a:solidFill>
                <a:latin typeface="Lato ExtraBold"/>
                <a:ea typeface="Lato ExtraBold"/>
                <a:cs typeface="Lato ExtraBold"/>
              </a:rPr>
              <a:t>this is optional and at the discretion of the employer in tax year/calendar year 2025</a:t>
            </a:r>
            <a:endParaRPr lang="en-US" b="1">
              <a:solidFill>
                <a:srgbClr val="C00000"/>
              </a:solidFill>
              <a:latin typeface="Lato ExtraBold" panose="020F0502020204030203" pitchFamily="34" charset="0"/>
              <a:ea typeface="Lato ExtraBold" panose="020F0502020204030203" pitchFamily="34" charset="0"/>
              <a:cs typeface="Lato ExtraBold" panose="020F0502020204030203" pitchFamily="34" charset="0"/>
            </a:endParaRPr>
          </a:p>
          <a:p>
            <a:pPr marL="0" indent="0">
              <a:lnSpc>
                <a:spcPct val="90000"/>
              </a:lnSpc>
              <a:buNone/>
            </a:pPr>
            <a:endParaRPr lang="en-US">
              <a:solidFill>
                <a:schemeClr val="tx1"/>
              </a:solidFill>
            </a:endParaRPr>
          </a:p>
          <a:p>
            <a:pPr marL="0" indent="0">
              <a:lnSpc>
                <a:spcPct val="90000"/>
              </a:lnSpc>
              <a:buNone/>
            </a:pPr>
            <a:r>
              <a:rPr lang="en-US">
                <a:solidFill>
                  <a:schemeClr val="tx1"/>
                </a:solidFill>
                <a:latin typeface="Lato Medium"/>
                <a:ea typeface="Lato Medium"/>
                <a:cs typeface="Lato Medium"/>
              </a:rPr>
              <a:t>IRS Notice 2025-69 provides options for employees to calculate the deduction based on the type of overtime they receive</a:t>
            </a:r>
          </a:p>
          <a:p>
            <a:pPr marL="0" indent="0">
              <a:lnSpc>
                <a:spcPct val="90000"/>
              </a:lnSpc>
              <a:buNone/>
            </a:pPr>
            <a:endParaRPr lang="en-US">
              <a:solidFill>
                <a:schemeClr val="tx1"/>
              </a:solidFill>
            </a:endParaRPr>
          </a:p>
          <a:p>
            <a:pPr marL="0" indent="0">
              <a:lnSpc>
                <a:spcPct val="90000"/>
              </a:lnSpc>
              <a:buNone/>
            </a:pPr>
            <a:r>
              <a:rPr lang="en-US">
                <a:solidFill>
                  <a:schemeClr val="tx1"/>
                </a:solidFill>
                <a:latin typeface="Lato Medium"/>
                <a:ea typeface="Lato Medium"/>
                <a:cs typeface="Lato Medium"/>
              </a:rPr>
              <a:t>Employers will be required to provide employees with statements beginning in tax year 2026 </a:t>
            </a:r>
          </a:p>
        </p:txBody>
      </p:sp>
    </p:spTree>
    <p:extLst>
      <p:ext uri="{BB962C8B-B14F-4D97-AF65-F5344CB8AC3E}">
        <p14:creationId xmlns:p14="http://schemas.microsoft.com/office/powerpoint/2010/main" val="40708383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CC74C4-7276-57AC-3696-AD50C4AD9F2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224997E-952C-ED4F-E12A-1EB81E28F8AD}"/>
              </a:ext>
            </a:extLst>
          </p:cNvPr>
          <p:cNvSpPr>
            <a:spLocks noGrp="1"/>
          </p:cNvSpPr>
          <p:nvPr>
            <p:ph type="title"/>
          </p:nvPr>
        </p:nvSpPr>
        <p:spPr>
          <a:xfrm>
            <a:off x="835660" y="293380"/>
            <a:ext cx="10063480" cy="592817"/>
          </a:xfrm>
        </p:spPr>
        <p:txBody>
          <a:bodyPr anchor="ctr">
            <a:normAutofit/>
          </a:bodyPr>
          <a:lstStyle/>
          <a:p>
            <a:r>
              <a:rPr lang="en-US"/>
              <a:t>IRS Guidance</a:t>
            </a:r>
          </a:p>
        </p:txBody>
      </p:sp>
      <p:sp>
        <p:nvSpPr>
          <p:cNvPr id="23" name="TextBox 22">
            <a:extLst>
              <a:ext uri="{FF2B5EF4-FFF2-40B4-BE49-F238E27FC236}">
                <a16:creationId xmlns:a16="http://schemas.microsoft.com/office/drawing/2014/main" id="{89050C0E-728A-58DF-FC5F-D1710BDA6002}"/>
              </a:ext>
            </a:extLst>
          </p:cNvPr>
          <p:cNvSpPr txBox="1"/>
          <p:nvPr/>
        </p:nvSpPr>
        <p:spPr>
          <a:xfrm>
            <a:off x="612145" y="3993354"/>
            <a:ext cx="2390775"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July 4, 2025</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H.R. 1 signed into law, establishing deduction</a:t>
            </a:r>
          </a:p>
        </p:txBody>
      </p:sp>
      <p:sp>
        <p:nvSpPr>
          <p:cNvPr id="24" name="TextBox 23">
            <a:extLst>
              <a:ext uri="{FF2B5EF4-FFF2-40B4-BE49-F238E27FC236}">
                <a16:creationId xmlns:a16="http://schemas.microsoft.com/office/drawing/2014/main" id="{F5E02DCF-D95F-C994-DAA6-1CE3A70DE3A8}"/>
              </a:ext>
            </a:extLst>
          </p:cNvPr>
          <p:cNvSpPr txBox="1"/>
          <p:nvPr/>
        </p:nvSpPr>
        <p:spPr>
          <a:xfrm>
            <a:off x="2466975" y="1517807"/>
            <a:ext cx="2571750" cy="147732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August 7, 2025</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IRS announces no changes to W-2 and 1099 in 2025</a:t>
            </a:r>
          </a:p>
        </p:txBody>
      </p:sp>
      <p:sp>
        <p:nvSpPr>
          <p:cNvPr id="25" name="TextBox 24">
            <a:extLst>
              <a:ext uri="{FF2B5EF4-FFF2-40B4-BE49-F238E27FC236}">
                <a16:creationId xmlns:a16="http://schemas.microsoft.com/office/drawing/2014/main" id="{E8E3818A-BAD1-760B-7D95-D672BC854B92}"/>
              </a:ext>
            </a:extLst>
          </p:cNvPr>
          <p:cNvSpPr txBox="1"/>
          <p:nvPr/>
        </p:nvSpPr>
        <p:spPr>
          <a:xfrm>
            <a:off x="4810125" y="3993354"/>
            <a:ext cx="2571750" cy="147732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November 5, 2025</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IRS announces transition relief for employers in 2025</a:t>
            </a:r>
          </a:p>
        </p:txBody>
      </p:sp>
      <p:sp>
        <p:nvSpPr>
          <p:cNvPr id="26" name="TextBox 25">
            <a:extLst>
              <a:ext uri="{FF2B5EF4-FFF2-40B4-BE49-F238E27FC236}">
                <a16:creationId xmlns:a16="http://schemas.microsoft.com/office/drawing/2014/main" id="{7F6F1501-46F9-F61A-CD09-E06DFAE5F5D2}"/>
              </a:ext>
            </a:extLst>
          </p:cNvPr>
          <p:cNvSpPr txBox="1"/>
          <p:nvPr/>
        </p:nvSpPr>
        <p:spPr>
          <a:xfrm>
            <a:off x="6817357" y="1517807"/>
            <a:ext cx="2571750" cy="147732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November 21, 2025</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IRS publishes guidance on the deduction for tax year 2025</a:t>
            </a:r>
          </a:p>
        </p:txBody>
      </p:sp>
      <p:sp>
        <p:nvSpPr>
          <p:cNvPr id="27" name="TextBox 26">
            <a:extLst>
              <a:ext uri="{FF2B5EF4-FFF2-40B4-BE49-F238E27FC236}">
                <a16:creationId xmlns:a16="http://schemas.microsoft.com/office/drawing/2014/main" id="{B2BDFD88-9D72-32AE-A162-5BC6DD59F23F}"/>
              </a:ext>
            </a:extLst>
          </p:cNvPr>
          <p:cNvSpPr txBox="1"/>
          <p:nvPr/>
        </p:nvSpPr>
        <p:spPr>
          <a:xfrm>
            <a:off x="9189080" y="3993354"/>
            <a:ext cx="2926719" cy="203132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mn-cs"/>
              </a:rPr>
              <a:t>Tax Years 2026 – 2028</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IRS will provide updated W-2 and 1099 forms and instructions for employers reporting qualified overtime compensation</a:t>
            </a:r>
          </a:p>
        </p:txBody>
      </p:sp>
      <p:grpSp>
        <p:nvGrpSpPr>
          <p:cNvPr id="29" name="Group 28">
            <a:extLst>
              <a:ext uri="{FF2B5EF4-FFF2-40B4-BE49-F238E27FC236}">
                <a16:creationId xmlns:a16="http://schemas.microsoft.com/office/drawing/2014/main" id="{4FC654D9-E64D-24DC-794A-4D84F9346089}"/>
              </a:ext>
            </a:extLst>
          </p:cNvPr>
          <p:cNvGrpSpPr/>
          <p:nvPr/>
        </p:nvGrpSpPr>
        <p:grpSpPr>
          <a:xfrm>
            <a:off x="835660" y="3056175"/>
            <a:ext cx="10753724" cy="692862"/>
            <a:chOff x="835660" y="3056175"/>
            <a:chExt cx="10753724" cy="692862"/>
          </a:xfrm>
        </p:grpSpPr>
        <p:grpSp>
          <p:nvGrpSpPr>
            <p:cNvPr id="21" name="Group 20">
              <a:extLst>
                <a:ext uri="{FF2B5EF4-FFF2-40B4-BE49-F238E27FC236}">
                  <a16:creationId xmlns:a16="http://schemas.microsoft.com/office/drawing/2014/main" id="{A1FBD35C-DA48-5973-BBB6-146833A76F30}"/>
                </a:ext>
              </a:extLst>
            </p:cNvPr>
            <p:cNvGrpSpPr/>
            <p:nvPr/>
          </p:nvGrpSpPr>
          <p:grpSpPr>
            <a:xfrm>
              <a:off x="835660" y="3182299"/>
              <a:ext cx="10753724" cy="566738"/>
              <a:chOff x="835660" y="3145630"/>
              <a:chExt cx="10753724" cy="566738"/>
            </a:xfrm>
          </p:grpSpPr>
          <p:sp>
            <p:nvSpPr>
              <p:cNvPr id="15" name="Arrow: Right 14">
                <a:extLst>
                  <a:ext uri="{FF2B5EF4-FFF2-40B4-BE49-F238E27FC236}">
                    <a16:creationId xmlns:a16="http://schemas.microsoft.com/office/drawing/2014/main" id="{C58EA2AB-A58F-5494-19BE-1577A4B032E1}"/>
                  </a:ext>
                </a:extLst>
              </p:cNvPr>
              <p:cNvSpPr/>
              <p:nvPr/>
            </p:nvSpPr>
            <p:spPr>
              <a:xfrm>
                <a:off x="988059" y="3145630"/>
                <a:ext cx="10601325" cy="566738"/>
              </a:xfrm>
              <a:prstGeom prst="rightArrow">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421A6DC8-98D4-5007-8644-2770302137E0}"/>
                  </a:ext>
                </a:extLst>
              </p:cNvPr>
              <p:cNvSpPr/>
              <p:nvPr/>
            </p:nvSpPr>
            <p:spPr>
              <a:xfrm>
                <a:off x="835660" y="3181349"/>
                <a:ext cx="504825" cy="495300"/>
              </a:xfrm>
              <a:prstGeom prst="ellipse">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Oval 16">
                <a:extLst>
                  <a:ext uri="{FF2B5EF4-FFF2-40B4-BE49-F238E27FC236}">
                    <a16:creationId xmlns:a16="http://schemas.microsoft.com/office/drawing/2014/main" id="{E65C6AE6-CA43-6F08-5BC8-668BE778761B}"/>
                  </a:ext>
                </a:extLst>
              </p:cNvPr>
              <p:cNvSpPr/>
              <p:nvPr/>
            </p:nvSpPr>
            <p:spPr>
              <a:xfrm>
                <a:off x="5226683" y="3178967"/>
                <a:ext cx="504825" cy="495300"/>
              </a:xfrm>
              <a:prstGeom prst="ellipse">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Oval 17">
                <a:extLst>
                  <a:ext uri="{FF2B5EF4-FFF2-40B4-BE49-F238E27FC236}">
                    <a16:creationId xmlns:a16="http://schemas.microsoft.com/office/drawing/2014/main" id="{938BCEA2-85FB-EB94-C7E6-0A98593ED728}"/>
                  </a:ext>
                </a:extLst>
              </p:cNvPr>
              <p:cNvSpPr/>
              <p:nvPr/>
            </p:nvSpPr>
            <p:spPr>
              <a:xfrm>
                <a:off x="2854959" y="3178967"/>
                <a:ext cx="504825" cy="495300"/>
              </a:xfrm>
              <a:prstGeom prst="ellipse">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Oval 18">
                <a:extLst>
                  <a:ext uri="{FF2B5EF4-FFF2-40B4-BE49-F238E27FC236}">
                    <a16:creationId xmlns:a16="http://schemas.microsoft.com/office/drawing/2014/main" id="{1104E200-0367-2DE7-8E6D-16ED96C06DF3}"/>
                  </a:ext>
                </a:extLst>
              </p:cNvPr>
              <p:cNvSpPr/>
              <p:nvPr/>
            </p:nvSpPr>
            <p:spPr>
              <a:xfrm>
                <a:off x="9970131" y="3181349"/>
                <a:ext cx="504825" cy="495300"/>
              </a:xfrm>
              <a:prstGeom prst="ellipse">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28" name="Star: 5 Points 27">
              <a:extLst>
                <a:ext uri="{FF2B5EF4-FFF2-40B4-BE49-F238E27FC236}">
                  <a16:creationId xmlns:a16="http://schemas.microsoft.com/office/drawing/2014/main" id="{EE2CB583-C78A-7F1D-2565-09A5620A4793}"/>
                </a:ext>
              </a:extLst>
            </p:cNvPr>
            <p:cNvSpPr/>
            <p:nvPr/>
          </p:nvSpPr>
          <p:spPr>
            <a:xfrm>
              <a:off x="7598407" y="3056175"/>
              <a:ext cx="812168" cy="692862"/>
            </a:xfrm>
            <a:prstGeom prst="star5">
              <a:avLst/>
            </a:prstGeom>
            <a:solidFill>
              <a:schemeClr val="accent4"/>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41620456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F00A3A2-57C2-E0B8-CC69-CF1F58CAE6FF}"/>
              </a:ext>
            </a:extLst>
          </p:cNvPr>
          <p:cNvSpPr>
            <a:spLocks noGrp="1"/>
          </p:cNvSpPr>
          <p:nvPr>
            <p:ph type="title"/>
          </p:nvPr>
        </p:nvSpPr>
        <p:spPr>
          <a:xfrm>
            <a:off x="838200" y="293787"/>
            <a:ext cx="10063480" cy="592817"/>
          </a:xfrm>
        </p:spPr>
        <p:txBody>
          <a:bodyPr anchor="ctr">
            <a:normAutofit/>
          </a:bodyPr>
          <a:lstStyle/>
          <a:p>
            <a:r>
              <a:rPr lang="en-US"/>
              <a:t>Section 70202 of H.R. 1</a:t>
            </a:r>
          </a:p>
        </p:txBody>
      </p:sp>
      <p:pic>
        <p:nvPicPr>
          <p:cNvPr id="10" name="Picture 9" descr="A document with text and numbers&#10;&#10;AI-generated content may be incorrect.">
            <a:extLst>
              <a:ext uri="{FF2B5EF4-FFF2-40B4-BE49-F238E27FC236}">
                <a16:creationId xmlns:a16="http://schemas.microsoft.com/office/drawing/2014/main" id="{FDB712D1-52D2-378F-29EA-76D2D13E1122}"/>
              </a:ext>
            </a:extLst>
          </p:cNvPr>
          <p:cNvPicPr>
            <a:picLocks noChangeAspect="1"/>
          </p:cNvPicPr>
          <p:nvPr/>
        </p:nvPicPr>
        <p:blipFill>
          <a:blip r:embed="rId3"/>
          <a:srcRect l="14241" r="10224" b="-3"/>
          <a:stretch>
            <a:fillRect/>
          </a:stretch>
        </p:blipFill>
        <p:spPr>
          <a:xfrm>
            <a:off x="7025653" y="1761806"/>
            <a:ext cx="4590403" cy="4238943"/>
          </a:xfrm>
          <a:prstGeom prst="rect">
            <a:avLst/>
          </a:prstGeom>
          <a:ln>
            <a:noFill/>
          </a:ln>
          <a:effectLst>
            <a:outerShdw blurRad="292100" dist="139700" dir="2700000" algn="tl" rotWithShape="0">
              <a:srgbClr val="333333">
                <a:alpha val="65000"/>
              </a:srgbClr>
            </a:outerShdw>
          </a:effectLst>
        </p:spPr>
      </p:pic>
      <p:sp>
        <p:nvSpPr>
          <p:cNvPr id="12" name="TextBox 11">
            <a:extLst>
              <a:ext uri="{FF2B5EF4-FFF2-40B4-BE49-F238E27FC236}">
                <a16:creationId xmlns:a16="http://schemas.microsoft.com/office/drawing/2014/main" id="{B3912D49-A732-BE31-88B3-6441848A43AE}"/>
              </a:ext>
            </a:extLst>
          </p:cNvPr>
          <p:cNvSpPr txBox="1"/>
          <p:nvPr/>
        </p:nvSpPr>
        <p:spPr>
          <a:xfrm>
            <a:off x="466724" y="3069338"/>
            <a:ext cx="6096000" cy="3333220"/>
          </a:xfrm>
          <a:prstGeom prst="rect">
            <a:avLst/>
          </a:prstGeom>
          <a:noFill/>
        </p:spPr>
        <p:txBody>
          <a:bodyPr wrap="square">
            <a:spAutoFit/>
          </a:bodyPr>
          <a:lstStyle/>
          <a:p>
            <a:pPr marL="285750" marR="0" lvl="0" indent="-28575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Lato Medium" panose="020F0502020204030203" pitchFamily="34" charset="0"/>
                <a:ea typeface="Lato Medium" panose="020F0502020204030203" pitchFamily="34" charset="0"/>
                <a:cs typeface="Lato Medium" panose="020F0502020204030203" pitchFamily="34" charset="0"/>
              </a:rPr>
              <a:t>Individual taxpayers can deduct up to $12,500 in </a:t>
            </a:r>
            <a:r>
              <a:rPr kumimoji="0" lang="en-US" sz="1800" b="1" i="0" u="none" strike="noStrike" kern="1200" cap="none" spc="0" normalizeH="0" baseline="0" noProof="0">
                <a:ln>
                  <a:noFill/>
                </a:ln>
                <a:solidFill>
                  <a:prstClr val="black"/>
                </a:solidFill>
                <a:effectLst/>
                <a:uLnTx/>
                <a:uFillTx/>
                <a:latin typeface="Lato ExtraBold" panose="020F0502020204030203" pitchFamily="34" charset="0"/>
                <a:ea typeface="Lato ExtraBold" panose="020F0502020204030203" pitchFamily="34" charset="0"/>
                <a:cs typeface="Lato ExtraBold" panose="020F0502020204030203" pitchFamily="34" charset="0"/>
              </a:rPr>
              <a:t>qualified overtime compensation</a:t>
            </a:r>
            <a:r>
              <a:rPr kumimoji="0" lang="en-US" sz="1800" b="0" i="0" u="none" strike="noStrike" kern="1200" cap="none" spc="0" normalizeH="0" baseline="0" noProof="0">
                <a:ln>
                  <a:noFill/>
                </a:ln>
                <a:solidFill>
                  <a:prstClr val="black"/>
                </a:solidFill>
                <a:effectLst/>
                <a:uLnTx/>
                <a:uFillTx/>
                <a:latin typeface="Lato ExtraBold" panose="020F0502020204030203" pitchFamily="34" charset="0"/>
                <a:ea typeface="Lato ExtraBold" panose="020F0502020204030203" pitchFamily="34" charset="0"/>
                <a:cs typeface="Lato ExtraBold" panose="020F0502020204030203" pitchFamily="34" charset="0"/>
              </a:rPr>
              <a:t> </a:t>
            </a:r>
            <a:r>
              <a:rPr kumimoji="0" lang="en-US" sz="1800" b="0" i="0" u="none" strike="noStrike" kern="1200" cap="none" spc="0" normalizeH="0" baseline="0" noProof="0">
                <a:ln>
                  <a:noFill/>
                </a:ln>
                <a:solidFill>
                  <a:prstClr val="black"/>
                </a:solidFill>
                <a:effectLst/>
                <a:uLnTx/>
                <a:uFillTx/>
                <a:latin typeface="Lato Medium" panose="020F0502020204030203" pitchFamily="34" charset="0"/>
                <a:ea typeface="Lato Medium" panose="020F0502020204030203" pitchFamily="34" charset="0"/>
                <a:cs typeface="Lato Medium" panose="020F0502020204030203" pitchFamily="34" charset="0"/>
              </a:rPr>
              <a:t>from federally taxable income </a:t>
            </a:r>
          </a:p>
          <a:p>
            <a:pPr marL="742950" marR="0" lvl="1" indent="-28575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Lato Medium" panose="020F0502020204030203" pitchFamily="34" charset="0"/>
                <a:ea typeface="Lato Medium" panose="020F0502020204030203" pitchFamily="34" charset="0"/>
                <a:cs typeface="Lato Medium" panose="020F0502020204030203" pitchFamily="34" charset="0"/>
              </a:rPr>
              <a:t>For joint filers, the limit is $25,000</a:t>
            </a:r>
          </a:p>
          <a:p>
            <a:pPr marL="457200" marR="0" lvl="1" indent="0" algn="l" defTabSz="914400" rtl="0" eaLnBrk="1" fontAlgn="auto" latinLnBrk="0" hangingPunct="1">
              <a:lnSpc>
                <a:spcPct val="9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Lato Medium" panose="020F0502020204030203" pitchFamily="34" charset="0"/>
              <a:ea typeface="Lato Medium" panose="020F0502020204030203" pitchFamily="34" charset="0"/>
              <a:cs typeface="Lato Medium" panose="020F0502020204030203" pitchFamily="34" charset="0"/>
            </a:endParaRPr>
          </a:p>
          <a:p>
            <a:pPr marL="457200" marR="0" lvl="1" indent="0" algn="l" defTabSz="914400" rtl="0" eaLnBrk="1" fontAlgn="auto" latinLnBrk="0" hangingPunct="1">
              <a:lnSpc>
                <a:spcPct val="9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Lato Medium" panose="020F0502020204030203" pitchFamily="34" charset="0"/>
              <a:ea typeface="Lato Medium" panose="020F0502020204030203" pitchFamily="34" charset="0"/>
              <a:cs typeface="Lato Medium" panose="020F0502020204030203" pitchFamily="34" charset="0"/>
            </a:endParaRPr>
          </a:p>
          <a:p>
            <a:pPr marL="285750" marR="0" lvl="0" indent="-28575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Lato Medium" panose="020F0502020204030203" pitchFamily="34" charset="0"/>
                <a:ea typeface="Lato Medium" panose="020F0502020204030203" pitchFamily="34" charset="0"/>
                <a:cs typeface="Lato Medium" panose="020F0502020204030203" pitchFamily="34" charset="0"/>
              </a:rPr>
              <a:t>The deduction phases out at $100 per $1,000 of income in over $150,000 in modified adjusted gross income </a:t>
            </a:r>
          </a:p>
          <a:p>
            <a:pPr marL="742950" marR="0" lvl="1" indent="-28575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Lato Medium" panose="020F0502020204030203" pitchFamily="34" charset="0"/>
                <a:ea typeface="Lato Medium" panose="020F0502020204030203" pitchFamily="34" charset="0"/>
                <a:cs typeface="Lato Medium" panose="020F0502020204030203" pitchFamily="34" charset="0"/>
              </a:rPr>
              <a:t>For joint filers, the deduction phases out at $300,000 MAGI</a:t>
            </a:r>
          </a:p>
          <a:p>
            <a:pPr marL="742950" marR="0" lvl="1" indent="-28575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800" b="0" i="1" u="none" strike="noStrike" kern="1200" cap="none" spc="0" normalizeH="0" baseline="0" noProof="0">
                <a:ln>
                  <a:noFill/>
                </a:ln>
                <a:solidFill>
                  <a:prstClr val="black"/>
                </a:solidFill>
                <a:effectLst/>
                <a:uLnTx/>
                <a:uFillTx/>
                <a:latin typeface="Lato Medium" panose="020F0502020204030203" pitchFamily="34" charset="0"/>
                <a:ea typeface="Lato Medium" panose="020F0502020204030203" pitchFamily="34" charset="0"/>
                <a:cs typeface="Lato Medium" panose="020F0502020204030203" pitchFamily="34" charset="0"/>
              </a:rPr>
              <a:t>Ex.) An individual with a MAGI of $200,000 in 2025 would be able to deduct $7,500 this year</a:t>
            </a:r>
          </a:p>
        </p:txBody>
      </p:sp>
      <p:sp>
        <p:nvSpPr>
          <p:cNvPr id="14" name="TextBox 13">
            <a:extLst>
              <a:ext uri="{FF2B5EF4-FFF2-40B4-BE49-F238E27FC236}">
                <a16:creationId xmlns:a16="http://schemas.microsoft.com/office/drawing/2014/main" id="{F3F94106-A96B-4FA9-B935-A1FBA54A6DD0}"/>
              </a:ext>
            </a:extLst>
          </p:cNvPr>
          <p:cNvSpPr txBox="1"/>
          <p:nvPr/>
        </p:nvSpPr>
        <p:spPr>
          <a:xfrm>
            <a:off x="533399" y="1481211"/>
            <a:ext cx="6029325" cy="1588127"/>
          </a:xfrm>
          <a:prstGeom prst="rect">
            <a:avLst/>
          </a:prstGeom>
          <a:noFill/>
        </p:spPr>
        <p:txBody>
          <a:bodyPr wrap="square">
            <a:spAutoFit/>
          </a:bodyPr>
          <a:lstStyle/>
          <a:p>
            <a:pPr marL="285750" marR="0" lvl="0" indent="-28575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Lato Medium" panose="020F0502020204030203" pitchFamily="34" charset="0"/>
                <a:ea typeface="Lato Medium" panose="020F0502020204030203" pitchFamily="34" charset="0"/>
                <a:cs typeface="Lato Medium" panose="020F0502020204030203" pitchFamily="34" charset="0"/>
              </a:rPr>
              <a:t>Section 70202 of H.R. 1 amended IRC §225 to allow individual taxpayers to deduct </a:t>
            </a:r>
            <a:r>
              <a:rPr kumimoji="0" lang="en-US" sz="1800" b="1" i="0" u="none" strike="noStrike" kern="1200" cap="none" spc="0" normalizeH="0" baseline="0" noProof="0">
                <a:ln>
                  <a:noFill/>
                </a:ln>
                <a:solidFill>
                  <a:prstClr val="black"/>
                </a:solidFill>
                <a:effectLst/>
                <a:uLnTx/>
                <a:uFillTx/>
                <a:latin typeface="Lato ExtraBold" panose="020F0502020204030203" pitchFamily="34" charset="0"/>
                <a:ea typeface="Lato ExtraBold" panose="020F0502020204030203" pitchFamily="34" charset="0"/>
                <a:cs typeface="Lato ExtraBold" panose="020F0502020204030203" pitchFamily="34" charset="0"/>
              </a:rPr>
              <a:t>qualified overtime compensation </a:t>
            </a:r>
            <a:r>
              <a:rPr kumimoji="0" lang="en-US" sz="1800" b="0" i="0" u="none" strike="noStrike" kern="1200" cap="none" spc="0" normalizeH="0" baseline="0" noProof="0">
                <a:ln>
                  <a:noFill/>
                </a:ln>
                <a:solidFill>
                  <a:prstClr val="black"/>
                </a:solidFill>
                <a:effectLst/>
                <a:uLnTx/>
                <a:uFillTx/>
                <a:latin typeface="Lato Medium" panose="020F0502020204030203" pitchFamily="34" charset="0"/>
                <a:ea typeface="Lato Medium" panose="020F0502020204030203" pitchFamily="34" charset="0"/>
                <a:cs typeface="Lato Medium" panose="020F0502020204030203" pitchFamily="34" charset="0"/>
              </a:rPr>
              <a:t>from their taxable income </a:t>
            </a:r>
          </a:p>
          <a:p>
            <a:pPr marL="742950" marR="0" lvl="1" indent="-28575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Lato Medium" panose="020F0502020204030203" pitchFamily="34" charset="0"/>
                <a:ea typeface="Lato Medium" panose="020F0502020204030203" pitchFamily="34" charset="0"/>
                <a:cs typeface="Lato Medium" panose="020F0502020204030203" pitchFamily="34" charset="0"/>
              </a:rPr>
              <a:t>Above-the-line deduction</a:t>
            </a:r>
          </a:p>
          <a:p>
            <a:pPr marL="742950" marR="0" lvl="1" indent="-28575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a:ln>
                  <a:noFill/>
                </a:ln>
                <a:solidFill>
                  <a:prstClr val="black"/>
                </a:solidFill>
                <a:effectLst/>
                <a:uLnTx/>
                <a:uFillTx/>
                <a:latin typeface="Lato Medium" panose="020F0502020204030203" pitchFamily="34" charset="0"/>
                <a:ea typeface="Lato Medium" panose="020F0502020204030203" pitchFamily="34" charset="0"/>
                <a:cs typeface="Lato Medium" panose="020F0502020204030203" pitchFamily="34" charset="0"/>
              </a:rPr>
              <a:t>Retroactive to tax year 2025,</a:t>
            </a:r>
            <a:r>
              <a:rPr kumimoji="0" lang="en-US" sz="1800" b="0" i="0" u="none" strike="noStrike" kern="1200" cap="none" spc="0" normalizeH="0" baseline="0" noProof="0">
                <a:ln>
                  <a:noFill/>
                </a:ln>
                <a:solidFill>
                  <a:srgbClr val="FF0000"/>
                </a:solidFill>
                <a:effectLst/>
                <a:uLnTx/>
                <a:uFillTx/>
                <a:latin typeface="Lato ExtraBold" panose="020F0502020204030203" pitchFamily="34" charset="0"/>
                <a:ea typeface="Lato ExtraBold" panose="020F0502020204030203" pitchFamily="34" charset="0"/>
                <a:cs typeface="Lato ExtraBold" panose="020F0502020204030203" pitchFamily="34" charset="0"/>
              </a:rPr>
              <a:t> expires in 2028</a:t>
            </a:r>
          </a:p>
          <a:p>
            <a:pPr marL="0" marR="0" lvl="0" indent="0" algn="l" defTabSz="914400" rtl="0" eaLnBrk="1" fontAlgn="auto" latinLnBrk="0" hangingPunct="1">
              <a:lnSpc>
                <a:spcPct val="9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346440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20A70B-58B2-12F9-C7CE-A295F59607B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8646981-5EB7-5ED6-0517-90BF9AE6B807}"/>
              </a:ext>
            </a:extLst>
          </p:cNvPr>
          <p:cNvSpPr>
            <a:spLocks noGrp="1"/>
          </p:cNvSpPr>
          <p:nvPr>
            <p:ph type="title"/>
          </p:nvPr>
        </p:nvSpPr>
        <p:spPr>
          <a:xfrm>
            <a:off x="838200" y="293787"/>
            <a:ext cx="10063480" cy="592817"/>
          </a:xfrm>
        </p:spPr>
        <p:txBody>
          <a:bodyPr anchor="ctr">
            <a:normAutofit/>
          </a:bodyPr>
          <a:lstStyle/>
          <a:p>
            <a:r>
              <a:rPr lang="en-US"/>
              <a:t>Qualified Overtime Compensation</a:t>
            </a:r>
          </a:p>
        </p:txBody>
      </p:sp>
      <p:grpSp>
        <p:nvGrpSpPr>
          <p:cNvPr id="11" name="Group 10">
            <a:extLst>
              <a:ext uri="{FF2B5EF4-FFF2-40B4-BE49-F238E27FC236}">
                <a16:creationId xmlns:a16="http://schemas.microsoft.com/office/drawing/2014/main" id="{759B7180-2EF0-4DD6-A949-380205CFBF2A}"/>
              </a:ext>
            </a:extLst>
          </p:cNvPr>
          <p:cNvGrpSpPr/>
          <p:nvPr/>
        </p:nvGrpSpPr>
        <p:grpSpPr>
          <a:xfrm>
            <a:off x="8524638" y="1280080"/>
            <a:ext cx="3346704" cy="5355312"/>
            <a:chOff x="8513064" y="1106621"/>
            <a:chExt cx="3346704" cy="5355312"/>
          </a:xfrm>
        </p:grpSpPr>
        <p:sp>
          <p:nvSpPr>
            <p:cNvPr id="3" name="Rectangle 2">
              <a:extLst>
                <a:ext uri="{FF2B5EF4-FFF2-40B4-BE49-F238E27FC236}">
                  <a16:creationId xmlns:a16="http://schemas.microsoft.com/office/drawing/2014/main" id="{A25D0E8B-1955-E5E3-0CC1-02E6C52EC46B}"/>
                </a:ext>
              </a:extLst>
            </p:cNvPr>
            <p:cNvSpPr/>
            <p:nvPr/>
          </p:nvSpPr>
          <p:spPr>
            <a:xfrm>
              <a:off x="8513064" y="1106621"/>
              <a:ext cx="3346704" cy="5355312"/>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0000"/>
                </a:lnSpc>
                <a:spcBef>
                  <a:spcPts val="0"/>
                </a:spcBef>
                <a:spcAft>
                  <a:spcPts val="0"/>
                </a:spcAft>
                <a:buClrTx/>
                <a:buSzTx/>
                <a:buFontTx/>
                <a:buNone/>
                <a:tabLst/>
                <a:defRPr/>
              </a:pPr>
              <a:endParaRPr kumimoji="0" lang="en-US" sz="1800" b="1" i="0" u="sng" strike="noStrike" kern="1200" cap="none" spc="0" normalizeH="0" baseline="0" noProof="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90000"/>
                </a:lnSpc>
                <a:spcBef>
                  <a:spcPts val="0"/>
                </a:spcBef>
                <a:spcAft>
                  <a:spcPts val="0"/>
                </a:spcAft>
                <a:buClrTx/>
                <a:buSzTx/>
                <a:buFontTx/>
                <a:buNone/>
                <a:tabLst/>
                <a:defRPr/>
              </a:pPr>
              <a:endParaRPr kumimoji="0" lang="en-US" sz="1800" b="1" i="0" u="sng" strike="noStrike" kern="1200" cap="none" spc="0" normalizeH="0" baseline="0" noProof="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90000"/>
                </a:lnSpc>
                <a:spcBef>
                  <a:spcPts val="0"/>
                </a:spcBef>
                <a:spcAft>
                  <a:spcPts val="0"/>
                </a:spcAft>
                <a:buClrTx/>
                <a:buSzTx/>
                <a:buFontTx/>
                <a:buNone/>
                <a:tabLst/>
                <a:defRPr/>
              </a:pPr>
              <a:endParaRPr kumimoji="0" lang="en-US" sz="1800" b="1" i="0" u="sng" strike="noStrike" kern="1200" cap="none" spc="0" normalizeH="0" baseline="0" noProof="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800" b="1" i="0" u="sng" strike="noStrike" kern="1200" cap="none" spc="0" normalizeH="0" baseline="0" noProof="0">
                  <a:ln>
                    <a:noFill/>
                  </a:ln>
                  <a:solidFill>
                    <a:prstClr val="black"/>
                  </a:solidFill>
                  <a:effectLst/>
                  <a:uLnTx/>
                  <a:uFillTx/>
                  <a:latin typeface="Calibri" panose="020F0502020204030204"/>
                  <a:ea typeface="+mn-ea"/>
                  <a:cs typeface="+mn-cs"/>
                </a:rPr>
                <a:t>KEY DEFINITIONS </a:t>
              </a:r>
            </a:p>
            <a:p>
              <a:pPr marL="0" marR="0" lvl="0" indent="0" algn="ctr" defTabSz="914400" rtl="0" eaLnBrk="1" fontAlgn="auto" latinLnBrk="0" hangingPunct="1">
                <a:lnSpc>
                  <a:spcPct val="90000"/>
                </a:lnSpc>
                <a:spcBef>
                  <a:spcPts val="0"/>
                </a:spcBef>
                <a:spcAft>
                  <a:spcPts val="0"/>
                </a:spcAft>
                <a:buClrTx/>
                <a:buSzTx/>
                <a:buFontTx/>
                <a:buNone/>
                <a:tabLst/>
                <a:defRPr/>
              </a:pPr>
              <a:endParaRPr kumimoji="0" lang="en-US" sz="2400" b="1" i="1"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400" b="1" i="1" u="none" strike="noStrike" kern="1200" cap="none" spc="0" normalizeH="0" baseline="0" noProof="0">
                  <a:ln>
                    <a:noFill/>
                  </a:ln>
                  <a:solidFill>
                    <a:prstClr val="black"/>
                  </a:solidFill>
                  <a:effectLst/>
                  <a:uLnTx/>
                  <a:uFillTx/>
                  <a:latin typeface="Calibri" panose="020F0502020204030204"/>
                  <a:ea typeface="+mn-ea"/>
                  <a:cs typeface="+mn-cs"/>
                </a:rPr>
                <a:t>Qualified Overtime Compensation</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800" b="0" i="1" u="none" strike="noStrike" kern="1200" cap="none" spc="0" normalizeH="0" baseline="0" noProof="0">
                  <a:ln>
                    <a:noFill/>
                  </a:ln>
                  <a:solidFill>
                    <a:prstClr val="black"/>
                  </a:solidFill>
                  <a:effectLst/>
                  <a:uLnTx/>
                  <a:uFillTx/>
                  <a:latin typeface="Calibri" panose="020F0502020204030204"/>
                  <a:ea typeface="+mn-ea"/>
                  <a:cs typeface="+mn-cs"/>
                </a:rPr>
                <a:t> </a:t>
              </a:r>
            </a:p>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800" b="0" i="1" u="none" strike="noStrike" kern="1200" cap="none" spc="0" normalizeH="0" baseline="0" noProof="0">
                  <a:ln>
                    <a:noFill/>
                  </a:ln>
                  <a:solidFill>
                    <a:prstClr val="black"/>
                  </a:solidFill>
                  <a:effectLst/>
                  <a:uLnTx/>
                  <a:uFillTx/>
                  <a:latin typeface="Calibri" panose="020F0502020204030204"/>
                  <a:ea typeface="+mn-ea"/>
                  <a:cs typeface="+mn-cs"/>
                </a:rPr>
                <a:t>“overtime compensation paid to an individual required under </a:t>
              </a:r>
              <a:r>
                <a:rPr kumimoji="0" lang="en-US" sz="1800" b="1" i="1" u="none" strike="noStrike" kern="1200" cap="none" spc="0" normalizeH="0" baseline="0" noProof="0">
                  <a:ln>
                    <a:noFill/>
                  </a:ln>
                  <a:solidFill>
                    <a:srgbClr val="C00000"/>
                  </a:solidFill>
                  <a:effectLst/>
                  <a:uLnTx/>
                  <a:uFillTx/>
                  <a:latin typeface="Calibri" panose="020F0502020204030204"/>
                  <a:ea typeface="+mn-ea"/>
                  <a:cs typeface="+mn-cs"/>
                </a:rPr>
                <a:t>section 7 of the Fair Labor Standards Act of 1938 </a:t>
              </a:r>
              <a:r>
                <a:rPr kumimoji="0" lang="en-US" sz="1800" b="0" i="1" u="none" strike="noStrike" kern="1200" cap="none" spc="0" normalizeH="0" baseline="0" noProof="0">
                  <a:ln>
                    <a:noFill/>
                  </a:ln>
                  <a:solidFill>
                    <a:prstClr val="black"/>
                  </a:solidFill>
                  <a:effectLst/>
                  <a:uLnTx/>
                  <a:uFillTx/>
                  <a:latin typeface="Calibri" panose="020F0502020204030204"/>
                  <a:ea typeface="+mn-ea"/>
                  <a:cs typeface="+mn-cs"/>
                </a:rPr>
                <a:t>that is in excess of the regular rate at which such individual is employed”</a:t>
              </a:r>
            </a:p>
            <a:p>
              <a:pPr marL="0" marR="0" lvl="0" indent="0" algn="l" defTabSz="914400" rtl="0" eaLnBrk="1" fontAlgn="auto" latinLnBrk="0" hangingPunct="1">
                <a:lnSpc>
                  <a:spcPct val="9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400" b="1" i="1" u="none" strike="noStrike" kern="1200" cap="none" spc="0" normalizeH="0" baseline="0" noProof="0">
                  <a:ln>
                    <a:noFill/>
                  </a:ln>
                  <a:solidFill>
                    <a:prstClr val="black"/>
                  </a:solidFill>
                  <a:effectLst/>
                  <a:uLnTx/>
                  <a:uFillTx/>
                  <a:latin typeface="Calibri" panose="020F0502020204030204"/>
                  <a:ea typeface="+mn-ea"/>
                  <a:cs typeface="+mn-cs"/>
                </a:rPr>
                <a:t>“Overtime Premium”</a:t>
              </a: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800" b="0" i="1" u="none" strike="noStrike" kern="1200" cap="none" spc="0" normalizeH="0" baseline="0" noProof="0">
                  <a:ln>
                    <a:noFill/>
                  </a:ln>
                  <a:solidFill>
                    <a:prstClr val="black"/>
                  </a:solidFill>
                  <a:effectLst/>
                  <a:uLnTx/>
                  <a:uFillTx/>
                  <a:latin typeface="Calibri" panose="020F0502020204030204"/>
                  <a:ea typeface="+mn-ea"/>
                  <a:cs typeface="+mn-cs"/>
                </a:rPr>
                <a:t> </a:t>
              </a:r>
            </a:p>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800" b="0" i="1" u="none" strike="noStrike" kern="1200" cap="none" spc="0" normalizeH="0" baseline="0" noProof="0">
                  <a:ln>
                    <a:noFill/>
                  </a:ln>
                  <a:solidFill>
                    <a:prstClr val="black"/>
                  </a:solidFill>
                  <a:effectLst/>
                  <a:uLnTx/>
                  <a:uFillTx/>
                  <a:latin typeface="Calibri" panose="020F0502020204030204"/>
                  <a:ea typeface="+mn-ea"/>
                  <a:cs typeface="+mn-cs"/>
                </a:rPr>
                <a:t>The amount of overtime pay that exceed regular pay (i.e. the half portion of time-and-a-half)</a:t>
              </a:r>
            </a:p>
            <a:p>
              <a:pPr marL="0" marR="0" lvl="0" indent="0" algn="l" defTabSz="914400" rtl="0" eaLnBrk="1" fontAlgn="auto" latinLnBrk="0" hangingPunct="1">
                <a:lnSpc>
                  <a:spcPct val="9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Graphic 6" descr="Warning with solid fill">
              <a:extLst>
                <a:ext uri="{FF2B5EF4-FFF2-40B4-BE49-F238E27FC236}">
                  <a16:creationId xmlns:a16="http://schemas.microsoft.com/office/drawing/2014/main" id="{D3C65233-73CB-F028-3E33-B0D31E73C76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699702" y="1157656"/>
              <a:ext cx="556896" cy="556896"/>
            </a:xfrm>
            <a:prstGeom prst="rect">
              <a:avLst/>
            </a:prstGeom>
          </p:spPr>
        </p:pic>
        <p:pic>
          <p:nvPicPr>
            <p:cNvPr id="9" name="Graphic 8" descr="Warning with solid fill">
              <a:extLst>
                <a:ext uri="{FF2B5EF4-FFF2-40B4-BE49-F238E27FC236}">
                  <a16:creationId xmlns:a16="http://schemas.microsoft.com/office/drawing/2014/main" id="{62A5BDE4-1DFE-02FD-2346-34C81EA1F84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090794" y="1157656"/>
              <a:ext cx="556896" cy="556896"/>
            </a:xfrm>
            <a:prstGeom prst="rect">
              <a:avLst/>
            </a:prstGeom>
          </p:spPr>
        </p:pic>
      </p:grpSp>
      <p:sp>
        <p:nvSpPr>
          <p:cNvPr id="13" name="TextBox 12">
            <a:extLst>
              <a:ext uri="{FF2B5EF4-FFF2-40B4-BE49-F238E27FC236}">
                <a16:creationId xmlns:a16="http://schemas.microsoft.com/office/drawing/2014/main" id="{4B2B9FE0-154E-2302-9219-693BE006EDE0}"/>
              </a:ext>
            </a:extLst>
          </p:cNvPr>
          <p:cNvSpPr txBox="1"/>
          <p:nvPr/>
        </p:nvSpPr>
        <p:spPr>
          <a:xfrm>
            <a:off x="368283" y="1695578"/>
            <a:ext cx="7944277" cy="4524315"/>
          </a:xfrm>
          <a:prstGeom prst="rect">
            <a:avLst/>
          </a:prstGeom>
          <a:noFill/>
        </p:spPr>
        <p:txBody>
          <a:bodyPr wrap="square">
            <a:spAutoFit/>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Lato Medium" panose="020F0502020204030203" pitchFamily="34" charset="0"/>
                <a:ea typeface="Lato Medium" panose="020F0502020204030203" pitchFamily="34" charset="0"/>
                <a:cs typeface="Lato Medium" panose="020F0502020204030203" pitchFamily="34" charset="0"/>
              </a:rPr>
              <a:t>Taxpayers can only deduct the </a:t>
            </a:r>
            <a:r>
              <a:rPr kumimoji="0" lang="en-US" sz="2000" b="0" i="0" u="none" strike="noStrike" kern="1200" cap="none" spc="0" normalizeH="0" baseline="0" noProof="0">
                <a:ln>
                  <a:noFill/>
                </a:ln>
                <a:solidFill>
                  <a:prstClr val="black"/>
                </a:solidFill>
                <a:effectLst/>
                <a:uLnTx/>
                <a:uFillTx/>
                <a:latin typeface="Lato ExtraBold" panose="020F0502020204030203" pitchFamily="34" charset="0"/>
                <a:ea typeface="Lato ExtraBold" panose="020F0502020204030203" pitchFamily="34" charset="0"/>
                <a:cs typeface="Lato ExtraBold" panose="020F0502020204030203" pitchFamily="34" charset="0"/>
              </a:rPr>
              <a:t>overtime compensation that exceeds their regular pay</a:t>
            </a:r>
            <a:r>
              <a:rPr kumimoji="0" lang="en-US" sz="2000" b="0" i="0" u="none" strike="noStrike" kern="1200" cap="none" spc="0" normalizeH="0" baseline="0" noProof="0">
                <a:ln>
                  <a:noFill/>
                </a:ln>
                <a:solidFill>
                  <a:prstClr val="black"/>
                </a:solidFill>
                <a:effectLst/>
                <a:uLnTx/>
                <a:uFillTx/>
                <a:latin typeface="Lato Medium" panose="020F0502020204030203" pitchFamily="34" charset="0"/>
                <a:ea typeface="Lato Medium" panose="020F0502020204030203" pitchFamily="34" charset="0"/>
                <a:cs typeface="Lato Medium" panose="020F0502020204030203" pitchFamily="34" charset="0"/>
              </a:rPr>
              <a:t> and is required by section 7 of the Fair Labor Standards Act (FLSA) – this means </a:t>
            </a:r>
            <a:r>
              <a:rPr kumimoji="0" lang="en-US" sz="2000" b="1" i="0" u="none" strike="noStrike" kern="1200" cap="none" spc="0" normalizeH="0" baseline="0" noProof="0">
                <a:ln>
                  <a:noFill/>
                </a:ln>
                <a:solidFill>
                  <a:srgbClr val="C00000"/>
                </a:solidFill>
                <a:effectLst/>
                <a:uLnTx/>
                <a:uFillTx/>
                <a:latin typeface="Lato ExtraBold" panose="020F0502020204030204" pitchFamily="34" charset="0"/>
                <a:ea typeface="Lato ExtraBold" panose="020F0502020204030204" pitchFamily="34" charset="0"/>
                <a:cs typeface="Lato ExtraBold" panose="020F0502020204030204" pitchFamily="34" charset="0"/>
              </a:rPr>
              <a:t>only FLSA-covered, non-exempt employees can claim the deduction </a:t>
            </a:r>
          </a:p>
          <a:p>
            <a:pPr marL="0" marR="0" lvl="0" indent="0" algn="l" defTabSz="914400" rtl="0" eaLnBrk="1" fontAlgn="auto" latinLnBrk="0" hangingPunct="1">
              <a:lnSpc>
                <a:spcPct val="90000"/>
              </a:lnSpc>
              <a:spcBef>
                <a:spcPts val="0"/>
              </a:spcBef>
              <a:spcAft>
                <a:spcPts val="0"/>
              </a:spcAft>
              <a:buClrTx/>
              <a:buSzTx/>
              <a:buFontTx/>
              <a:buNone/>
              <a:tabLst/>
              <a:defRPr/>
            </a:pPr>
            <a:endParaRPr kumimoji="0" lang="en-US" sz="2000" b="1" i="0" u="none" strike="noStrike" kern="1200" cap="none" spc="0" normalizeH="0" baseline="0" noProof="0">
              <a:ln>
                <a:noFill/>
              </a:ln>
              <a:solidFill>
                <a:srgbClr val="C00000"/>
              </a:solidFill>
              <a:effectLst/>
              <a:uLnTx/>
              <a:uFillTx/>
              <a:latin typeface="Lato ExtraBold" panose="020F0502020204030204" pitchFamily="34" charset="0"/>
              <a:ea typeface="Lato ExtraBold" panose="020F0502020204030204" pitchFamily="34" charset="0"/>
              <a:cs typeface="Lato ExtraBold" panose="020F0502020204030204" pitchFamily="34" charset="0"/>
            </a:endParaRP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Lato Medium" panose="020F0502020204030203" pitchFamily="34" charset="0"/>
                <a:ea typeface="Lato Medium" panose="020F0502020204030203" pitchFamily="34" charset="0"/>
                <a:cs typeface="Lato Medium" panose="020F0502020204030203" pitchFamily="34" charset="0"/>
              </a:rPr>
              <a:t>Overtime or premium pay for certain work that is required by state law but is not covered/ineligible to be covered by FLSA is </a:t>
            </a:r>
            <a:r>
              <a:rPr kumimoji="0" lang="en-US" sz="2000" b="0" i="0" u="none" strike="noStrike" kern="1200" cap="none" spc="0" normalizeH="0" baseline="0" noProof="0">
                <a:ln>
                  <a:noFill/>
                </a:ln>
                <a:solidFill>
                  <a:srgbClr val="C00000"/>
                </a:solidFill>
                <a:effectLst/>
                <a:uLnTx/>
                <a:uFillTx/>
                <a:latin typeface="Lato ExtraBold" panose="020F0502020204030203" pitchFamily="34" charset="0"/>
                <a:ea typeface="Lato ExtraBold" panose="020F0502020204030203" pitchFamily="34" charset="0"/>
                <a:cs typeface="Lato ExtraBold" panose="020F0502020204030203" pitchFamily="34" charset="0"/>
              </a:rPr>
              <a:t>NOT ELIGBLE FOR DEDUCTION </a:t>
            </a:r>
          </a:p>
          <a:p>
            <a:pPr marL="0" marR="0" lvl="0" indent="0" algn="l" defTabSz="914400" rtl="0" eaLnBrk="1" fontAlgn="auto" latinLnBrk="0" hangingPunct="1">
              <a:lnSpc>
                <a:spcPct val="9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Lato Medium" panose="020F0502020204030203" pitchFamily="34" charset="0"/>
              <a:ea typeface="Lato Medium" panose="020F0502020204030203" pitchFamily="34" charset="0"/>
              <a:cs typeface="Lato Medium" panose="020F0502020204030203" pitchFamily="34" charset="0"/>
            </a:endParaRP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Lato Medium" panose="020F0502020204030203" pitchFamily="34" charset="0"/>
                <a:ea typeface="Lato Medium" panose="020F0502020204030203" pitchFamily="34" charset="0"/>
                <a:cs typeface="Lato Medium" panose="020F0502020204030203" pitchFamily="34" charset="0"/>
              </a:rPr>
              <a:t>For </a:t>
            </a:r>
            <a:r>
              <a:rPr kumimoji="0" lang="en-US" sz="2000" b="0" i="0" u="none" strike="noStrike" kern="1200" cap="none" spc="0" normalizeH="0" baseline="0" noProof="0">
                <a:ln>
                  <a:noFill/>
                </a:ln>
                <a:solidFill>
                  <a:prstClr val="black"/>
                </a:solidFill>
                <a:effectLst/>
                <a:uLnTx/>
                <a:uFillTx/>
                <a:latin typeface="Lato ExtraBold" panose="020F0502020204030203" pitchFamily="34" charset="0"/>
                <a:ea typeface="Lato ExtraBold" panose="020F0502020204030203" pitchFamily="34" charset="0"/>
                <a:cs typeface="Lato ExtraBold" panose="020F0502020204030203" pitchFamily="34" charset="0"/>
              </a:rPr>
              <a:t>state and local government employees</a:t>
            </a:r>
            <a:r>
              <a:rPr kumimoji="0" lang="en-US" sz="2000" b="0" i="0" u="none" strike="noStrike" kern="1200" cap="none" spc="0" normalizeH="0" baseline="0" noProof="0">
                <a:ln>
                  <a:noFill/>
                </a:ln>
                <a:solidFill>
                  <a:prstClr val="black"/>
                </a:solidFill>
                <a:effectLst/>
                <a:uLnTx/>
                <a:uFillTx/>
                <a:latin typeface="Lato Medium" panose="020F0502020204030203" pitchFamily="34" charset="0"/>
                <a:ea typeface="Lato Medium" panose="020F0502020204030203" pitchFamily="34" charset="0"/>
                <a:cs typeface="Lato Medium" panose="020F0502020204030203" pitchFamily="34" charset="0"/>
              </a:rPr>
              <a:t>, FLSA </a:t>
            </a:r>
            <a:r>
              <a:rPr kumimoji="0" lang="en-US" sz="2000" b="0" i="0" u="none" strike="noStrike" kern="1200" cap="none" spc="0" normalizeH="0" baseline="0" noProof="0">
                <a:ln>
                  <a:noFill/>
                </a:ln>
                <a:solidFill>
                  <a:srgbClr val="C00000"/>
                </a:solidFill>
                <a:effectLst/>
                <a:uLnTx/>
                <a:uFillTx/>
                <a:latin typeface="Lato ExtraBold" panose="020F0502020204030203" pitchFamily="34" charset="0"/>
                <a:ea typeface="Lato ExtraBold" panose="020F0502020204030203" pitchFamily="34" charset="0"/>
                <a:cs typeface="Lato ExtraBold" panose="020F0502020204030203" pitchFamily="34" charset="0"/>
              </a:rPr>
              <a:t>generally</a:t>
            </a:r>
            <a:r>
              <a:rPr kumimoji="0" lang="en-US" sz="2000" b="0" i="0" u="none" strike="noStrike" kern="1200" cap="none" spc="0" normalizeH="0" baseline="0" noProof="0">
                <a:ln>
                  <a:noFill/>
                </a:ln>
                <a:solidFill>
                  <a:prstClr val="black"/>
                </a:solidFill>
                <a:effectLst/>
                <a:uLnTx/>
                <a:uFillTx/>
                <a:latin typeface="Lato Medium" panose="020F0502020204030203" pitchFamily="34" charset="0"/>
                <a:ea typeface="Lato Medium" panose="020F0502020204030203" pitchFamily="34" charset="0"/>
                <a:cs typeface="Lato Medium" panose="020F0502020204030203" pitchFamily="34" charset="0"/>
              </a:rPr>
              <a:t> requires at least 1.5x regular rate of pay for any hours over 40 per week</a:t>
            </a:r>
          </a:p>
          <a:p>
            <a:pPr marL="342900" marR="0" lvl="0" indent="-3429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2000" b="0" i="1" u="none" strike="noStrike" kern="1200" cap="none" spc="0" normalizeH="0" baseline="0" noProof="0">
                <a:ln>
                  <a:noFill/>
                </a:ln>
                <a:solidFill>
                  <a:prstClr val="black"/>
                </a:solidFill>
                <a:effectLst/>
                <a:uLnTx/>
                <a:uFillTx/>
                <a:latin typeface="Lato Medium" panose="020F0502020204030203" pitchFamily="34" charset="0"/>
                <a:ea typeface="Lato Medium" panose="020F0502020204030203" pitchFamily="34" charset="0"/>
                <a:cs typeface="Lato Medium" panose="020F0502020204030203" pitchFamily="34" charset="0"/>
              </a:rPr>
              <a:t>Only the “half” portion of time-and-a-half pay is eligible to be deducted</a:t>
            </a:r>
          </a:p>
          <a:p>
            <a:pPr marL="342900" marR="0" lvl="0" indent="-3429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2000" b="0" i="1" u="none" strike="noStrike" kern="1200" cap="none" spc="0" normalizeH="0" baseline="0" noProof="0">
                <a:ln>
                  <a:noFill/>
                </a:ln>
                <a:solidFill>
                  <a:prstClr val="black"/>
                </a:solidFill>
                <a:effectLst/>
                <a:uLnTx/>
                <a:uFillTx/>
                <a:latin typeface="Lato Medium" panose="020F0502020204030203" pitchFamily="34" charset="0"/>
                <a:ea typeface="Lato Medium" panose="020F0502020204030203" pitchFamily="34" charset="0"/>
                <a:cs typeface="Lato Medium" panose="020F0502020204030203" pitchFamily="34" charset="0"/>
              </a:rPr>
              <a:t>Ex.) Employee A earns $30/hour in regular wages and $45/hour time-and-a-half. Only the FLSA-covered overtime amount of $15 is deductible “overtime premium”</a:t>
            </a:r>
            <a:endParaRPr kumimoji="0" lang="en-US" sz="2000" b="0" i="1" u="none" strike="noStrike" kern="1200" cap="none" spc="0" normalizeH="0" baseline="0" noProof="0">
              <a:ln>
                <a:noFill/>
              </a:ln>
              <a:solidFill>
                <a:prstClr val="black"/>
              </a:solidFill>
              <a:effectLst/>
              <a:uLnTx/>
              <a:uFillTx/>
              <a:latin typeface="Lato ExtraBold" panose="020F0502020204030204" pitchFamily="34" charset="0"/>
              <a:ea typeface="Lato ExtraBold" panose="020F0502020204030204" pitchFamily="34" charset="0"/>
              <a:cs typeface="Lato ExtraBold" panose="020F0502020204030204" pitchFamily="34" charset="0"/>
            </a:endParaRPr>
          </a:p>
        </p:txBody>
      </p:sp>
    </p:spTree>
    <p:extLst>
      <p:ext uri="{BB962C8B-B14F-4D97-AF65-F5344CB8AC3E}">
        <p14:creationId xmlns:p14="http://schemas.microsoft.com/office/powerpoint/2010/main" val="38409393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418769-E732-3945-CBA6-E8AB623F9FF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3EAC5FF-EDFA-DE9E-8DA3-01AA2F2403C3}"/>
              </a:ext>
            </a:extLst>
          </p:cNvPr>
          <p:cNvSpPr>
            <a:spLocks noGrp="1"/>
          </p:cNvSpPr>
          <p:nvPr>
            <p:ph type="title"/>
          </p:nvPr>
        </p:nvSpPr>
        <p:spPr>
          <a:xfrm>
            <a:off x="838200" y="293787"/>
            <a:ext cx="10063480" cy="592817"/>
          </a:xfrm>
        </p:spPr>
        <p:txBody>
          <a:bodyPr anchor="ctr">
            <a:normAutofit fontScale="90000"/>
          </a:bodyPr>
          <a:lstStyle/>
          <a:p>
            <a:r>
              <a:rPr lang="en-US"/>
              <a:t>Qualified Overtime Compensation – Alternate FLSA</a:t>
            </a:r>
          </a:p>
        </p:txBody>
      </p:sp>
      <p:sp>
        <p:nvSpPr>
          <p:cNvPr id="13" name="TextBox 12">
            <a:extLst>
              <a:ext uri="{FF2B5EF4-FFF2-40B4-BE49-F238E27FC236}">
                <a16:creationId xmlns:a16="http://schemas.microsoft.com/office/drawing/2014/main" id="{12EC568A-7FA5-39FF-7703-C49AD636A8D2}"/>
              </a:ext>
            </a:extLst>
          </p:cNvPr>
          <p:cNvSpPr txBox="1"/>
          <p:nvPr/>
        </p:nvSpPr>
        <p:spPr>
          <a:xfrm>
            <a:off x="413212" y="1264301"/>
            <a:ext cx="11365575" cy="4995214"/>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400" b="1" i="0" u="none" strike="noStrike" kern="1200" cap="none" spc="0" normalizeH="0" baseline="0" noProof="0">
                <a:ln>
                  <a:noFill/>
                </a:ln>
                <a:solidFill>
                  <a:srgbClr val="C00000"/>
                </a:solidFill>
                <a:effectLst/>
                <a:uLnTx/>
                <a:uFillTx/>
                <a:latin typeface="Lato ExtraBold"/>
                <a:ea typeface="Lato ExtraBold"/>
                <a:cs typeface="Lato ExtraBold"/>
              </a:rPr>
              <a:t>Only FLSA-covered overtime is qualified, but this includes alternate FLSA structures authorized by 29 USC § 207</a:t>
            </a:r>
          </a:p>
          <a:p>
            <a:pPr marL="0" marR="0" lvl="0" indent="0" algn="l" defTabSz="914400" rtl="0" eaLnBrk="1" fontAlgn="auto" latinLnBrk="0" hangingPunct="1">
              <a:lnSpc>
                <a:spcPct val="9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Lato Medium" panose="020F0502020204030203" pitchFamily="34" charset="0"/>
              <a:ea typeface="Lato Medium" panose="020F0502020204030203" pitchFamily="34" charset="0"/>
              <a:cs typeface="Lato Medium" panose="020F0502020204030203" pitchFamily="34" charset="0"/>
            </a:endParaRP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Lato ExtraBold"/>
                <a:ea typeface="Lato ExtraBold"/>
                <a:cs typeface="Lato ExtraBold"/>
              </a:rPr>
              <a:t>State</a:t>
            </a:r>
            <a:r>
              <a:rPr kumimoji="0" lang="en-US" sz="1800" b="0" i="0" u="none" strike="noStrike" kern="1200" cap="none" spc="0" normalizeH="0" baseline="0" noProof="0">
                <a:ln>
                  <a:noFill/>
                </a:ln>
                <a:solidFill>
                  <a:prstClr val="black"/>
                </a:solidFill>
                <a:effectLst/>
                <a:uLnTx/>
                <a:uFillTx/>
                <a:latin typeface="Lato Medium"/>
                <a:ea typeface="Lato Medium"/>
                <a:cs typeface="Lato Medium"/>
              </a:rPr>
              <a:t> </a:t>
            </a:r>
            <a:r>
              <a:rPr kumimoji="0" lang="en-US" sz="1800" b="0" i="0" u="none" strike="noStrike" kern="1200" cap="none" spc="0" normalizeH="0" baseline="0" noProof="0">
                <a:ln>
                  <a:noFill/>
                </a:ln>
                <a:solidFill>
                  <a:prstClr val="black"/>
                </a:solidFill>
                <a:effectLst/>
                <a:uLnTx/>
                <a:uFillTx/>
                <a:latin typeface="Lato ExtraBold"/>
                <a:ea typeface="Lato ExtraBold"/>
                <a:cs typeface="Lato ExtraBold"/>
              </a:rPr>
              <a:t>and local government employees</a:t>
            </a:r>
            <a:r>
              <a:rPr kumimoji="0" lang="en-US" sz="1800" b="0" i="0" u="none" strike="noStrike" kern="1200" cap="none" spc="0" normalizeH="0" baseline="0" noProof="0">
                <a:ln>
                  <a:noFill/>
                </a:ln>
                <a:solidFill>
                  <a:prstClr val="black"/>
                </a:solidFill>
                <a:effectLst/>
                <a:uLnTx/>
                <a:uFillTx/>
                <a:latin typeface="Lato Medium"/>
                <a:ea typeface="Lato Medium"/>
                <a:cs typeface="Lato Medium"/>
              </a:rPr>
              <a:t>: FLSA allows certain state and local government employees to receive compensatory time instead of cash overtime payments (</a:t>
            </a:r>
            <a:r>
              <a:rPr kumimoji="0" lang="en-US" sz="1800" b="0" i="1" u="none" strike="noStrike" kern="1200" cap="none" spc="0" normalizeH="0" baseline="0" noProof="0">
                <a:ln>
                  <a:noFill/>
                </a:ln>
                <a:solidFill>
                  <a:prstClr val="black"/>
                </a:solidFill>
                <a:effectLst/>
                <a:uLnTx/>
                <a:uFillTx/>
                <a:latin typeface="Lato Medium"/>
                <a:ea typeface="Lato Medium"/>
                <a:cs typeface="Lato Medium"/>
              </a:rPr>
              <a:t>§207(o)</a:t>
            </a:r>
            <a:r>
              <a:rPr kumimoji="0" lang="en-US" sz="1800" b="0" i="0" u="none" strike="noStrike" kern="1200" cap="none" spc="0" normalizeH="0" baseline="0" noProof="0">
                <a:ln>
                  <a:noFill/>
                </a:ln>
                <a:solidFill>
                  <a:prstClr val="black"/>
                </a:solidFill>
                <a:effectLst/>
                <a:uLnTx/>
                <a:uFillTx/>
                <a:latin typeface="Lato Medium"/>
                <a:ea typeface="Lato Medium"/>
                <a:cs typeface="Lato Medium"/>
              </a:rPr>
              <a:t>)</a:t>
            </a:r>
          </a:p>
          <a:p>
            <a:pPr marL="285750" marR="0" lvl="0" indent="-28575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Lato Medium"/>
                <a:ea typeface="Lato Medium"/>
                <a:cs typeface="Lato Medium"/>
              </a:rPr>
              <a:t>Compensatory time overtime is earned at a rate of 1.5x hours for each hour worked eligible for overtime payment (</a:t>
            </a:r>
            <a:r>
              <a:rPr kumimoji="0" lang="en-US" sz="1600" b="0" i="1" u="none" strike="noStrike" kern="1200" cap="none" spc="0" normalizeH="0" baseline="0" noProof="0">
                <a:ln>
                  <a:noFill/>
                </a:ln>
                <a:solidFill>
                  <a:prstClr val="black"/>
                </a:solidFill>
                <a:effectLst/>
                <a:uLnTx/>
                <a:uFillTx/>
                <a:latin typeface="Lato Medium"/>
                <a:ea typeface="Lato Medium"/>
                <a:cs typeface="Lato Medium"/>
              </a:rPr>
              <a:t>dependent on work period structure</a:t>
            </a:r>
            <a:r>
              <a:rPr kumimoji="0" lang="en-US" sz="1600" b="0" i="0" u="none" strike="noStrike" kern="1200" cap="none" spc="0" normalizeH="0" baseline="0" noProof="0">
                <a:ln>
                  <a:noFill/>
                </a:ln>
                <a:solidFill>
                  <a:prstClr val="black"/>
                </a:solidFill>
                <a:effectLst/>
                <a:uLnTx/>
                <a:uFillTx/>
                <a:latin typeface="Lato Medium"/>
                <a:ea typeface="Lato Medium"/>
                <a:cs typeface="Lato Medium"/>
              </a:rPr>
              <a:t>)</a:t>
            </a:r>
          </a:p>
          <a:p>
            <a:pPr marL="285750" marR="0" lvl="0" indent="-28575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Lato Medium"/>
                <a:ea typeface="Lato Medium"/>
                <a:cs typeface="Lato Medium"/>
              </a:rPr>
              <a:t>Compensatory time is not limited to 40-hour work week structures and public safety employees are eligible</a:t>
            </a:r>
          </a:p>
          <a:p>
            <a:pPr marL="285750" marR="0" lvl="0" indent="-28575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a:ln>
                <a:noFill/>
              </a:ln>
              <a:solidFill>
                <a:prstClr val="black"/>
              </a:solidFill>
              <a:effectLst/>
              <a:uLnTx/>
              <a:uFillTx/>
              <a:latin typeface="Lato Medium" panose="020F0502020204030203" pitchFamily="34" charset="0"/>
              <a:ea typeface="Lato Medium" panose="020F0502020204030203" pitchFamily="34" charset="0"/>
              <a:cs typeface="Lato Medium" panose="020F0502020204030203" pitchFamily="34" charset="0"/>
            </a:endParaRP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Lato ExtraBold"/>
                <a:ea typeface="Lato ExtraBold"/>
                <a:cs typeface="Lato ExtraBold"/>
              </a:rPr>
              <a:t>Public safety employees (police and firefighters): </a:t>
            </a:r>
            <a:r>
              <a:rPr kumimoji="0" lang="en-US" sz="1800" b="0" i="0" u="none" strike="noStrike" kern="1200" cap="none" spc="0" normalizeH="0" baseline="0" noProof="0">
                <a:ln>
                  <a:noFill/>
                </a:ln>
                <a:solidFill>
                  <a:prstClr val="black"/>
                </a:solidFill>
                <a:effectLst/>
                <a:uLnTx/>
                <a:uFillTx/>
                <a:latin typeface="Lato Medium"/>
                <a:ea typeface="Lato Medium"/>
                <a:cs typeface="Lato Medium"/>
              </a:rPr>
              <a:t>FLSA allows for 1.5x overtime to be calculated based on work periods of at least 7 days but less than 28 (</a:t>
            </a:r>
            <a:r>
              <a:rPr kumimoji="0" lang="en-US" sz="1800" b="0" i="1" u="none" strike="noStrike" kern="1200" cap="none" spc="0" normalizeH="0" baseline="0" noProof="0">
                <a:ln>
                  <a:noFill/>
                </a:ln>
                <a:solidFill>
                  <a:prstClr val="black"/>
                </a:solidFill>
                <a:effectLst/>
                <a:uLnTx/>
                <a:uFillTx/>
                <a:latin typeface="Lato Medium"/>
                <a:ea typeface="Lato Medium"/>
                <a:cs typeface="Lato Medium"/>
              </a:rPr>
              <a:t>§207(k)</a:t>
            </a:r>
            <a:r>
              <a:rPr kumimoji="0" lang="en-US" sz="1800" b="0" i="0" u="none" strike="noStrike" kern="1200" cap="none" spc="0" normalizeH="0" baseline="0" noProof="0">
                <a:ln>
                  <a:noFill/>
                </a:ln>
                <a:solidFill>
                  <a:prstClr val="black"/>
                </a:solidFill>
                <a:effectLst/>
                <a:uLnTx/>
                <a:uFillTx/>
                <a:latin typeface="Lato Medium"/>
                <a:ea typeface="Lato Medium"/>
                <a:cs typeface="Lato Medium"/>
              </a:rPr>
              <a:t>)</a:t>
            </a:r>
          </a:p>
          <a:p>
            <a:pPr marL="342900" marR="0" lvl="0" indent="-3429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Lato Medium"/>
                <a:ea typeface="Lato Medium"/>
                <a:cs typeface="Lato Medium"/>
              </a:rPr>
              <a:t>Overtime is due to when hours of numbers work bear same relationship to 212 (fire) or 171 (police) as the number of days in the work period bears to 28 </a:t>
            </a:r>
          </a:p>
          <a:p>
            <a:pPr marL="800100" marR="0" lvl="1" indent="-34290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600" b="0" i="1" u="none" strike="noStrike" kern="1200" cap="none" spc="0" normalizeH="0" baseline="0" noProof="0">
                <a:ln>
                  <a:noFill/>
                </a:ln>
                <a:solidFill>
                  <a:prstClr val="black"/>
                </a:solidFill>
                <a:effectLst/>
                <a:uLnTx/>
                <a:uFillTx/>
                <a:latin typeface="Lato Medium"/>
                <a:ea typeface="Lato Medium"/>
                <a:cs typeface="Lato Medium"/>
              </a:rPr>
              <a:t>Ex.) Overtime is due after 106 hours worked in a 14-day workweek for fire fighters and 86 hours during a 14-day work period for police</a:t>
            </a:r>
            <a:endParaRPr kumimoji="0" lang="en-US" sz="1800" b="0" i="1" u="none" strike="noStrike" kern="1200" cap="none" spc="0" normalizeH="0" baseline="0" noProof="0">
              <a:ln>
                <a:noFill/>
              </a:ln>
              <a:solidFill>
                <a:prstClr val="black"/>
              </a:solidFill>
              <a:effectLst/>
              <a:uLnTx/>
              <a:uFillTx/>
              <a:latin typeface="Lato Medium"/>
              <a:ea typeface="Lato Medium"/>
              <a:cs typeface="Lato Medium"/>
            </a:endParaRPr>
          </a:p>
          <a:p>
            <a:pPr marL="457200" marR="0" lvl="1" indent="0" algn="l" defTabSz="914400" rtl="0" eaLnBrk="1" fontAlgn="auto" latinLnBrk="0" hangingPunct="1">
              <a:lnSpc>
                <a:spcPct val="90000"/>
              </a:lnSpc>
              <a:spcBef>
                <a:spcPts val="0"/>
              </a:spcBef>
              <a:spcAft>
                <a:spcPts val="0"/>
              </a:spcAft>
              <a:buClrTx/>
              <a:buSzTx/>
              <a:buFontTx/>
              <a:buNone/>
              <a:tabLst/>
              <a:defRPr/>
            </a:pPr>
            <a:endParaRPr kumimoji="0" lang="en-US" sz="1800" b="0" i="1" u="none" strike="noStrike" kern="1200" cap="none" spc="0" normalizeH="0" baseline="0" noProof="0">
              <a:ln>
                <a:noFill/>
              </a:ln>
              <a:solidFill>
                <a:prstClr val="black"/>
              </a:solidFill>
              <a:effectLst/>
              <a:uLnTx/>
              <a:uFillTx/>
              <a:latin typeface="Lato Medium" panose="020F0502020204030203" pitchFamily="34" charset="0"/>
              <a:ea typeface="Lato Medium" panose="020F0502020204030203" pitchFamily="34" charset="0"/>
              <a:cs typeface="Lato Medium" panose="020F0502020204030203" pitchFamily="34" charset="0"/>
            </a:endParaRPr>
          </a:p>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Lato ExtraBold"/>
                <a:ea typeface="Lato ExtraBold"/>
                <a:cs typeface="Lato ExtraBold"/>
              </a:rPr>
              <a:t>Hospitals and residential care workers: </a:t>
            </a:r>
            <a:r>
              <a:rPr kumimoji="0" lang="en-US" sz="1800" b="0" i="0" u="none" strike="noStrike" kern="1200" cap="none" spc="0" normalizeH="0" baseline="0" noProof="0">
                <a:ln>
                  <a:noFill/>
                </a:ln>
                <a:solidFill>
                  <a:prstClr val="black"/>
                </a:solidFill>
                <a:effectLst/>
                <a:uLnTx/>
                <a:uFillTx/>
                <a:latin typeface="Lato Medium"/>
                <a:ea typeface="Lato Medium"/>
                <a:cs typeface="Lato Medium"/>
              </a:rPr>
              <a:t>FLSA allows for 1.5x overtime to be calculated based on the “8/80” system that uses work periods of 14 consecutive days (</a:t>
            </a:r>
            <a:r>
              <a:rPr kumimoji="0" lang="en-US" sz="1800" b="0" i="1" u="none" strike="noStrike" kern="1200" cap="none" spc="0" normalizeH="0" baseline="0" noProof="0">
                <a:ln>
                  <a:noFill/>
                </a:ln>
                <a:solidFill>
                  <a:prstClr val="black"/>
                </a:solidFill>
                <a:effectLst/>
                <a:uLnTx/>
                <a:uFillTx/>
                <a:latin typeface="Lato Medium"/>
                <a:ea typeface="Lato Medium"/>
                <a:cs typeface="Lato Medium"/>
              </a:rPr>
              <a:t>§207(j)</a:t>
            </a:r>
            <a:r>
              <a:rPr kumimoji="0" lang="en-US" sz="1800" b="0" i="0" u="none" strike="noStrike" kern="1200" cap="none" spc="0" normalizeH="0" baseline="0" noProof="0">
                <a:ln>
                  <a:noFill/>
                </a:ln>
                <a:solidFill>
                  <a:prstClr val="black"/>
                </a:solidFill>
                <a:effectLst/>
                <a:uLnTx/>
                <a:uFillTx/>
                <a:latin typeface="Lato Medium"/>
                <a:ea typeface="Lato Medium"/>
                <a:cs typeface="Lato Medium"/>
              </a:rPr>
              <a:t>)</a:t>
            </a:r>
          </a:p>
          <a:p>
            <a:pPr marL="285750" marR="0" lvl="0" indent="-28575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Lato Medium"/>
                <a:ea typeface="Lato Medium"/>
                <a:cs typeface="Lato Medium"/>
              </a:rPr>
              <a:t>Overtime is due under the 8/80 system for hours that exceed 8 hours/day and 80 hours/14 days </a:t>
            </a:r>
          </a:p>
          <a:p>
            <a:pPr marL="285750" marR="0" lvl="0" indent="-28575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Lato Medium"/>
                <a:ea typeface="Lato Medium"/>
                <a:cs typeface="Lato Medium"/>
              </a:rPr>
              <a:t>Non-discretionary bonuses and shift differentials are included in the rate of regular pay </a:t>
            </a:r>
          </a:p>
        </p:txBody>
      </p:sp>
    </p:spTree>
    <p:extLst>
      <p:ext uri="{BB962C8B-B14F-4D97-AF65-F5344CB8AC3E}">
        <p14:creationId xmlns:p14="http://schemas.microsoft.com/office/powerpoint/2010/main" val="17001669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B0B035-AB05-9CB7-4CC8-EF0FE6B9275C}"/>
            </a:ext>
          </a:extLst>
        </p:cNvPr>
        <p:cNvGrpSpPr/>
        <p:nvPr/>
      </p:nvGrpSpPr>
      <p:grpSpPr>
        <a:xfrm>
          <a:off x="0" y="0"/>
          <a:ext cx="0" cy="0"/>
          <a:chOff x="0" y="0"/>
          <a:chExt cx="0" cy="0"/>
        </a:xfrm>
      </p:grpSpPr>
      <p:sp>
        <p:nvSpPr>
          <p:cNvPr id="9" name="Title 1">
            <a:extLst>
              <a:ext uri="{FF2B5EF4-FFF2-40B4-BE49-F238E27FC236}">
                <a16:creationId xmlns:a16="http://schemas.microsoft.com/office/drawing/2014/main" id="{62723B6B-3F8C-E057-0ADB-067010337C71}"/>
              </a:ext>
            </a:extLst>
          </p:cNvPr>
          <p:cNvSpPr>
            <a:spLocks noGrp="1"/>
          </p:cNvSpPr>
          <p:nvPr>
            <p:ph type="title"/>
          </p:nvPr>
        </p:nvSpPr>
        <p:spPr>
          <a:xfrm>
            <a:off x="838200" y="293787"/>
            <a:ext cx="10063480" cy="592817"/>
          </a:xfrm>
        </p:spPr>
        <p:txBody>
          <a:bodyPr/>
          <a:lstStyle/>
          <a:p>
            <a:r>
              <a:rPr lang="en-US"/>
              <a:t>Method G – Alternate FLSA Overtime</a:t>
            </a:r>
          </a:p>
        </p:txBody>
      </p:sp>
      <p:sp>
        <p:nvSpPr>
          <p:cNvPr id="13" name="TextBox 12">
            <a:extLst>
              <a:ext uri="{FF2B5EF4-FFF2-40B4-BE49-F238E27FC236}">
                <a16:creationId xmlns:a16="http://schemas.microsoft.com/office/drawing/2014/main" id="{CE0A434C-5507-950E-187C-61F32DCCD954}"/>
              </a:ext>
            </a:extLst>
          </p:cNvPr>
          <p:cNvSpPr txBox="1"/>
          <p:nvPr/>
        </p:nvSpPr>
        <p:spPr>
          <a:xfrm>
            <a:off x="344215" y="1192327"/>
            <a:ext cx="11332778" cy="646331"/>
          </a:xfrm>
          <a:prstGeom prst="rect">
            <a:avLst/>
          </a:prstGeom>
          <a:noFill/>
        </p:spPr>
        <p:txBody>
          <a:bodyPr wrap="square">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Lato ExtraBold" panose="020F0502020204030204" pitchFamily="34" charset="0"/>
                <a:ea typeface="Lato ExtraBold" panose="020F0502020204030204" pitchFamily="34" charset="0"/>
                <a:cs typeface="Lato ExtraBold" panose="020F0502020204030204" pitchFamily="34" charset="0"/>
              </a:rPr>
              <a:t>Method G (IRS No. 2025-69, page 25) outlines how qualified, alternate FLSA-covered overtime compensation can be calculated in 2025. </a:t>
            </a:r>
          </a:p>
        </p:txBody>
      </p:sp>
      <p:sp>
        <p:nvSpPr>
          <p:cNvPr id="24" name="TextBox 23">
            <a:extLst>
              <a:ext uri="{FF2B5EF4-FFF2-40B4-BE49-F238E27FC236}">
                <a16:creationId xmlns:a16="http://schemas.microsoft.com/office/drawing/2014/main" id="{60D763F3-5D7C-B902-07CA-9D6455021DD7}"/>
              </a:ext>
            </a:extLst>
          </p:cNvPr>
          <p:cNvSpPr txBox="1"/>
          <p:nvPr/>
        </p:nvSpPr>
        <p:spPr>
          <a:xfrm>
            <a:off x="515007" y="1915602"/>
            <a:ext cx="7336220" cy="4555093"/>
          </a:xfrm>
          <a:prstGeom prst="rect">
            <a:avLst/>
          </a:prstGeom>
          <a:noFill/>
        </p:spPr>
        <p:txBody>
          <a:bodyPr wrap="square" lIns="91440" tIns="45720" rIns="91440" bIns="45720" anchor="t">
            <a:spAutoFit/>
          </a:bodyPr>
          <a:lstStyle/>
          <a:p>
            <a:pPr marL="342900" marR="0" lvl="0" indent="-342900" algn="l" defTabSz="914400" rtl="0" eaLnBrk="0" fontAlgn="base" latinLnBrk="0" hangingPunct="0">
              <a:lnSpc>
                <a:spcPct val="100000"/>
              </a:lnSpc>
              <a:spcBef>
                <a:spcPct val="0"/>
              </a:spcBef>
              <a:spcAft>
                <a:spcPct val="0"/>
              </a:spcAft>
              <a:buClrTx/>
              <a:buSzTx/>
              <a:buFontTx/>
              <a:buAutoNum type="arabicPeriod"/>
              <a:tabLst/>
              <a:defRPr/>
            </a:pPr>
            <a:r>
              <a:rPr kumimoji="0" lang="en-US" altLang="en-US" sz="1800" b="1" i="0" u="none" strike="noStrike" kern="1200" cap="none" spc="0" normalizeH="0" baseline="0" noProof="0">
                <a:ln>
                  <a:noFill/>
                </a:ln>
                <a:solidFill>
                  <a:prstClr val="black"/>
                </a:solidFill>
                <a:effectLst/>
                <a:uLnTx/>
                <a:uFillTx/>
                <a:latin typeface="Lato ExtraBold"/>
                <a:ea typeface="Lato ExtraBold"/>
                <a:cs typeface="Lato ExtraBold"/>
              </a:rPr>
              <a:t>Identify</a:t>
            </a:r>
            <a:r>
              <a:rPr kumimoji="0" lang="en-US" altLang="en-US" sz="1800" b="0" i="0" u="none" strike="noStrike" kern="1200" cap="none" spc="0" normalizeH="0" baseline="0" noProof="0">
                <a:ln>
                  <a:noFill/>
                </a:ln>
                <a:solidFill>
                  <a:prstClr val="black"/>
                </a:solidFill>
                <a:effectLst/>
                <a:uLnTx/>
                <a:uFillTx/>
                <a:latin typeface="Lato Medium"/>
                <a:ea typeface="Lato Medium"/>
                <a:cs typeface="Lato Medium"/>
              </a:rPr>
              <a:t> which alternate FLSA rule applies (</a:t>
            </a:r>
            <a:r>
              <a:rPr kumimoji="0" lang="en-US" altLang="en-US" sz="1800" b="0" i="1" u="none" strike="noStrike" kern="1200" cap="none" spc="0" normalizeH="0" baseline="0" noProof="0">
                <a:ln>
                  <a:noFill/>
                </a:ln>
                <a:solidFill>
                  <a:prstClr val="black"/>
                </a:solidFill>
                <a:effectLst/>
                <a:uLnTx/>
                <a:uFillTx/>
                <a:latin typeface="Lato Medium"/>
                <a:ea typeface="Lato Medium"/>
                <a:cs typeface="Lato Medium"/>
              </a:rPr>
              <a:t>i.e. 207(k), 207 (j), 207(o))</a:t>
            </a:r>
            <a:endParaRPr kumimoji="0" lang="en-US" altLang="en-US" sz="1800" b="0" i="0" u="none" strike="noStrike" kern="1200" cap="none" spc="0" normalizeH="0" baseline="0" noProof="0">
              <a:ln>
                <a:noFill/>
              </a:ln>
              <a:solidFill>
                <a:prstClr val="black"/>
              </a:solidFill>
              <a:effectLst/>
              <a:uLnTx/>
              <a:uFillTx/>
              <a:latin typeface="Lato Medium"/>
              <a:ea typeface="Lato Medium"/>
              <a:cs typeface="Lato Medium"/>
            </a:endParaRPr>
          </a:p>
          <a:p>
            <a:pPr marL="342900" marR="0" lvl="0" indent="-342900" algn="l" defTabSz="914400" rtl="0" eaLnBrk="0" fontAlgn="base" latinLnBrk="0" hangingPunct="0">
              <a:lnSpc>
                <a:spcPct val="100000"/>
              </a:lnSpc>
              <a:spcBef>
                <a:spcPct val="0"/>
              </a:spcBef>
              <a:spcAft>
                <a:spcPct val="0"/>
              </a:spcAft>
              <a:buClrTx/>
              <a:buSzTx/>
              <a:buFontTx/>
              <a:buAutoNum type="arabicPeriod"/>
              <a:tabLst/>
              <a:defRPr/>
            </a:pPr>
            <a:r>
              <a:rPr kumimoji="0" lang="en-US" altLang="en-US" sz="1800" b="1" i="0" u="none" strike="noStrike" kern="1200" cap="none" spc="0" normalizeH="0" baseline="0" noProof="0">
                <a:ln>
                  <a:noFill/>
                </a:ln>
                <a:solidFill>
                  <a:prstClr val="black"/>
                </a:solidFill>
                <a:effectLst/>
                <a:uLnTx/>
                <a:uFillTx/>
                <a:latin typeface="Lato ExtraBold" panose="020F0502020204030203" pitchFamily="34" charset="0"/>
                <a:ea typeface="Lato ExtraBold" panose="020F0502020204030203" pitchFamily="34" charset="0"/>
                <a:cs typeface="Lato ExtraBold" panose="020F0502020204030203" pitchFamily="34" charset="0"/>
              </a:rPr>
              <a:t>Determine total FLSA overtime hours</a:t>
            </a:r>
            <a:r>
              <a:rPr kumimoji="0" lang="en-US" altLang="en-US" sz="1800" b="0" i="0" u="none" strike="noStrike" kern="1200" cap="none" spc="0" normalizeH="0" baseline="0" noProof="0">
                <a:ln>
                  <a:noFill/>
                </a:ln>
                <a:solidFill>
                  <a:prstClr val="black"/>
                </a:solidFill>
                <a:effectLst/>
                <a:uLnTx/>
                <a:uFillTx/>
                <a:latin typeface="Lato ExtraBold" panose="020F0502020204030203" pitchFamily="34" charset="0"/>
                <a:ea typeface="Lato ExtraBold" panose="020F0502020204030203" pitchFamily="34" charset="0"/>
                <a:cs typeface="Lato ExtraBold" panose="020F0502020204030203" pitchFamily="34" charset="0"/>
              </a:rPr>
              <a:t> </a:t>
            </a:r>
            <a:r>
              <a:rPr kumimoji="0" lang="en-US" altLang="en-US" sz="1800" b="0" i="0" u="none" strike="noStrike" kern="1200" cap="none" spc="0" normalizeH="0" baseline="0" noProof="0">
                <a:ln>
                  <a:noFill/>
                </a:ln>
                <a:solidFill>
                  <a:prstClr val="black"/>
                </a:solidFill>
                <a:effectLst/>
                <a:uLnTx/>
                <a:uFillTx/>
                <a:latin typeface="Lato Medium" panose="020F0502020204030203" pitchFamily="34" charset="0"/>
                <a:ea typeface="Lato Medium" panose="020F0502020204030203" pitchFamily="34" charset="0"/>
                <a:cs typeface="Lato Medium" panose="020F0502020204030203" pitchFamily="34" charset="0"/>
              </a:rPr>
              <a:t>using the relevant threshold</a:t>
            </a:r>
          </a:p>
          <a:p>
            <a:pPr marL="800100" marR="0" lvl="1" indent="-342900" algn="l" defTabSz="914400" rtl="0" eaLnBrk="0" fontAlgn="base" latinLnBrk="0" hangingPunct="0">
              <a:lnSpc>
                <a:spcPct val="100000"/>
              </a:lnSpc>
              <a:spcBef>
                <a:spcPct val="0"/>
              </a:spcBef>
              <a:spcAft>
                <a:spcPct val="0"/>
              </a:spcAft>
              <a:buClrTx/>
              <a:buSzTx/>
              <a:buFontTx/>
              <a:buAutoNum type="arabicPeriod"/>
              <a:tabLst/>
              <a:defRPr/>
            </a:pPr>
            <a:r>
              <a:rPr kumimoji="0" lang="en-US" altLang="en-US" sz="1600" b="0" i="0" u="none" strike="noStrike" kern="1200" cap="none" spc="0" normalizeH="0" baseline="0" noProof="0">
                <a:ln>
                  <a:noFill/>
                </a:ln>
                <a:solidFill>
                  <a:prstClr val="black"/>
                </a:solidFill>
                <a:effectLst/>
                <a:uLnTx/>
                <a:uFillTx/>
                <a:latin typeface="Lato Medium"/>
                <a:ea typeface="Lato Medium"/>
                <a:cs typeface="Lato Medium"/>
              </a:rPr>
              <a:t>Fire &amp; Law Enforcement (207(k)): 7 to 28 day work periods </a:t>
            </a:r>
          </a:p>
          <a:p>
            <a:pPr marL="800100" marR="0" lvl="1" indent="-342900" algn="l" defTabSz="914400" rtl="0" eaLnBrk="0" fontAlgn="base" latinLnBrk="0" hangingPunct="0">
              <a:lnSpc>
                <a:spcPct val="100000"/>
              </a:lnSpc>
              <a:spcBef>
                <a:spcPct val="0"/>
              </a:spcBef>
              <a:spcAft>
                <a:spcPct val="0"/>
              </a:spcAft>
              <a:buClrTx/>
              <a:buSzTx/>
              <a:buFontTx/>
              <a:buAutoNum type="arabicPeriod"/>
              <a:tabLst/>
              <a:defRPr/>
            </a:pPr>
            <a:r>
              <a:rPr kumimoji="0" lang="en-US" altLang="en-US" sz="1600" b="0" i="0" u="none" strike="noStrike" kern="1200" cap="none" spc="0" normalizeH="0" baseline="0" noProof="0">
                <a:ln>
                  <a:noFill/>
                </a:ln>
                <a:solidFill>
                  <a:prstClr val="black"/>
                </a:solidFill>
                <a:effectLst/>
                <a:uLnTx/>
                <a:uFillTx/>
                <a:latin typeface="Lato Medium" panose="020F0502020204030203" pitchFamily="34" charset="0"/>
                <a:ea typeface="Lato Medium" panose="020F0502020204030203" pitchFamily="34" charset="0"/>
                <a:cs typeface="Lato Medium" panose="020F0502020204030203" pitchFamily="34" charset="0"/>
              </a:rPr>
              <a:t>Hospital &amp; Residential Care workers (207(j)): 8/80 rule </a:t>
            </a:r>
          </a:p>
          <a:p>
            <a:pPr marL="800100" marR="0" lvl="1" indent="-342900" algn="l" defTabSz="914400" rtl="0" eaLnBrk="0" fontAlgn="base" latinLnBrk="0" hangingPunct="0">
              <a:lnSpc>
                <a:spcPct val="100000"/>
              </a:lnSpc>
              <a:spcBef>
                <a:spcPct val="0"/>
              </a:spcBef>
              <a:spcAft>
                <a:spcPct val="0"/>
              </a:spcAft>
              <a:buClrTx/>
              <a:buSzTx/>
              <a:buFontTx/>
              <a:buAutoNum type="arabicPeriod"/>
              <a:tabLst/>
              <a:defRPr/>
            </a:pPr>
            <a:r>
              <a:rPr kumimoji="0" lang="en-US" altLang="en-US" sz="1600" b="0" i="0" u="none" strike="noStrike" kern="1200" cap="none" spc="0" normalizeH="0" baseline="0" noProof="0">
                <a:ln>
                  <a:noFill/>
                </a:ln>
                <a:solidFill>
                  <a:prstClr val="black"/>
                </a:solidFill>
                <a:effectLst/>
                <a:uLnTx/>
                <a:uFillTx/>
                <a:latin typeface="Lato Medium" panose="020F0502020204030203" pitchFamily="34" charset="0"/>
                <a:ea typeface="Lato Medium" panose="020F0502020204030203" pitchFamily="34" charset="0"/>
                <a:cs typeface="Lato Medium" panose="020F0502020204030203" pitchFamily="34" charset="0"/>
              </a:rPr>
              <a:t>State &amp; Local Compensatory Time: dependent on employee</a:t>
            </a:r>
          </a:p>
          <a:p>
            <a:pPr marL="342900" marR="0" lvl="0" indent="-342900" algn="l" defTabSz="914400" rtl="0" eaLnBrk="0" fontAlgn="base" latinLnBrk="0" hangingPunct="0">
              <a:lnSpc>
                <a:spcPct val="100000"/>
              </a:lnSpc>
              <a:spcBef>
                <a:spcPct val="0"/>
              </a:spcBef>
              <a:spcAft>
                <a:spcPct val="0"/>
              </a:spcAft>
              <a:buClrTx/>
              <a:buSzTx/>
              <a:buFontTx/>
              <a:buAutoNum type="arabicPeriod"/>
              <a:tabLst/>
              <a:defRPr/>
            </a:pPr>
            <a:r>
              <a:rPr kumimoji="0" lang="en-US" altLang="en-US" sz="1800" b="1" i="0" u="none" strike="noStrike" kern="1200" cap="none" spc="0" normalizeH="0" baseline="0" noProof="0">
                <a:ln>
                  <a:noFill/>
                </a:ln>
                <a:solidFill>
                  <a:prstClr val="black"/>
                </a:solidFill>
                <a:effectLst/>
                <a:uLnTx/>
                <a:uFillTx/>
                <a:latin typeface="Lato ExtraBold" panose="020F0502020204030203" pitchFamily="34" charset="0"/>
                <a:ea typeface="Lato ExtraBold" panose="020F0502020204030203" pitchFamily="34" charset="0"/>
                <a:cs typeface="Lato ExtraBold" panose="020F0502020204030203" pitchFamily="34" charset="0"/>
              </a:rPr>
              <a:t>Find or reconstruct overtime pay </a:t>
            </a:r>
            <a:r>
              <a:rPr kumimoji="0" lang="en-US" altLang="en-US" sz="1800" b="0" i="0" u="none" strike="noStrike" kern="1200" cap="none" spc="0" normalizeH="0" baseline="0" noProof="0">
                <a:ln>
                  <a:noFill/>
                </a:ln>
                <a:solidFill>
                  <a:prstClr val="black"/>
                </a:solidFill>
                <a:effectLst/>
                <a:uLnTx/>
                <a:uFillTx/>
                <a:latin typeface="Lato Medium" panose="020F0502020204030203" pitchFamily="34" charset="0"/>
                <a:ea typeface="Lato Medium" panose="020F0502020204030203" pitchFamily="34" charset="0"/>
                <a:cs typeface="Lato Medium" panose="020F0502020204030203" pitchFamily="34" charset="0"/>
              </a:rPr>
              <a:t>using information on employer provided pay stubs using applicable reasonable method</a:t>
            </a:r>
          </a:p>
          <a:p>
            <a:pPr marL="800100" marR="0" lvl="1"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prstClr val="black"/>
                </a:solidFill>
                <a:effectLst/>
                <a:uLnTx/>
                <a:uFillTx/>
                <a:latin typeface="Lato Medium" panose="020F0502020204030203" pitchFamily="34" charset="0"/>
                <a:ea typeface="Lato Medium" panose="020F0502020204030203" pitchFamily="34" charset="0"/>
                <a:cs typeface="Lato Medium" panose="020F0502020204030203" pitchFamily="34" charset="0"/>
              </a:rPr>
              <a:t>If pay stub shows “FLSA overtime premium”: use it (Method A)</a:t>
            </a:r>
          </a:p>
          <a:p>
            <a:pPr marL="800100" marR="0" lvl="1"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prstClr val="black"/>
                </a:solidFill>
                <a:effectLst/>
                <a:uLnTx/>
                <a:uFillTx/>
                <a:latin typeface="Lato Medium"/>
                <a:ea typeface="Lato Medium"/>
                <a:cs typeface="Lato Medium"/>
              </a:rPr>
              <a:t>If only combined overtime wages are shown: divide by 3 (Method B)</a:t>
            </a:r>
          </a:p>
          <a:p>
            <a:pPr marL="800100" marR="0" lvl="1"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prstClr val="black"/>
                </a:solidFill>
                <a:effectLst/>
                <a:uLnTx/>
                <a:uFillTx/>
                <a:latin typeface="Lato Medium" panose="020F0502020204030203" pitchFamily="34" charset="0"/>
                <a:ea typeface="Lato Medium" panose="020F0502020204030203" pitchFamily="34" charset="0"/>
                <a:cs typeface="Lato Medium" panose="020F0502020204030203" pitchFamily="34" charset="0"/>
              </a:rPr>
              <a:t>If overtime is paid at double and the “premium” is listed: divide by 2 (Method C)</a:t>
            </a:r>
          </a:p>
          <a:p>
            <a:pPr marL="800100" marR="0" lvl="1"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n-US" altLang="en-US" sz="1600" b="0" i="0" u="none" strike="noStrike" kern="1200" cap="none" spc="0" normalizeH="0" baseline="0" noProof="0">
                <a:ln>
                  <a:noFill/>
                </a:ln>
                <a:solidFill>
                  <a:prstClr val="black"/>
                </a:solidFill>
                <a:effectLst/>
                <a:uLnTx/>
                <a:uFillTx/>
                <a:latin typeface="Lato Medium" panose="020F0502020204030203" pitchFamily="34" charset="0"/>
                <a:ea typeface="Lato Medium" panose="020F0502020204030203" pitchFamily="34" charset="0"/>
                <a:cs typeface="Lato Medium" panose="020F0502020204030203" pitchFamily="34" charset="0"/>
              </a:rPr>
              <a:t>If overtime is paid at double time: divide combined amount by 4 (Method D)</a:t>
            </a:r>
          </a:p>
          <a:p>
            <a:pPr marL="342900" marR="0" lvl="0" indent="-342900" algn="l" defTabSz="914400" rtl="0" eaLnBrk="0" fontAlgn="base" latinLnBrk="0" hangingPunct="0">
              <a:lnSpc>
                <a:spcPct val="100000"/>
              </a:lnSpc>
              <a:spcBef>
                <a:spcPct val="0"/>
              </a:spcBef>
              <a:spcAft>
                <a:spcPct val="0"/>
              </a:spcAft>
              <a:buClrTx/>
              <a:buSzTx/>
              <a:buFontTx/>
              <a:buAutoNum type="arabicPeriod"/>
              <a:tabLst/>
              <a:defRPr/>
            </a:pPr>
            <a:r>
              <a:rPr kumimoji="0" lang="en-US" altLang="en-US" sz="1800" b="1" i="0" u="none" strike="noStrike" kern="1200" cap="none" spc="0" normalizeH="0" baseline="0" noProof="0">
                <a:ln>
                  <a:noFill/>
                </a:ln>
                <a:solidFill>
                  <a:prstClr val="black"/>
                </a:solidFill>
                <a:effectLst/>
                <a:uLnTx/>
                <a:uFillTx/>
                <a:latin typeface="Lato ExtraBold" panose="020F0502020204030203" pitchFamily="34" charset="0"/>
                <a:ea typeface="Lato ExtraBold" panose="020F0502020204030203" pitchFamily="34" charset="0"/>
                <a:cs typeface="Lato ExtraBold" panose="020F0502020204030203" pitchFamily="34" charset="0"/>
              </a:rPr>
              <a:t>Determine the FLSA overtime premium</a:t>
            </a:r>
            <a:r>
              <a:rPr kumimoji="0" lang="en-US" altLang="en-US" sz="1800" b="0" i="0" u="none" strike="noStrike" kern="1200" cap="none" spc="0" normalizeH="0" baseline="0" noProof="0">
                <a:ln>
                  <a:noFill/>
                </a:ln>
                <a:solidFill>
                  <a:prstClr val="black"/>
                </a:solidFill>
                <a:effectLst/>
                <a:uLnTx/>
                <a:uFillTx/>
                <a:latin typeface="Lato ExtraBold" panose="020F0502020204030203" pitchFamily="34" charset="0"/>
                <a:ea typeface="Lato ExtraBold" panose="020F0502020204030203" pitchFamily="34" charset="0"/>
                <a:cs typeface="Lato ExtraBold" panose="020F0502020204030203" pitchFamily="34" charset="0"/>
              </a:rPr>
              <a:t> </a:t>
            </a:r>
            <a:r>
              <a:rPr kumimoji="0" lang="en-US" altLang="en-US" sz="1800" b="0" i="1" u="none" strike="noStrike" kern="1200" cap="none" spc="0" normalizeH="0" baseline="0" noProof="0">
                <a:ln>
                  <a:noFill/>
                </a:ln>
                <a:solidFill>
                  <a:prstClr val="black"/>
                </a:solidFill>
                <a:effectLst/>
                <a:uLnTx/>
                <a:uFillTx/>
                <a:latin typeface="Lato Medium" panose="020F0502020204030203" pitchFamily="34" charset="0"/>
                <a:ea typeface="Lato Medium" panose="020F0502020204030203" pitchFamily="34" charset="0"/>
                <a:cs typeface="Lato Medium" panose="020F0502020204030203" pitchFamily="34" charset="0"/>
              </a:rPr>
              <a:t>(this is always the extra ½ of the time-and-a-half overtime rate required by law)</a:t>
            </a:r>
            <a:endParaRPr kumimoji="0" lang="en-US" altLang="en-US" sz="1800" b="1" i="0" u="none" strike="noStrike" kern="1200" cap="none" spc="0" normalizeH="0" baseline="0" noProof="0">
              <a:ln>
                <a:noFill/>
              </a:ln>
              <a:solidFill>
                <a:prstClr val="black"/>
              </a:solidFill>
              <a:effectLst/>
              <a:uLnTx/>
              <a:uFillTx/>
              <a:latin typeface="Lato ExtraBold" panose="020F0502020204030203" pitchFamily="34" charset="0"/>
              <a:ea typeface="Lato ExtraBold" panose="020F0502020204030203" pitchFamily="34" charset="0"/>
              <a:cs typeface="Lato ExtraBold" panose="020F0502020204030203" pitchFamily="34" charset="0"/>
            </a:endParaRPr>
          </a:p>
          <a:p>
            <a:pPr marL="800100" marR="0" lvl="1" indent="-342900" algn="l" defTabSz="914400" rtl="0" eaLnBrk="0" fontAlgn="base" latinLnBrk="0" hangingPunct="0">
              <a:lnSpc>
                <a:spcPct val="100000"/>
              </a:lnSpc>
              <a:spcBef>
                <a:spcPct val="0"/>
              </a:spcBef>
              <a:spcAft>
                <a:spcPct val="0"/>
              </a:spcAft>
              <a:buClrTx/>
              <a:buSzTx/>
              <a:buFontTx/>
              <a:buAutoNum type="arabicPeriod"/>
              <a:tabLst/>
              <a:defRPr/>
            </a:pPr>
            <a:endParaRPr kumimoji="0" lang="en-US" altLang="en-US" sz="1800" b="0" i="0" u="none" strike="noStrike" kern="1200" cap="none" spc="0" normalizeH="0" baseline="0" noProof="0">
              <a:ln>
                <a:noFill/>
              </a:ln>
              <a:solidFill>
                <a:prstClr val="black"/>
              </a:solidFill>
              <a:effectLst/>
              <a:uLnTx/>
              <a:uFillTx/>
              <a:latin typeface="Lato Medium" panose="020F0502020204030203" pitchFamily="34" charset="0"/>
              <a:ea typeface="Lato Medium" panose="020F0502020204030203" pitchFamily="34" charset="0"/>
              <a:cs typeface="Lato Medium" panose="020F0502020204030203" pitchFamily="34" charset="0"/>
            </a:endParaRPr>
          </a:p>
        </p:txBody>
      </p:sp>
      <p:grpSp>
        <p:nvGrpSpPr>
          <p:cNvPr id="28" name="Group 27">
            <a:extLst>
              <a:ext uri="{FF2B5EF4-FFF2-40B4-BE49-F238E27FC236}">
                <a16:creationId xmlns:a16="http://schemas.microsoft.com/office/drawing/2014/main" id="{D5D779BA-689A-83D4-AB3D-A42055CB9831}"/>
              </a:ext>
            </a:extLst>
          </p:cNvPr>
          <p:cNvGrpSpPr/>
          <p:nvPr/>
        </p:nvGrpSpPr>
        <p:grpSpPr>
          <a:xfrm>
            <a:off x="8345213" y="1915602"/>
            <a:ext cx="3447393" cy="4370427"/>
            <a:chOff x="8345213" y="1915602"/>
            <a:chExt cx="3447393" cy="4370427"/>
          </a:xfrm>
        </p:grpSpPr>
        <p:sp>
          <p:nvSpPr>
            <p:cNvPr id="17" name="TextBox 16">
              <a:extLst>
                <a:ext uri="{FF2B5EF4-FFF2-40B4-BE49-F238E27FC236}">
                  <a16:creationId xmlns:a16="http://schemas.microsoft.com/office/drawing/2014/main" id="{E580F760-3119-ADC8-E8B7-A38CADF5E33F}"/>
                </a:ext>
              </a:extLst>
            </p:cNvPr>
            <p:cNvSpPr txBox="1"/>
            <p:nvPr/>
          </p:nvSpPr>
          <p:spPr>
            <a:xfrm>
              <a:off x="8345213" y="1915602"/>
              <a:ext cx="3447393" cy="4370427"/>
            </a:xfrm>
            <a:prstGeom prst="rect">
              <a:avLst/>
            </a:prstGeom>
            <a:solidFill>
              <a:schemeClr val="accent1">
                <a:lumMod val="20000"/>
                <a:lumOff val="80000"/>
              </a:schemeClr>
            </a:solidFill>
            <a:ln>
              <a:solidFill>
                <a:schemeClr val="accent1">
                  <a:lumMod val="20000"/>
                  <a:lumOff val="80000"/>
                </a:schemeClr>
              </a:solidFill>
            </a:ln>
          </p:spPr>
          <p:txBody>
            <a:bodyPr wrap="square" lIns="91440" tIns="45720" rIns="91440" bIns="4572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sng" strike="noStrike" kern="1200" cap="none" spc="0" normalizeH="0" baseline="0" noProof="0">
                <a:ln>
                  <a:noFill/>
                </a:ln>
                <a:solidFill>
                  <a:prstClr val="black"/>
                </a:solidFill>
                <a:effectLst/>
                <a:uLnTx/>
                <a:uFillTx/>
                <a:latin typeface="Lato ExtraBold" panose="020F0502020204030203" pitchFamily="34" charset="0"/>
                <a:ea typeface="Lato ExtraBold" panose="020F0502020204030203" pitchFamily="34" charset="0"/>
                <a:cs typeface="Lato ExtraBold" panose="020F0502020204030203"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sng" strike="noStrike" kern="1200" cap="none" spc="0" normalizeH="0" baseline="0" noProof="0">
                  <a:ln>
                    <a:noFill/>
                  </a:ln>
                  <a:solidFill>
                    <a:prstClr val="black"/>
                  </a:solidFill>
                  <a:effectLst/>
                  <a:uLnTx/>
                  <a:uFillTx/>
                  <a:latin typeface="Lato ExtraBold"/>
                  <a:ea typeface="Lato ExtraBold"/>
                  <a:cs typeface="Lato ExtraBold"/>
                </a:rPr>
                <a:t>Compensatory Time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1" i="0" u="sng" strike="noStrike" kern="1200" cap="none" spc="0" normalizeH="0" baseline="0" noProof="0">
                <a:ln>
                  <a:noFill/>
                </a:ln>
                <a:solidFill>
                  <a:prstClr val="black"/>
                </a:solidFill>
                <a:effectLst/>
                <a:uLnTx/>
                <a:uFillTx/>
                <a:latin typeface="Lato Medium" panose="020F0502020204030203" pitchFamily="34" charset="0"/>
                <a:ea typeface="Lato Medium" panose="020F0502020204030203" pitchFamily="34" charset="0"/>
                <a:cs typeface="Lato Medium" panose="020F050202020403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Lato Medium"/>
                  <a:ea typeface="Lato Medium"/>
                  <a:cs typeface="Lato Medium"/>
                </a:rPr>
                <a:t>Government employees who earn compensatory time may only deduct the comp time if it is </a:t>
              </a:r>
              <a:r>
                <a:rPr kumimoji="0" lang="en-US" sz="1600" b="0" i="0" u="none" strike="noStrike" kern="1200" cap="none" spc="0" normalizeH="0" baseline="0" noProof="0">
                  <a:ln>
                    <a:noFill/>
                  </a:ln>
                  <a:solidFill>
                    <a:prstClr val="black"/>
                  </a:solidFill>
                  <a:effectLst/>
                  <a:uLnTx/>
                  <a:uFillTx/>
                  <a:latin typeface="Lato ExtraBold"/>
                  <a:ea typeface="Lato ExtraBold"/>
                  <a:cs typeface="Lato ExtraBold"/>
                </a:rPr>
                <a:t>paid out as wages </a:t>
              </a:r>
              <a:r>
                <a:rPr kumimoji="0" lang="en-US" sz="1600" b="0" i="0" u="none" strike="noStrike" kern="1200" cap="none" spc="0" normalizeH="0" baseline="0" noProof="0">
                  <a:ln>
                    <a:noFill/>
                  </a:ln>
                  <a:solidFill>
                    <a:prstClr val="black"/>
                  </a:solidFill>
                  <a:effectLst/>
                  <a:uLnTx/>
                  <a:uFillTx/>
                  <a:latin typeface="Lato Medium"/>
                  <a:ea typeface="Lato Medium"/>
                  <a:cs typeface="Lato Medium"/>
                </a:rPr>
                <a:t>and appears on their W-2.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Lato Medium" panose="020F0502020204030203" pitchFamily="34" charset="0"/>
                <a:ea typeface="Lato Medium" panose="020F0502020204030203" pitchFamily="34" charset="0"/>
                <a:cs typeface="Lato Medium" panose="020F050202020403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Lato Medium"/>
                  <a:ea typeface="Lato Medium"/>
                  <a:cs typeface="Lato Medium"/>
                </a:rPr>
                <a:t>Compensatory time is deductible in the year it is paid, not the year it is earned.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Lato Medium" panose="020F0502020204030203" pitchFamily="34" charset="0"/>
                <a:ea typeface="Lato Medium" panose="020F0502020204030203" pitchFamily="34" charset="0"/>
                <a:cs typeface="Lato Medium" panose="020F050202020403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Lato ExtraBold"/>
                  <a:ea typeface="Lato ExtraBold"/>
                  <a:cs typeface="Lato ExtraBold"/>
                </a:rPr>
                <a:t>Earning comp time = </a:t>
              </a:r>
              <a:r>
                <a:rPr kumimoji="0" lang="en-US" sz="1600" b="0" i="0" u="none" strike="noStrike" kern="1200" cap="none" spc="0" normalizeH="0" baseline="0" noProof="0">
                  <a:ln>
                    <a:noFill/>
                  </a:ln>
                  <a:solidFill>
                    <a:srgbClr val="FF0000"/>
                  </a:solidFill>
                  <a:effectLst/>
                  <a:uLnTx/>
                  <a:uFillTx/>
                  <a:latin typeface="Lato ExtraBold"/>
                  <a:ea typeface="Lato ExtraBold"/>
                  <a:cs typeface="Lato ExtraBold"/>
                </a:rPr>
                <a:t>not deductible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Lato ExtraBold" panose="020F0502020204030203" pitchFamily="34" charset="0"/>
                <a:ea typeface="Lato ExtraBold" panose="020F0502020204030203" pitchFamily="34" charset="0"/>
                <a:cs typeface="Lato ExtraBold" panose="020F050202020403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Lato ExtraBold"/>
                  <a:ea typeface="Lato ExtraBold"/>
                  <a:cs typeface="Lato ExtraBold"/>
                </a:rPr>
                <a:t>Getting paid out for comp time in wages later = </a:t>
              </a:r>
              <a:r>
                <a:rPr kumimoji="0" lang="en-US" sz="1600" b="0" i="0" u="none" strike="noStrike" kern="1200" cap="none" spc="0" normalizeH="0" baseline="0" noProof="0">
                  <a:ln>
                    <a:noFill/>
                  </a:ln>
                  <a:solidFill>
                    <a:srgbClr val="00B050"/>
                  </a:solidFill>
                  <a:effectLst/>
                  <a:uLnTx/>
                  <a:uFillTx/>
                  <a:latin typeface="Lato ExtraBold"/>
                  <a:ea typeface="Lato ExtraBold"/>
                  <a:cs typeface="Lato ExtraBold"/>
                </a:rPr>
                <a:t>deductible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B050"/>
                </a:solidFill>
                <a:effectLst/>
                <a:uLnTx/>
                <a:uFillTx/>
                <a:latin typeface="Lato ExtraBold" panose="020F0502020204030203" pitchFamily="34" charset="0"/>
                <a:ea typeface="Lato ExtraBold" panose="020F0502020204030203" pitchFamily="34" charset="0"/>
                <a:cs typeface="Lato ExtraBold" panose="020F0502020204030203" pitchFamily="34" charset="0"/>
              </a:endParaRPr>
            </a:p>
          </p:txBody>
        </p:sp>
        <p:grpSp>
          <p:nvGrpSpPr>
            <p:cNvPr id="27" name="Group 26">
              <a:extLst>
                <a:ext uri="{FF2B5EF4-FFF2-40B4-BE49-F238E27FC236}">
                  <a16:creationId xmlns:a16="http://schemas.microsoft.com/office/drawing/2014/main" id="{9CC5152F-CC51-CA6A-8370-406B83539D6E}"/>
                </a:ext>
              </a:extLst>
            </p:cNvPr>
            <p:cNvGrpSpPr/>
            <p:nvPr/>
          </p:nvGrpSpPr>
          <p:grpSpPr>
            <a:xfrm>
              <a:off x="8448518" y="2082097"/>
              <a:ext cx="3228475" cy="556896"/>
              <a:chOff x="8448518" y="2082097"/>
              <a:chExt cx="3228475" cy="556896"/>
            </a:xfrm>
          </p:grpSpPr>
          <p:pic>
            <p:nvPicPr>
              <p:cNvPr id="25" name="Graphic 24" descr="Warning with solid fill">
                <a:extLst>
                  <a:ext uri="{FF2B5EF4-FFF2-40B4-BE49-F238E27FC236}">
                    <a16:creationId xmlns:a16="http://schemas.microsoft.com/office/drawing/2014/main" id="{BF6547DA-BF5F-D59C-4979-96104F7FABC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448518" y="2082097"/>
                <a:ext cx="556896" cy="556896"/>
              </a:xfrm>
              <a:prstGeom prst="rect">
                <a:avLst/>
              </a:prstGeom>
            </p:spPr>
          </p:pic>
          <p:pic>
            <p:nvPicPr>
              <p:cNvPr id="26" name="Graphic 25" descr="Warning with solid fill">
                <a:extLst>
                  <a:ext uri="{FF2B5EF4-FFF2-40B4-BE49-F238E27FC236}">
                    <a16:creationId xmlns:a16="http://schemas.microsoft.com/office/drawing/2014/main" id="{89919D96-0428-EBBC-F0DB-C8C5206A725D}"/>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120097" y="2082097"/>
                <a:ext cx="556896" cy="556896"/>
              </a:xfrm>
              <a:prstGeom prst="rect">
                <a:avLst/>
              </a:prstGeom>
            </p:spPr>
          </p:pic>
        </p:grpSp>
      </p:grpSp>
    </p:spTree>
    <p:extLst>
      <p:ext uri="{BB962C8B-B14F-4D97-AF65-F5344CB8AC3E}">
        <p14:creationId xmlns:p14="http://schemas.microsoft.com/office/powerpoint/2010/main" val="13510494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0B38F0-736D-5C2E-7F7D-D23F9128481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CA80179-512C-2278-7C40-CC25966154E6}"/>
              </a:ext>
            </a:extLst>
          </p:cNvPr>
          <p:cNvSpPr>
            <a:spLocks noGrp="1"/>
          </p:cNvSpPr>
          <p:nvPr>
            <p:ph type="title"/>
          </p:nvPr>
        </p:nvSpPr>
        <p:spPr>
          <a:xfrm>
            <a:off x="835660" y="293380"/>
            <a:ext cx="10063480" cy="592817"/>
          </a:xfrm>
        </p:spPr>
        <p:txBody>
          <a:bodyPr anchor="ctr">
            <a:normAutofit/>
          </a:bodyPr>
          <a:lstStyle/>
          <a:p>
            <a:r>
              <a:rPr lang="en-US"/>
              <a:t>Reporting Requirements </a:t>
            </a:r>
          </a:p>
        </p:txBody>
      </p:sp>
      <p:grpSp>
        <p:nvGrpSpPr>
          <p:cNvPr id="19" name="Group 18">
            <a:extLst>
              <a:ext uri="{FF2B5EF4-FFF2-40B4-BE49-F238E27FC236}">
                <a16:creationId xmlns:a16="http://schemas.microsoft.com/office/drawing/2014/main" id="{E11CA686-7CF0-6431-9EA2-314939A87E0A}"/>
              </a:ext>
            </a:extLst>
          </p:cNvPr>
          <p:cNvGrpSpPr/>
          <p:nvPr/>
        </p:nvGrpSpPr>
        <p:grpSpPr>
          <a:xfrm>
            <a:off x="278860" y="1299152"/>
            <a:ext cx="5579208" cy="3060532"/>
            <a:chOff x="721360" y="2162848"/>
            <a:chExt cx="5260340" cy="3060532"/>
          </a:xfrm>
        </p:grpSpPr>
        <p:sp>
          <p:nvSpPr>
            <p:cNvPr id="14" name="Freeform: Shape 13">
              <a:extLst>
                <a:ext uri="{FF2B5EF4-FFF2-40B4-BE49-F238E27FC236}">
                  <a16:creationId xmlns:a16="http://schemas.microsoft.com/office/drawing/2014/main" id="{3CDB5C41-65A8-A43A-2E51-BB75B73F885B}"/>
                </a:ext>
              </a:extLst>
            </p:cNvPr>
            <p:cNvSpPr/>
            <p:nvPr/>
          </p:nvSpPr>
          <p:spPr>
            <a:xfrm>
              <a:off x="721360" y="2162848"/>
              <a:ext cx="5260340" cy="610577"/>
            </a:xfrm>
            <a:custGeom>
              <a:avLst/>
              <a:gdLst>
                <a:gd name="connsiteX0" fmla="*/ 0 w 7769859"/>
                <a:gd name="connsiteY0" fmla="*/ 73171 h 439018"/>
                <a:gd name="connsiteX1" fmla="*/ 73171 w 7769859"/>
                <a:gd name="connsiteY1" fmla="*/ 0 h 439018"/>
                <a:gd name="connsiteX2" fmla="*/ 7696688 w 7769859"/>
                <a:gd name="connsiteY2" fmla="*/ 0 h 439018"/>
                <a:gd name="connsiteX3" fmla="*/ 7769859 w 7769859"/>
                <a:gd name="connsiteY3" fmla="*/ 73171 h 439018"/>
                <a:gd name="connsiteX4" fmla="*/ 7769859 w 7769859"/>
                <a:gd name="connsiteY4" fmla="*/ 365847 h 439018"/>
                <a:gd name="connsiteX5" fmla="*/ 7696688 w 7769859"/>
                <a:gd name="connsiteY5" fmla="*/ 439018 h 439018"/>
                <a:gd name="connsiteX6" fmla="*/ 73171 w 7769859"/>
                <a:gd name="connsiteY6" fmla="*/ 439018 h 439018"/>
                <a:gd name="connsiteX7" fmla="*/ 0 w 7769859"/>
                <a:gd name="connsiteY7" fmla="*/ 365847 h 439018"/>
                <a:gd name="connsiteX8" fmla="*/ 0 w 7769859"/>
                <a:gd name="connsiteY8" fmla="*/ 73171 h 439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69859" h="439018">
                  <a:moveTo>
                    <a:pt x="0" y="73171"/>
                  </a:moveTo>
                  <a:cubicBezTo>
                    <a:pt x="0" y="32760"/>
                    <a:pt x="32760" y="0"/>
                    <a:pt x="73171" y="0"/>
                  </a:cubicBezTo>
                  <a:lnTo>
                    <a:pt x="7696688" y="0"/>
                  </a:lnTo>
                  <a:cubicBezTo>
                    <a:pt x="7737099" y="0"/>
                    <a:pt x="7769859" y="32760"/>
                    <a:pt x="7769859" y="73171"/>
                  </a:cubicBezTo>
                  <a:lnTo>
                    <a:pt x="7769859" y="365847"/>
                  </a:lnTo>
                  <a:cubicBezTo>
                    <a:pt x="7769859" y="406258"/>
                    <a:pt x="7737099" y="439018"/>
                    <a:pt x="7696688" y="439018"/>
                  </a:cubicBezTo>
                  <a:lnTo>
                    <a:pt x="73171" y="439018"/>
                  </a:lnTo>
                  <a:cubicBezTo>
                    <a:pt x="32760" y="439018"/>
                    <a:pt x="0" y="406258"/>
                    <a:pt x="0" y="365847"/>
                  </a:cubicBezTo>
                  <a:lnTo>
                    <a:pt x="0" y="73171"/>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0011" tIns="90011" rIns="90011" bIns="90011"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en-US" sz="2400" b="0" i="0" u="none" strike="noStrike" kern="1200" cap="none" spc="0" normalizeH="0" baseline="0" noProof="0">
                  <a:ln>
                    <a:noFill/>
                  </a:ln>
                  <a:solidFill>
                    <a:prstClr val="white"/>
                  </a:solidFill>
                  <a:effectLst/>
                  <a:uLnTx/>
                  <a:uFillTx/>
                  <a:latin typeface="Lato Medium" panose="020F0502020204030203" pitchFamily="34" charset="0"/>
                  <a:ea typeface="Lato Medium" panose="020F0502020204030203" pitchFamily="34" charset="0"/>
                  <a:cs typeface="Lato Medium" panose="020F0502020204030203" pitchFamily="34" charset="0"/>
                </a:rPr>
                <a:t>The Law</a:t>
              </a:r>
            </a:p>
          </p:txBody>
        </p:sp>
        <p:sp>
          <p:nvSpPr>
            <p:cNvPr id="15" name="Freeform: Shape 14">
              <a:extLst>
                <a:ext uri="{FF2B5EF4-FFF2-40B4-BE49-F238E27FC236}">
                  <a16:creationId xmlns:a16="http://schemas.microsoft.com/office/drawing/2014/main" id="{B8069E6D-0108-2025-D35F-AD769EE1EDF8}"/>
                </a:ext>
              </a:extLst>
            </p:cNvPr>
            <p:cNvSpPr/>
            <p:nvPr/>
          </p:nvSpPr>
          <p:spPr>
            <a:xfrm>
              <a:off x="721360" y="2773425"/>
              <a:ext cx="5260340" cy="2449955"/>
            </a:xfrm>
            <a:custGeom>
              <a:avLst/>
              <a:gdLst>
                <a:gd name="connsiteX0" fmla="*/ 0 w 7769859"/>
                <a:gd name="connsiteY0" fmla="*/ 0 h 1761570"/>
                <a:gd name="connsiteX1" fmla="*/ 7769859 w 7769859"/>
                <a:gd name="connsiteY1" fmla="*/ 0 h 1761570"/>
                <a:gd name="connsiteX2" fmla="*/ 7769859 w 7769859"/>
                <a:gd name="connsiteY2" fmla="*/ 1761570 h 1761570"/>
                <a:gd name="connsiteX3" fmla="*/ 0 w 7769859"/>
                <a:gd name="connsiteY3" fmla="*/ 1761570 h 1761570"/>
                <a:gd name="connsiteX4" fmla="*/ 0 w 7769859"/>
                <a:gd name="connsiteY4" fmla="*/ 0 h 17615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69859" h="1761570">
                  <a:moveTo>
                    <a:pt x="0" y="0"/>
                  </a:moveTo>
                  <a:lnTo>
                    <a:pt x="7769859" y="0"/>
                  </a:lnTo>
                  <a:lnTo>
                    <a:pt x="7769859" y="1761570"/>
                  </a:lnTo>
                  <a:lnTo>
                    <a:pt x="0" y="176157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46693" tIns="22860" rIns="128016" bIns="22860" numCol="1" spcCol="1270" anchor="t" anchorCtr="0">
              <a:noAutofit/>
            </a:bodyPr>
            <a:lstStyle/>
            <a:p>
              <a:pPr marL="114300" marR="0" lvl="1" indent="-114300" algn="l" defTabSz="622300" rtl="0" eaLnBrk="1" fontAlgn="auto" latinLnBrk="0" hangingPunct="1">
                <a:lnSpc>
                  <a:spcPct val="90000"/>
                </a:lnSpc>
                <a:spcBef>
                  <a:spcPct val="0"/>
                </a:spcBef>
                <a:spcAft>
                  <a:spcPct val="20000"/>
                </a:spcAft>
                <a:buClrTx/>
                <a:buSzPct val="75000"/>
                <a:buFontTx/>
                <a:buChar char="•"/>
                <a:tabLst/>
                <a:defRPr/>
              </a:pPr>
              <a:r>
                <a:rPr kumimoji="0" lang="en-US" sz="1800" b="0" i="0" u="none" strike="noStrike" kern="1200" cap="none" spc="0" normalizeH="0" baseline="0" noProof="0">
                  <a:ln>
                    <a:noFill/>
                  </a:ln>
                  <a:solidFill>
                    <a:prstClr val="black">
                      <a:hueOff val="0"/>
                      <a:satOff val="0"/>
                      <a:lumOff val="0"/>
                      <a:alphaOff val="0"/>
                    </a:prstClr>
                  </a:solidFill>
                  <a:effectLst/>
                  <a:uLnTx/>
                  <a:uFillTx/>
                  <a:latin typeface="Lato Medium"/>
                  <a:ea typeface="Lato Medium"/>
                  <a:cs typeface="Lato Medium"/>
                </a:rPr>
                <a:t>H.R. 1 requires employers to: </a:t>
              </a:r>
            </a:p>
            <a:p>
              <a:pPr marL="228600" marR="0" lvl="2" indent="-114300" algn="l" defTabSz="622300" rtl="0" eaLnBrk="1" fontAlgn="auto" latinLnBrk="0" hangingPunct="1">
                <a:lnSpc>
                  <a:spcPct val="90000"/>
                </a:lnSpc>
                <a:spcBef>
                  <a:spcPct val="0"/>
                </a:spcBef>
                <a:spcAft>
                  <a:spcPct val="20000"/>
                </a:spcAft>
                <a:buClrTx/>
                <a:buSzPct val="75000"/>
                <a:buFontTx/>
                <a:buChar char="•"/>
                <a:tabLst/>
                <a:defRPr/>
              </a:pPr>
              <a:r>
                <a:rPr kumimoji="0" lang="en-US" sz="1800" b="0" i="0" u="none" strike="noStrike" kern="1200" cap="none" spc="0" normalizeH="0" baseline="0" noProof="0">
                  <a:ln>
                    <a:noFill/>
                  </a:ln>
                  <a:solidFill>
                    <a:prstClr val="black">
                      <a:hueOff val="0"/>
                      <a:satOff val="0"/>
                      <a:lumOff val="0"/>
                      <a:alphaOff val="0"/>
                    </a:prstClr>
                  </a:solidFill>
                  <a:effectLst/>
                  <a:uLnTx/>
                  <a:uFillTx/>
                  <a:latin typeface="Lato Medium"/>
                  <a:ea typeface="Lato Medium"/>
                  <a:cs typeface="Lato Medium"/>
                </a:rPr>
                <a:t>Report qualified overtime compensation on appropriate tax forms like the employees' W2</a:t>
              </a:r>
              <a:endParaRPr kumimoji="0" lang="en-US" sz="1800" b="0" i="0" u="none" strike="noStrike" kern="1200" cap="none" spc="0" normalizeH="0" baseline="0" noProof="0">
                <a:ln>
                  <a:noFill/>
                </a:ln>
                <a:solidFill>
                  <a:prstClr val="black">
                    <a:hueOff val="0"/>
                    <a:satOff val="0"/>
                    <a:lumOff val="0"/>
                    <a:alphaOff val="0"/>
                  </a:prstClr>
                </a:solidFill>
                <a:effectLst/>
                <a:uLnTx/>
                <a:uFillTx/>
                <a:latin typeface="Lato Medium" panose="020F0502020204030203" pitchFamily="34" charset="0"/>
                <a:ea typeface="Lato Medium" panose="020F0502020204030203" pitchFamily="34" charset="0"/>
                <a:cs typeface="Lato Medium" panose="020F0502020204030203" pitchFamily="34" charset="0"/>
              </a:endParaRPr>
            </a:p>
            <a:p>
              <a:pPr marL="228600" marR="0" lvl="2" indent="-114300" algn="l" defTabSz="622300" rtl="0" eaLnBrk="1" fontAlgn="auto" latinLnBrk="0" hangingPunct="1">
                <a:lnSpc>
                  <a:spcPct val="90000"/>
                </a:lnSpc>
                <a:spcBef>
                  <a:spcPct val="0"/>
                </a:spcBef>
                <a:spcAft>
                  <a:spcPct val="20000"/>
                </a:spcAft>
                <a:buClrTx/>
                <a:buSzPct val="75000"/>
                <a:buFontTx/>
                <a:buChar char="•"/>
                <a:tabLst/>
                <a:defRPr/>
              </a:pPr>
              <a:r>
                <a:rPr kumimoji="0" lang="en-US" sz="1800" b="0" i="0" u="none" strike="noStrike" kern="1200" cap="none" spc="0" normalizeH="0" baseline="0" noProof="0">
                  <a:ln>
                    <a:noFill/>
                  </a:ln>
                  <a:solidFill>
                    <a:prstClr val="black">
                      <a:hueOff val="0"/>
                      <a:satOff val="0"/>
                      <a:lumOff val="0"/>
                      <a:alphaOff val="0"/>
                    </a:prstClr>
                  </a:solidFill>
                  <a:effectLst/>
                  <a:uLnTx/>
                  <a:uFillTx/>
                  <a:latin typeface="Lato Medium"/>
                  <a:ea typeface="Lato Medium"/>
                  <a:cs typeface="Lato Medium"/>
                </a:rPr>
                <a:t>Furnish employees with statements separately accounting for qualified overtime compensation</a:t>
              </a:r>
            </a:p>
            <a:p>
              <a:pPr marL="114300" marR="0" lvl="1" indent="-114300" algn="l" defTabSz="622300" rtl="0" eaLnBrk="1" fontAlgn="auto" latinLnBrk="0" hangingPunct="1">
                <a:lnSpc>
                  <a:spcPct val="90000"/>
                </a:lnSpc>
                <a:spcBef>
                  <a:spcPct val="0"/>
                </a:spcBef>
                <a:spcAft>
                  <a:spcPct val="20000"/>
                </a:spcAft>
                <a:buClrTx/>
                <a:buSzPct val="75000"/>
                <a:buFontTx/>
                <a:buChar char="•"/>
                <a:tabLst/>
                <a:defRPr/>
              </a:pPr>
              <a:r>
                <a:rPr kumimoji="0" lang="en-US" sz="1800" b="0" i="0" u="none" strike="noStrike" kern="1200" cap="none" spc="0" normalizeH="0" baseline="0" noProof="0">
                  <a:ln>
                    <a:noFill/>
                  </a:ln>
                  <a:solidFill>
                    <a:prstClr val="black">
                      <a:hueOff val="0"/>
                      <a:satOff val="0"/>
                      <a:lumOff val="0"/>
                      <a:alphaOff val="0"/>
                    </a:prstClr>
                  </a:solidFill>
                  <a:effectLst/>
                  <a:uLnTx/>
                  <a:uFillTx/>
                  <a:latin typeface="Lato Medium"/>
                  <a:ea typeface="Lato Medium"/>
                  <a:cs typeface="Lato Medium"/>
                </a:rPr>
                <a:t>H.R. 1 allows the Secretary of Treasury to provide employers with transition relief as it relates to these reporting requirements </a:t>
              </a:r>
            </a:p>
            <a:p>
              <a:pPr marL="571500" marR="0" lvl="2" indent="-114300" algn="l" defTabSz="622300" rtl="0" eaLnBrk="1" fontAlgn="auto" latinLnBrk="0" hangingPunct="1">
                <a:lnSpc>
                  <a:spcPct val="90000"/>
                </a:lnSpc>
                <a:spcBef>
                  <a:spcPct val="0"/>
                </a:spcBef>
                <a:spcAft>
                  <a:spcPct val="20000"/>
                </a:spcAft>
                <a:buClrTx/>
                <a:buSzPct val="75000"/>
                <a:buFontTx/>
                <a:buChar char="•"/>
                <a:tabLst/>
                <a:defRPr/>
              </a:pPr>
              <a:r>
                <a:rPr kumimoji="0" lang="en-US" sz="1800" b="0" i="0" u="none" strike="noStrike" kern="1200" cap="none" spc="0" normalizeH="0" baseline="0" noProof="0">
                  <a:ln>
                    <a:noFill/>
                  </a:ln>
                  <a:solidFill>
                    <a:prstClr val="black">
                      <a:hueOff val="0"/>
                      <a:satOff val="0"/>
                      <a:lumOff val="0"/>
                      <a:alphaOff val="0"/>
                    </a:prstClr>
                  </a:solidFill>
                  <a:effectLst/>
                  <a:uLnTx/>
                  <a:uFillTx/>
                  <a:latin typeface="Lato ExtraBold"/>
                  <a:ea typeface="Lato ExtraBold"/>
                  <a:cs typeface="Lato ExtraBold"/>
                </a:rPr>
                <a:t>The IRS announced reporting relief for employers on 11/5</a:t>
              </a:r>
            </a:p>
          </p:txBody>
        </p:sp>
      </p:grpSp>
      <p:grpSp>
        <p:nvGrpSpPr>
          <p:cNvPr id="23" name="Group 22">
            <a:extLst>
              <a:ext uri="{FF2B5EF4-FFF2-40B4-BE49-F238E27FC236}">
                <a16:creationId xmlns:a16="http://schemas.microsoft.com/office/drawing/2014/main" id="{4322230C-7B8A-47FD-2FC8-8AE8912436ED}"/>
              </a:ext>
            </a:extLst>
          </p:cNvPr>
          <p:cNvGrpSpPr/>
          <p:nvPr/>
        </p:nvGrpSpPr>
        <p:grpSpPr>
          <a:xfrm>
            <a:off x="6333934" y="1299152"/>
            <a:ext cx="5579208" cy="3005272"/>
            <a:chOff x="6324601" y="1355136"/>
            <a:chExt cx="5579208" cy="3005272"/>
          </a:xfrm>
        </p:grpSpPr>
        <p:sp>
          <p:nvSpPr>
            <p:cNvPr id="16" name="Freeform: Shape 15">
              <a:extLst>
                <a:ext uri="{FF2B5EF4-FFF2-40B4-BE49-F238E27FC236}">
                  <a16:creationId xmlns:a16="http://schemas.microsoft.com/office/drawing/2014/main" id="{6E75A3AB-8DC9-1941-68D8-011D1131194D}"/>
                </a:ext>
              </a:extLst>
            </p:cNvPr>
            <p:cNvSpPr/>
            <p:nvPr/>
          </p:nvSpPr>
          <p:spPr>
            <a:xfrm>
              <a:off x="6324601" y="1355136"/>
              <a:ext cx="5579208" cy="610577"/>
            </a:xfrm>
            <a:custGeom>
              <a:avLst/>
              <a:gdLst>
                <a:gd name="connsiteX0" fmla="*/ 0 w 7769859"/>
                <a:gd name="connsiteY0" fmla="*/ 73171 h 439018"/>
                <a:gd name="connsiteX1" fmla="*/ 73171 w 7769859"/>
                <a:gd name="connsiteY1" fmla="*/ 0 h 439018"/>
                <a:gd name="connsiteX2" fmla="*/ 7696688 w 7769859"/>
                <a:gd name="connsiteY2" fmla="*/ 0 h 439018"/>
                <a:gd name="connsiteX3" fmla="*/ 7769859 w 7769859"/>
                <a:gd name="connsiteY3" fmla="*/ 73171 h 439018"/>
                <a:gd name="connsiteX4" fmla="*/ 7769859 w 7769859"/>
                <a:gd name="connsiteY4" fmla="*/ 365847 h 439018"/>
                <a:gd name="connsiteX5" fmla="*/ 7696688 w 7769859"/>
                <a:gd name="connsiteY5" fmla="*/ 439018 h 439018"/>
                <a:gd name="connsiteX6" fmla="*/ 73171 w 7769859"/>
                <a:gd name="connsiteY6" fmla="*/ 439018 h 439018"/>
                <a:gd name="connsiteX7" fmla="*/ 0 w 7769859"/>
                <a:gd name="connsiteY7" fmla="*/ 365847 h 439018"/>
                <a:gd name="connsiteX8" fmla="*/ 0 w 7769859"/>
                <a:gd name="connsiteY8" fmla="*/ 73171 h 439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769859" h="439018">
                  <a:moveTo>
                    <a:pt x="0" y="73171"/>
                  </a:moveTo>
                  <a:cubicBezTo>
                    <a:pt x="0" y="32760"/>
                    <a:pt x="32760" y="0"/>
                    <a:pt x="73171" y="0"/>
                  </a:cubicBezTo>
                  <a:lnTo>
                    <a:pt x="7696688" y="0"/>
                  </a:lnTo>
                  <a:cubicBezTo>
                    <a:pt x="7737099" y="0"/>
                    <a:pt x="7769859" y="32760"/>
                    <a:pt x="7769859" y="73171"/>
                  </a:cubicBezTo>
                  <a:lnTo>
                    <a:pt x="7769859" y="365847"/>
                  </a:lnTo>
                  <a:cubicBezTo>
                    <a:pt x="7769859" y="406258"/>
                    <a:pt x="7737099" y="439018"/>
                    <a:pt x="7696688" y="439018"/>
                  </a:cubicBezTo>
                  <a:lnTo>
                    <a:pt x="73171" y="439018"/>
                  </a:lnTo>
                  <a:cubicBezTo>
                    <a:pt x="32760" y="439018"/>
                    <a:pt x="0" y="406258"/>
                    <a:pt x="0" y="365847"/>
                  </a:cubicBezTo>
                  <a:lnTo>
                    <a:pt x="0" y="73171"/>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0011" tIns="90011" rIns="90011" bIns="90011" numCol="1" spcCol="1270" anchor="ctr" anchorCtr="0">
              <a:noAutofit/>
            </a:bodyPr>
            <a:lstStyle/>
            <a:p>
              <a:pPr marL="0" marR="0" lvl="0" indent="0" algn="ctr" defTabSz="800100" rtl="0" eaLnBrk="1" fontAlgn="auto" latinLnBrk="0" hangingPunct="1">
                <a:lnSpc>
                  <a:spcPct val="90000"/>
                </a:lnSpc>
                <a:spcBef>
                  <a:spcPct val="0"/>
                </a:spcBef>
                <a:spcAft>
                  <a:spcPct val="35000"/>
                </a:spcAft>
                <a:buClrTx/>
                <a:buSzTx/>
                <a:buFontTx/>
                <a:buNone/>
                <a:tabLst/>
                <a:defRPr/>
              </a:pPr>
              <a:r>
                <a:rPr kumimoji="0" lang="en-US" sz="2400" b="0" i="0" u="none" strike="noStrike" kern="1200" cap="none" spc="0" normalizeH="0" baseline="0" noProof="0">
                  <a:ln>
                    <a:noFill/>
                  </a:ln>
                  <a:solidFill>
                    <a:prstClr val="white"/>
                  </a:solidFill>
                  <a:effectLst/>
                  <a:uLnTx/>
                  <a:uFillTx/>
                  <a:latin typeface="Lato Medium" panose="020F0502020204030203" pitchFamily="34" charset="0"/>
                  <a:ea typeface="Lato Medium" panose="020F0502020204030203" pitchFamily="34" charset="0"/>
                  <a:cs typeface="Lato Medium" panose="020F0502020204030203" pitchFamily="34" charset="0"/>
                </a:rPr>
                <a:t>In Practice (2026-2028)</a:t>
              </a:r>
            </a:p>
          </p:txBody>
        </p:sp>
        <p:sp>
          <p:nvSpPr>
            <p:cNvPr id="17" name="Freeform: Shape 16">
              <a:extLst>
                <a:ext uri="{FF2B5EF4-FFF2-40B4-BE49-F238E27FC236}">
                  <a16:creationId xmlns:a16="http://schemas.microsoft.com/office/drawing/2014/main" id="{6A4004D8-48A7-7A26-D51D-83B462C73B46}"/>
                </a:ext>
              </a:extLst>
            </p:cNvPr>
            <p:cNvSpPr/>
            <p:nvPr/>
          </p:nvSpPr>
          <p:spPr>
            <a:xfrm>
              <a:off x="6324601" y="1965713"/>
              <a:ext cx="5579208" cy="2394695"/>
            </a:xfrm>
            <a:custGeom>
              <a:avLst/>
              <a:gdLst>
                <a:gd name="connsiteX0" fmla="*/ 0 w 7018047"/>
                <a:gd name="connsiteY0" fmla="*/ 0 h 2142450"/>
                <a:gd name="connsiteX1" fmla="*/ 7018047 w 7018047"/>
                <a:gd name="connsiteY1" fmla="*/ 0 h 2142450"/>
                <a:gd name="connsiteX2" fmla="*/ 7018047 w 7018047"/>
                <a:gd name="connsiteY2" fmla="*/ 2142450 h 2142450"/>
                <a:gd name="connsiteX3" fmla="*/ 0 w 7018047"/>
                <a:gd name="connsiteY3" fmla="*/ 2142450 h 2142450"/>
                <a:gd name="connsiteX4" fmla="*/ 0 w 7018047"/>
                <a:gd name="connsiteY4" fmla="*/ 0 h 21424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18047" h="2142450">
                  <a:moveTo>
                    <a:pt x="0" y="0"/>
                  </a:moveTo>
                  <a:lnTo>
                    <a:pt x="7018047" y="0"/>
                  </a:lnTo>
                  <a:lnTo>
                    <a:pt x="7018047" y="2142450"/>
                  </a:lnTo>
                  <a:lnTo>
                    <a:pt x="0" y="214245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46693" tIns="22860" rIns="128016" bIns="22860" numCol="1" spcCol="1270" anchor="t" anchorCtr="0">
              <a:noAutofit/>
            </a:bodyPr>
            <a:lstStyle/>
            <a:p>
              <a:pPr marL="114300" marR="0" lvl="1" indent="-114300" algn="l" defTabSz="622300" rtl="0" eaLnBrk="1" fontAlgn="auto" latinLnBrk="0" hangingPunct="1">
                <a:lnSpc>
                  <a:spcPct val="90000"/>
                </a:lnSpc>
                <a:spcBef>
                  <a:spcPct val="0"/>
                </a:spcBef>
                <a:spcAft>
                  <a:spcPct val="20000"/>
                </a:spcAft>
                <a:buClrTx/>
                <a:buSzPct val="75000"/>
                <a:buFontTx/>
                <a:buChar char="•"/>
                <a:tabLst/>
                <a:defRPr/>
              </a:pPr>
              <a:r>
                <a:rPr kumimoji="0" lang="en-US" sz="1800" b="0" i="0" u="none" strike="noStrike" kern="1200" cap="none" spc="0" normalizeH="0" baseline="0" noProof="0">
                  <a:ln>
                    <a:noFill/>
                  </a:ln>
                  <a:solidFill>
                    <a:prstClr val="black">
                      <a:hueOff val="0"/>
                      <a:satOff val="0"/>
                      <a:lumOff val="0"/>
                      <a:alphaOff val="0"/>
                    </a:prstClr>
                  </a:solidFill>
                  <a:effectLst/>
                  <a:uLnTx/>
                  <a:uFillTx/>
                  <a:latin typeface="Lato Medium"/>
                  <a:ea typeface="Lato Medium"/>
                  <a:cs typeface="Lato Medium"/>
                </a:rPr>
                <a:t>Many state and local governments provide overtime that is much generous than what is required by FLSA, or compensatory time</a:t>
              </a:r>
            </a:p>
            <a:p>
              <a:pPr marL="571500" marR="0" lvl="2" indent="-114300" algn="l" defTabSz="622300" rtl="0" eaLnBrk="1" fontAlgn="auto" latinLnBrk="0" hangingPunct="1">
                <a:lnSpc>
                  <a:spcPct val="90000"/>
                </a:lnSpc>
                <a:spcBef>
                  <a:spcPct val="0"/>
                </a:spcBef>
                <a:spcAft>
                  <a:spcPct val="20000"/>
                </a:spcAft>
                <a:buClrTx/>
                <a:buSzPct val="75000"/>
                <a:buFontTx/>
                <a:buChar char="•"/>
                <a:tabLst/>
                <a:defRPr/>
              </a:pPr>
              <a:r>
                <a:rPr kumimoji="0" lang="en-US" sz="1800" b="0" i="0" u="none" strike="noStrike" kern="1200" cap="none" spc="0" normalizeH="0" baseline="0" noProof="0">
                  <a:ln>
                    <a:noFill/>
                  </a:ln>
                  <a:solidFill>
                    <a:prstClr val="black">
                      <a:hueOff val="0"/>
                      <a:satOff val="0"/>
                      <a:lumOff val="0"/>
                      <a:alphaOff val="0"/>
                    </a:prstClr>
                  </a:solidFill>
                  <a:effectLst/>
                  <a:uLnTx/>
                  <a:uFillTx/>
                  <a:latin typeface="Lato Medium"/>
                  <a:ea typeface="Lato Medium"/>
                  <a:cs typeface="Lato Medium"/>
                </a:rPr>
                <a:t>Only the overtime up to what  FLSA requires is eligible to be deducted, meaning </a:t>
              </a:r>
              <a:r>
                <a:rPr kumimoji="0" lang="en-US" sz="1800" b="1" i="0" u="none" strike="noStrike" kern="1200" cap="none" spc="0" normalizeH="0" baseline="0" noProof="0">
                  <a:ln>
                    <a:noFill/>
                  </a:ln>
                  <a:solidFill>
                    <a:prstClr val="black">
                      <a:hueOff val="0"/>
                      <a:satOff val="0"/>
                      <a:lumOff val="0"/>
                      <a:alphaOff val="0"/>
                    </a:prstClr>
                  </a:solidFill>
                  <a:effectLst/>
                  <a:uLnTx/>
                  <a:uFillTx/>
                  <a:latin typeface="Lato ExtraBold"/>
                  <a:ea typeface="Lato ExtraBold"/>
                  <a:cs typeface="Lato ExtraBold"/>
                </a:rPr>
                <a:t>employers will have to calculate FLSA-covered overtime premium separately</a:t>
              </a:r>
              <a:r>
                <a:rPr kumimoji="0" lang="en-US" sz="1800" b="1" i="0" u="none" strike="noStrike" kern="1200" cap="none" spc="0" normalizeH="0" baseline="0" noProof="0" dirty="0">
                  <a:ln>
                    <a:noFill/>
                  </a:ln>
                  <a:solidFill>
                    <a:prstClr val="black">
                      <a:hueOff val="0"/>
                      <a:satOff val="0"/>
                      <a:lumOff val="0"/>
                      <a:alphaOff val="0"/>
                    </a:prstClr>
                  </a:solidFill>
                  <a:effectLst/>
                  <a:uLnTx/>
                  <a:uFillTx/>
                  <a:latin typeface="Lato Medium"/>
                  <a:ea typeface="Lato Medium"/>
                  <a:cs typeface="Lato Medium"/>
                </a:rPr>
                <a:t> </a:t>
              </a:r>
              <a:r>
                <a:rPr kumimoji="0" lang="en-US" sz="1800" b="0" i="0" u="none" strike="noStrike" kern="1200" cap="none" spc="0" normalizeH="0" baseline="0" noProof="0">
                  <a:ln>
                    <a:noFill/>
                  </a:ln>
                  <a:solidFill>
                    <a:prstClr val="black">
                      <a:hueOff val="0"/>
                      <a:satOff val="0"/>
                      <a:lumOff val="0"/>
                      <a:alphaOff val="0"/>
                    </a:prstClr>
                  </a:solidFill>
                  <a:effectLst/>
                  <a:uLnTx/>
                  <a:uFillTx/>
                  <a:latin typeface="Lato Medium"/>
                  <a:ea typeface="Lato Medium"/>
                  <a:cs typeface="Lato Medium"/>
                </a:rPr>
                <a:t>to be reported on official tax forms</a:t>
              </a:r>
              <a:endParaRPr lang="en-US" sz="1800" b="0" i="0" u="none" strike="noStrike" kern="1200" cap="none" spc="0" normalizeH="0" baseline="0" noProof="0">
                <a:ln>
                  <a:noFill/>
                </a:ln>
                <a:solidFill>
                  <a:prstClr val="black">
                    <a:hueOff val="0"/>
                    <a:satOff val="0"/>
                    <a:lumOff val="0"/>
                    <a:alphaOff val="0"/>
                  </a:prstClr>
                </a:solidFill>
                <a:effectLst/>
                <a:uLnTx/>
                <a:uFillTx/>
                <a:latin typeface="Lato Medium"/>
                <a:ea typeface="Lato Medium"/>
                <a:cs typeface="Lato Medium"/>
              </a:endParaRPr>
            </a:p>
            <a:p>
              <a:pPr marL="571500" marR="0" lvl="2" indent="-114300" algn="l" defTabSz="622300" rtl="0" eaLnBrk="1" fontAlgn="auto" latinLnBrk="0" hangingPunct="1">
                <a:lnSpc>
                  <a:spcPct val="90000"/>
                </a:lnSpc>
                <a:spcBef>
                  <a:spcPct val="0"/>
                </a:spcBef>
                <a:spcAft>
                  <a:spcPct val="20000"/>
                </a:spcAft>
                <a:buClr>
                  <a:prstClr val="black"/>
                </a:buClr>
                <a:buSzPct val="75000"/>
                <a:buFontTx/>
                <a:buChar char="•"/>
                <a:tabLst/>
                <a:defRPr/>
              </a:pPr>
              <a:r>
                <a:rPr kumimoji="0" lang="en-US" sz="1800" b="1" i="1" u="none" strike="noStrike" kern="1200" cap="none" spc="0" normalizeH="0" baseline="0" noProof="0">
                  <a:ln>
                    <a:noFill/>
                  </a:ln>
                  <a:solidFill>
                    <a:srgbClr val="C00000"/>
                  </a:solidFill>
                  <a:effectLst/>
                  <a:uLnTx/>
                  <a:uFillTx/>
                  <a:latin typeface="Lato ExtraBold"/>
                  <a:ea typeface="Lato ExtraBold"/>
                  <a:cs typeface="Lato ExtraBold"/>
                </a:rPr>
                <a:t>REMEMBER</a:t>
              </a:r>
              <a:r>
                <a:rPr kumimoji="0" lang="en-US" sz="1800" b="1" i="1" u="none" strike="noStrike" kern="1200" cap="none" spc="0" normalizeH="0" baseline="0" noProof="0">
                  <a:ln>
                    <a:noFill/>
                  </a:ln>
                  <a:solidFill>
                    <a:srgbClr val="C00000"/>
                  </a:solidFill>
                  <a:effectLst/>
                  <a:uLnTx/>
                  <a:uFillTx/>
                  <a:latin typeface="Lato Medium"/>
                  <a:ea typeface="Lato Medium"/>
                  <a:cs typeface="Lato Medium"/>
                </a:rPr>
                <a:t>: </a:t>
              </a:r>
              <a:r>
                <a:rPr kumimoji="0" lang="en-US" sz="1800" b="0" i="1" u="none" strike="noStrike" kern="1200" cap="none" spc="0" normalizeH="0" baseline="0" noProof="0">
                  <a:ln>
                    <a:noFill/>
                  </a:ln>
                  <a:solidFill>
                    <a:prstClr val="black">
                      <a:hueOff val="0"/>
                      <a:satOff val="0"/>
                      <a:lumOff val="0"/>
                      <a:alphaOff val="0"/>
                    </a:prstClr>
                  </a:solidFill>
                  <a:effectLst/>
                  <a:uLnTx/>
                  <a:uFillTx/>
                  <a:latin typeface="Lato Medium"/>
                  <a:ea typeface="Lato Medium"/>
                  <a:cs typeface="Lato Medium"/>
                </a:rPr>
                <a:t>the IRS provided transitional relief in reporting for employers in 2025, meaning </a:t>
              </a:r>
              <a:r>
                <a:rPr kumimoji="0" lang="en-US" sz="1800" b="1" i="1" u="none" strike="noStrike" kern="1200" cap="none" spc="0" normalizeH="0" baseline="0" noProof="0">
                  <a:ln>
                    <a:noFill/>
                  </a:ln>
                  <a:solidFill>
                    <a:prstClr val="black">
                      <a:hueOff val="0"/>
                      <a:satOff val="0"/>
                      <a:lumOff val="0"/>
                      <a:alphaOff val="0"/>
                    </a:prstClr>
                  </a:solidFill>
                  <a:effectLst/>
                  <a:uLnTx/>
                  <a:uFillTx/>
                  <a:latin typeface="Lato ExtraBold"/>
                  <a:ea typeface="Lato ExtraBold"/>
                  <a:cs typeface="Lato ExtraBold"/>
                </a:rPr>
                <a:t>this calculation is optional</a:t>
              </a:r>
              <a:r>
                <a:rPr kumimoji="0" lang="en-US" sz="1800" b="0" i="1" u="none" strike="noStrike" kern="1200" cap="none" spc="0" normalizeH="0" baseline="0" noProof="0" dirty="0">
                  <a:ln>
                    <a:noFill/>
                  </a:ln>
                  <a:solidFill>
                    <a:prstClr val="black">
                      <a:hueOff val="0"/>
                      <a:satOff val="0"/>
                      <a:lumOff val="0"/>
                      <a:alphaOff val="0"/>
                    </a:prstClr>
                  </a:solidFill>
                  <a:effectLst/>
                  <a:uLnTx/>
                  <a:uFillTx/>
                  <a:latin typeface="Lato ExtraBold"/>
                  <a:ea typeface="Lato ExtraBold"/>
                  <a:cs typeface="Lato ExtraBold"/>
                </a:rPr>
                <a:t> </a:t>
              </a:r>
              <a:r>
                <a:rPr kumimoji="0" lang="en-US" sz="1800" b="0" i="1" u="none" strike="noStrike" kern="1200" cap="none" spc="0" normalizeH="0" baseline="0" noProof="0">
                  <a:ln>
                    <a:noFill/>
                  </a:ln>
                  <a:solidFill>
                    <a:prstClr val="black">
                      <a:hueOff val="0"/>
                      <a:satOff val="0"/>
                      <a:lumOff val="0"/>
                      <a:alphaOff val="0"/>
                    </a:prstClr>
                  </a:solidFill>
                  <a:effectLst/>
                  <a:uLnTx/>
                  <a:uFillTx/>
                  <a:latin typeface="Lato Medium"/>
                  <a:ea typeface="Lato Medium"/>
                  <a:cs typeface="Lato Medium"/>
                </a:rPr>
                <a:t>this year</a:t>
              </a:r>
              <a:r>
                <a:rPr kumimoji="0" lang="en-US" sz="1400" b="1" i="1" u="none" strike="noStrike" kern="1200" cap="none" spc="0" normalizeH="0" baseline="0" noProof="0" dirty="0">
                  <a:ln>
                    <a:noFill/>
                  </a:ln>
                  <a:solidFill>
                    <a:prstClr val="black">
                      <a:hueOff val="0"/>
                      <a:satOff val="0"/>
                      <a:lumOff val="0"/>
                      <a:alphaOff val="0"/>
                    </a:prstClr>
                  </a:solidFill>
                  <a:effectLst/>
                  <a:uLnTx/>
                  <a:uFillTx/>
                  <a:latin typeface="Lato Medium"/>
                  <a:ea typeface="Lato Medium"/>
                  <a:cs typeface="Lato Medium"/>
                </a:rPr>
                <a:t> </a:t>
              </a:r>
              <a:endParaRPr kumimoji="0" lang="en-US" sz="1800" b="1" i="0" u="none" strike="noStrike" kern="1200" cap="none" spc="0" normalizeH="0" baseline="0" noProof="0" dirty="0">
                <a:ln>
                  <a:noFill/>
                </a:ln>
                <a:solidFill>
                  <a:prstClr val="black">
                    <a:hueOff val="0"/>
                    <a:satOff val="0"/>
                    <a:lumOff val="0"/>
                    <a:alphaOff val="0"/>
                  </a:prstClr>
                </a:solidFill>
                <a:effectLst/>
                <a:uLnTx/>
                <a:uFillTx/>
                <a:latin typeface="Lato Medium"/>
                <a:ea typeface="Lato Medium"/>
                <a:cs typeface="Lato Medium"/>
              </a:endParaRPr>
            </a:p>
            <a:p>
              <a:pPr marL="228600" marR="0" lvl="2" indent="-114300" algn="l" defTabSz="622300" rtl="0" eaLnBrk="1" fontAlgn="auto" latinLnBrk="0" hangingPunct="1">
                <a:lnSpc>
                  <a:spcPct val="90000"/>
                </a:lnSpc>
                <a:spcBef>
                  <a:spcPct val="0"/>
                </a:spcBef>
                <a:spcAft>
                  <a:spcPct val="20000"/>
                </a:spcAft>
                <a:buClrTx/>
                <a:buFontTx/>
                <a:buChar char="•"/>
                <a:tabLst/>
                <a:defRPr/>
              </a:pPr>
              <a:endParaRPr kumimoji="0" lang="en-US" sz="1400" b="0" i="0" u="none" strike="noStrike" kern="1200" cap="none" spc="0" normalizeH="0" baseline="0" noProof="0">
                <a:ln>
                  <a:noFill/>
                </a:ln>
                <a:solidFill>
                  <a:prstClr val="black">
                    <a:hueOff val="0"/>
                    <a:satOff val="0"/>
                    <a:lumOff val="0"/>
                    <a:alphaOff val="0"/>
                  </a:prstClr>
                </a:solidFill>
                <a:effectLst/>
                <a:uLnTx/>
                <a:uFillTx/>
                <a:latin typeface="Calibri" panose="020F0502020204030204"/>
                <a:ea typeface="+mn-ea"/>
                <a:cs typeface="+mn-cs"/>
              </a:endParaRPr>
            </a:p>
          </p:txBody>
        </p:sp>
      </p:grpSp>
      <p:grpSp>
        <p:nvGrpSpPr>
          <p:cNvPr id="11" name="Group 10">
            <a:extLst>
              <a:ext uri="{FF2B5EF4-FFF2-40B4-BE49-F238E27FC236}">
                <a16:creationId xmlns:a16="http://schemas.microsoft.com/office/drawing/2014/main" id="{8E5ED488-8715-27D1-CEFC-FE2F6102E4F4}"/>
              </a:ext>
            </a:extLst>
          </p:cNvPr>
          <p:cNvGrpSpPr/>
          <p:nvPr/>
        </p:nvGrpSpPr>
        <p:grpSpPr>
          <a:xfrm>
            <a:off x="1116164" y="5321288"/>
            <a:ext cx="9959671" cy="1243332"/>
            <a:chOff x="878232" y="5489082"/>
            <a:chExt cx="9959671" cy="966242"/>
          </a:xfrm>
        </p:grpSpPr>
        <p:pic>
          <p:nvPicPr>
            <p:cNvPr id="5" name="Graphic 4" descr="Warning with solid fill">
              <a:extLst>
                <a:ext uri="{FF2B5EF4-FFF2-40B4-BE49-F238E27FC236}">
                  <a16:creationId xmlns:a16="http://schemas.microsoft.com/office/drawing/2014/main" id="{E028457D-1EC5-2A6F-A7D8-A3626D33EAB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78232" y="5712676"/>
              <a:ext cx="814929" cy="713060"/>
            </a:xfrm>
            <a:prstGeom prst="rect">
              <a:avLst/>
            </a:prstGeom>
          </p:spPr>
        </p:pic>
        <p:pic>
          <p:nvPicPr>
            <p:cNvPr id="6" name="Graphic 5" descr="Warning with solid fill">
              <a:extLst>
                <a:ext uri="{FF2B5EF4-FFF2-40B4-BE49-F238E27FC236}">
                  <a16:creationId xmlns:a16="http://schemas.microsoft.com/office/drawing/2014/main" id="{7BC96C6E-CA12-F59A-5B3A-F4BC90B9C47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022974" y="5742264"/>
              <a:ext cx="814929" cy="713060"/>
            </a:xfrm>
            <a:prstGeom prst="rect">
              <a:avLst/>
            </a:prstGeom>
          </p:spPr>
        </p:pic>
        <p:sp>
          <p:nvSpPr>
            <p:cNvPr id="7" name="Rectangle: Rounded Corners 6">
              <a:extLst>
                <a:ext uri="{FF2B5EF4-FFF2-40B4-BE49-F238E27FC236}">
                  <a16:creationId xmlns:a16="http://schemas.microsoft.com/office/drawing/2014/main" id="{F96D63ED-4977-5262-9867-71659797572A}"/>
                </a:ext>
              </a:extLst>
            </p:cNvPr>
            <p:cNvSpPr/>
            <p:nvPr/>
          </p:nvSpPr>
          <p:spPr>
            <a:xfrm>
              <a:off x="1761561" y="5489082"/>
              <a:ext cx="8193013" cy="956446"/>
            </a:xfrm>
            <a:prstGeom prst="roundRect">
              <a:avLst/>
            </a:prstGeom>
            <a:solidFill>
              <a:schemeClr val="accent1">
                <a:lumMod val="40000"/>
                <a:lumOff val="60000"/>
              </a:schemeClr>
            </a:solidFill>
            <a:ln>
              <a:solidFill>
                <a:schemeClr val="accent1">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Lato Medium" panose="020F0502020204030203" pitchFamily="34" charset="0"/>
                  <a:ea typeface="Lato Medium" panose="020F0502020204030203" pitchFamily="34" charset="0"/>
                  <a:cs typeface="Lato Medium" panose="020F0502020204030203" pitchFamily="34" charset="0"/>
                </a:rPr>
                <a:t>If employers choose to report the amount of qualified overtime in 2025, you may do so using </a:t>
              </a:r>
              <a:r>
                <a:rPr kumimoji="0" lang="en-US" sz="1800" b="1" i="0" u="none" strike="noStrike" kern="1200" cap="none" spc="0" normalizeH="0" baseline="0" noProof="0">
                  <a:ln>
                    <a:noFill/>
                  </a:ln>
                  <a:solidFill>
                    <a:srgbClr val="C00000"/>
                  </a:solidFill>
                  <a:effectLst/>
                  <a:uLnTx/>
                  <a:uFillTx/>
                  <a:latin typeface="Lato ExtraBold" panose="020F0502020204030203" pitchFamily="34" charset="0"/>
                  <a:ea typeface="Lato ExtraBold" panose="020F0502020204030203" pitchFamily="34" charset="0"/>
                  <a:cs typeface="Lato ExtraBold" panose="020F0502020204030203" pitchFamily="34" charset="0"/>
                </a:rPr>
                <a:t>Box 14 of Form W-2   </a:t>
              </a:r>
            </a:p>
            <a:p>
              <a:pPr algn="ctr">
                <a:defRPr/>
              </a:pPr>
              <a:r>
                <a:rPr lang="en-US" dirty="0">
                  <a:solidFill>
                    <a:srgbClr val="000000"/>
                  </a:solidFill>
                  <a:latin typeface="Lato Medium"/>
                  <a:ea typeface="Lato Medium"/>
                  <a:cs typeface="Lato Medium"/>
                </a:rPr>
                <a:t>Employers MUST report the amount of qualified overtime in 2026,  you use  </a:t>
              </a:r>
              <a:r>
                <a:rPr lang="en-US" b="1">
                  <a:solidFill>
                    <a:srgbClr val="C00000"/>
                  </a:solidFill>
                  <a:latin typeface="Lato ExtraBold"/>
                  <a:ea typeface="Lato ExtraBold"/>
                  <a:cs typeface="Lato ExtraBold"/>
                </a:rPr>
                <a:t>Box 12 "TT" of Form W-2 </a:t>
              </a:r>
              <a:endParaRPr lang="en-US">
                <a:solidFill>
                  <a:srgbClr val="000000"/>
                </a:solidFill>
                <a:latin typeface="Lato ExtraBold"/>
                <a:ea typeface="Lato ExtraBold"/>
                <a:cs typeface="Lato ExtraBold"/>
              </a:endParaRPr>
            </a:p>
          </p:txBody>
        </p:sp>
      </p:grpSp>
    </p:spTree>
    <p:extLst>
      <p:ext uri="{BB962C8B-B14F-4D97-AF65-F5344CB8AC3E}">
        <p14:creationId xmlns:p14="http://schemas.microsoft.com/office/powerpoint/2010/main" val="16923741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9518C6-0331-DAF9-D19B-39A49867EFF2}"/>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26D1207C-4481-475E-6C66-89806276B8CD}"/>
              </a:ext>
            </a:extLst>
          </p:cNvPr>
          <p:cNvSpPr>
            <a:spLocks noGrp="1"/>
          </p:cNvSpPr>
          <p:nvPr>
            <p:ph type="subTitle" idx="1"/>
          </p:nvPr>
        </p:nvSpPr>
        <p:spPr/>
        <p:txBody>
          <a:bodyPr/>
          <a:lstStyle/>
          <a:p>
            <a:endParaRPr lang="en-US"/>
          </a:p>
        </p:txBody>
      </p:sp>
      <p:pic>
        <p:nvPicPr>
          <p:cNvPr id="6" name="Picture 5" descr="A blue and white logo&#10;&#10;AI-generated content may be incorrect.">
            <a:extLst>
              <a:ext uri="{FF2B5EF4-FFF2-40B4-BE49-F238E27FC236}">
                <a16:creationId xmlns:a16="http://schemas.microsoft.com/office/drawing/2014/main" id="{6080C03F-19A4-FD1D-8E90-469FEAFE7C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200008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close-up of a tax form&#10;&#10;AI-generated content may be incorrect.">
            <a:extLst>
              <a:ext uri="{FF2B5EF4-FFF2-40B4-BE49-F238E27FC236}">
                <a16:creationId xmlns:a16="http://schemas.microsoft.com/office/drawing/2014/main" id="{8E507287-7913-E6D9-64CD-9BD8310E4A0D}"/>
              </a:ext>
            </a:extLst>
          </p:cNvPr>
          <p:cNvPicPr>
            <a:picLocks noGrp="1" noChangeAspect="1"/>
          </p:cNvPicPr>
          <p:nvPr>
            <p:ph sz="half" idx="1"/>
          </p:nvPr>
        </p:nvPicPr>
        <p:blipFill>
          <a:blip r:embed="rId3"/>
          <a:stretch>
            <a:fillRect/>
          </a:stretch>
        </p:blipFill>
        <p:spPr>
          <a:xfrm>
            <a:off x="1605576" y="464509"/>
            <a:ext cx="9318072" cy="5928981"/>
          </a:xfrm>
          <a:prstGeom prst="rect">
            <a:avLst/>
          </a:prstGeom>
          <a:ln>
            <a:noFill/>
          </a:ln>
          <a:effectLst>
            <a:outerShdw blurRad="292100" dist="139700" dir="2700000" algn="tl" rotWithShape="0">
              <a:srgbClr val="333333">
                <a:alpha val="65000"/>
              </a:srgbClr>
            </a:outerShdw>
          </a:effectLst>
        </p:spPr>
      </p:pic>
      <p:sp>
        <p:nvSpPr>
          <p:cNvPr id="6" name="Oval 5">
            <a:extLst>
              <a:ext uri="{FF2B5EF4-FFF2-40B4-BE49-F238E27FC236}">
                <a16:creationId xmlns:a16="http://schemas.microsoft.com/office/drawing/2014/main" id="{1DB61ED3-87EB-D6A7-40E3-59ECCEEB2095}"/>
              </a:ext>
            </a:extLst>
          </p:cNvPr>
          <p:cNvSpPr/>
          <p:nvPr/>
        </p:nvSpPr>
        <p:spPr>
          <a:xfrm>
            <a:off x="6352161" y="3740285"/>
            <a:ext cx="2451371" cy="1288915"/>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23874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0A6496-7917-97AD-23B9-DD321BF9702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8D1087-07DF-6651-C481-F8322F86B7C2}"/>
              </a:ext>
            </a:extLst>
          </p:cNvPr>
          <p:cNvSpPr>
            <a:spLocks noGrp="1"/>
          </p:cNvSpPr>
          <p:nvPr>
            <p:ph type="ctrTitle"/>
          </p:nvPr>
        </p:nvSpPr>
        <p:spPr/>
        <p:txBody>
          <a:bodyPr/>
          <a:lstStyle/>
          <a:p>
            <a:r>
              <a:rPr lang="en-US" dirty="0"/>
              <a:t>ARPA</a:t>
            </a:r>
          </a:p>
        </p:txBody>
      </p:sp>
      <p:sp>
        <p:nvSpPr>
          <p:cNvPr id="3" name="Subtitle 2">
            <a:extLst>
              <a:ext uri="{FF2B5EF4-FFF2-40B4-BE49-F238E27FC236}">
                <a16:creationId xmlns:a16="http://schemas.microsoft.com/office/drawing/2014/main" id="{B75D93CB-7449-4E53-E6EF-A71CCF44C4F1}"/>
              </a:ext>
            </a:extLst>
          </p:cNvPr>
          <p:cNvSpPr>
            <a:spLocks noGrp="1"/>
          </p:cNvSpPr>
          <p:nvPr>
            <p:ph type="subTitle" idx="1"/>
          </p:nvPr>
        </p:nvSpPr>
        <p:spPr/>
        <p:txBody>
          <a:bodyPr/>
          <a:lstStyle/>
          <a:p>
            <a:r>
              <a:rPr lang="en-US" dirty="0"/>
              <a:t>Desk Reviews Begin</a:t>
            </a:r>
          </a:p>
        </p:txBody>
      </p:sp>
    </p:spTree>
    <p:extLst>
      <p:ext uri="{BB962C8B-B14F-4D97-AF65-F5344CB8AC3E}">
        <p14:creationId xmlns:p14="http://schemas.microsoft.com/office/powerpoint/2010/main" val="33533677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3D25C7-3F2F-9C63-A024-B8F8AA783F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C242DBB-A9C0-96F6-C960-16B86FD62A66}"/>
              </a:ext>
            </a:extLst>
          </p:cNvPr>
          <p:cNvSpPr>
            <a:spLocks noGrp="1"/>
          </p:cNvSpPr>
          <p:nvPr>
            <p:ph type="title"/>
          </p:nvPr>
        </p:nvSpPr>
        <p:spPr>
          <a:xfrm>
            <a:off x="914400" y="256033"/>
            <a:ext cx="10363200" cy="2303138"/>
          </a:xfrm>
        </p:spPr>
        <p:txBody>
          <a:bodyPr>
            <a:normAutofit/>
          </a:bodyPr>
          <a:lstStyle/>
          <a:p>
            <a:r>
              <a:rPr lang="en-US" dirty="0"/>
              <a:t>ARPA Desk Reviews Begin: REMEMBER</a:t>
            </a:r>
          </a:p>
        </p:txBody>
      </p:sp>
      <p:sp>
        <p:nvSpPr>
          <p:cNvPr id="4" name="Content Placeholder 2">
            <a:extLst>
              <a:ext uri="{FF2B5EF4-FFF2-40B4-BE49-F238E27FC236}">
                <a16:creationId xmlns:a16="http://schemas.microsoft.com/office/drawing/2014/main" id="{45819128-49B8-3812-FF09-45A16ADB68B9}"/>
              </a:ext>
            </a:extLst>
          </p:cNvPr>
          <p:cNvSpPr txBox="1">
            <a:spLocks/>
          </p:cNvSpPr>
          <p:nvPr/>
        </p:nvSpPr>
        <p:spPr>
          <a:xfrm>
            <a:off x="767752" y="2133929"/>
            <a:ext cx="10293976" cy="3758871"/>
          </a:xfrm>
          <a:prstGeom prst="rect">
            <a:avLst/>
          </a:prstGeom>
        </p:spPr>
        <p:txBody>
          <a:bodyPr vert="horz" lIns="91440" tIns="45720" rIns="91440" bIns="45720" rtlCol="0" anchor="ct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marR="0" lvl="0" indent="-514350" algn="l" defTabSz="914400" rtl="0" eaLnBrk="1" fontAlgn="auto" latinLnBrk="0" hangingPunct="1">
              <a:lnSpc>
                <a:spcPct val="90000"/>
              </a:lnSpc>
              <a:spcBef>
                <a:spcPts val="1000"/>
              </a:spcBef>
              <a:spcAft>
                <a:spcPts val="0"/>
              </a:spcAft>
              <a:buClrTx/>
              <a:buSzTx/>
              <a:buFont typeface="+mj-lt"/>
              <a:buAutoNum type="arabicPeriod"/>
              <a:tabLst/>
              <a:defRPr/>
            </a:pPr>
            <a:r>
              <a:rPr kumimoji="0" lang="en-US" sz="2800" b="1" i="0" u="none" strike="noStrike" kern="1200" cap="none" spc="0" normalizeH="0" baseline="0" noProof="0" dirty="0">
                <a:ln>
                  <a:noFill/>
                </a:ln>
                <a:solidFill>
                  <a:prstClr val="black"/>
                </a:solidFill>
                <a:effectLst/>
                <a:uLnTx/>
                <a:uFillTx/>
                <a:latin typeface="Aptos" panose="020B0004020202020204"/>
                <a:ea typeface="+mn-ea"/>
                <a:cs typeface="+mn-cs"/>
              </a:rPr>
              <a:t>Dust off your Policies and Procedures that prevent Fraud, Waste and Abuse</a:t>
            </a:r>
            <a:endParaRPr lang="en-US" b="1" dirty="0">
              <a:solidFill>
                <a:prstClr val="black"/>
              </a:solidFill>
              <a:latin typeface="Aptos" panose="020B0004020202020204"/>
            </a:endParaRPr>
          </a:p>
          <a:p>
            <a:pPr marL="514350" marR="0" lvl="0" indent="-514350" algn="l" defTabSz="914400" rtl="0" eaLnBrk="1" fontAlgn="auto" latinLnBrk="0" hangingPunct="1">
              <a:lnSpc>
                <a:spcPct val="90000"/>
              </a:lnSpc>
              <a:spcBef>
                <a:spcPts val="1000"/>
              </a:spcBef>
              <a:spcAft>
                <a:spcPts val="0"/>
              </a:spcAft>
              <a:buClrTx/>
              <a:buSzTx/>
              <a:buFont typeface="+mj-lt"/>
              <a:buAutoNum type="arabicPeriod"/>
              <a:tabLst/>
              <a:defRPr/>
            </a:pPr>
            <a:r>
              <a:rPr kumimoji="0" lang="en-US" sz="2800" b="0" i="0" u="none" strike="noStrike" kern="1200" cap="none" spc="0" normalizeH="0" baseline="0" noProof="0" dirty="0">
                <a:ln>
                  <a:noFill/>
                </a:ln>
                <a:solidFill>
                  <a:prstClr val="black"/>
                </a:solidFill>
                <a:effectLst/>
                <a:uLnTx/>
                <a:uFillTx/>
                <a:latin typeface="Aptos" panose="020B0004020202020204"/>
                <a:ea typeface="+mn-ea"/>
                <a:cs typeface="+mn-cs"/>
              </a:rPr>
              <a:t>All expenditures are subject to Audit (local, state or federal)</a:t>
            </a:r>
          </a:p>
          <a:p>
            <a:pPr marL="514350" marR="0" lvl="0" indent="-514350" algn="l" defTabSz="914400" rtl="0" eaLnBrk="1" fontAlgn="auto" latinLnBrk="0" hangingPunct="1">
              <a:lnSpc>
                <a:spcPct val="90000"/>
              </a:lnSpc>
              <a:spcBef>
                <a:spcPts val="1000"/>
              </a:spcBef>
              <a:spcAft>
                <a:spcPts val="0"/>
              </a:spcAft>
              <a:buClrTx/>
              <a:buSzTx/>
              <a:buFont typeface="+mj-lt"/>
              <a:buAutoNum type="arabicPeriod"/>
              <a:tabLst/>
              <a:defRPr/>
            </a:pPr>
            <a:r>
              <a:rPr kumimoji="0" lang="en-US" sz="2800" b="0" i="0" u="none" strike="noStrike" kern="1200" cap="none" spc="0" normalizeH="0" baseline="0" noProof="0" dirty="0">
                <a:ln>
                  <a:noFill/>
                </a:ln>
                <a:solidFill>
                  <a:prstClr val="black"/>
                </a:solidFill>
                <a:effectLst/>
                <a:uLnTx/>
                <a:uFillTx/>
                <a:latin typeface="Aptos" panose="020B0004020202020204"/>
                <a:ea typeface="+mn-ea"/>
                <a:cs typeface="+mn-cs"/>
              </a:rPr>
              <a:t>Document retention requirements – 5 years after last reporting period</a:t>
            </a:r>
          </a:p>
          <a:p>
            <a:pPr marL="514350" marR="0" lvl="0" indent="-514350" algn="l" defTabSz="914400" rtl="0" eaLnBrk="1" fontAlgn="auto" latinLnBrk="0" hangingPunct="1">
              <a:lnSpc>
                <a:spcPct val="90000"/>
              </a:lnSpc>
              <a:spcBef>
                <a:spcPts val="1000"/>
              </a:spcBef>
              <a:spcAft>
                <a:spcPts val="0"/>
              </a:spcAft>
              <a:buClrTx/>
              <a:buSzTx/>
              <a:buFont typeface="+mj-lt"/>
              <a:buAutoNum type="arabicPeriod"/>
              <a:tabLst/>
              <a:defRPr/>
            </a:pPr>
            <a:r>
              <a:rPr kumimoji="0" lang="en-US" sz="2800" b="0" i="0" u="none" strike="noStrike" kern="1200" cap="none" spc="0" normalizeH="0" baseline="0" noProof="0" dirty="0">
                <a:ln>
                  <a:noFill/>
                </a:ln>
                <a:solidFill>
                  <a:prstClr val="black"/>
                </a:solidFill>
                <a:effectLst/>
                <a:uLnTx/>
                <a:uFillTx/>
                <a:latin typeface="Aptos" panose="020B0004020202020204"/>
                <a:ea typeface="+mn-ea"/>
                <a:cs typeface="+mn-cs"/>
              </a:rPr>
              <a:t>To issue payments to individuals/businesses, most (if not all) are required to have master data to payee: W-9, TIN, etc.</a:t>
            </a:r>
          </a:p>
          <a:p>
            <a:pPr marL="514350" marR="0" lvl="0" indent="-514350" algn="l" defTabSz="914400" rtl="0" eaLnBrk="1" fontAlgn="auto" latinLnBrk="0" hangingPunct="1">
              <a:lnSpc>
                <a:spcPct val="90000"/>
              </a:lnSpc>
              <a:spcBef>
                <a:spcPts val="1000"/>
              </a:spcBef>
              <a:spcAft>
                <a:spcPts val="0"/>
              </a:spcAft>
              <a:buClrTx/>
              <a:buSzTx/>
              <a:buFont typeface="+mj-lt"/>
              <a:buAutoNum type="arabicPeriod"/>
              <a:tabLst/>
              <a:defRPr/>
            </a:pPr>
            <a:r>
              <a:rPr kumimoji="0" lang="en-US" sz="2800" b="0" i="0" u="none" strike="noStrike" kern="1200" cap="none" spc="0" normalizeH="0" baseline="0" noProof="0" dirty="0">
                <a:ln>
                  <a:noFill/>
                </a:ln>
                <a:solidFill>
                  <a:prstClr val="black"/>
                </a:solidFill>
                <a:effectLst/>
                <a:uLnTx/>
                <a:uFillTx/>
                <a:latin typeface="Aptos" panose="020B0004020202020204"/>
                <a:ea typeface="+mn-ea"/>
                <a:cs typeface="+mn-cs"/>
              </a:rPr>
              <a:t>Subrecipients are required to comply with the same rules as their prime recipients</a:t>
            </a:r>
          </a:p>
        </p:txBody>
      </p:sp>
    </p:spTree>
    <p:extLst>
      <p:ext uri="{BB962C8B-B14F-4D97-AF65-F5344CB8AC3E}">
        <p14:creationId xmlns:p14="http://schemas.microsoft.com/office/powerpoint/2010/main" val="3289677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fade">
                                      <p:cBhvr>
                                        <p:cTn id="13" dur="1000"/>
                                        <p:tgtEl>
                                          <p:spTgt spid="4">
                                            <p:txEl>
                                              <p:pRg st="0" end="0"/>
                                            </p:txEl>
                                          </p:spTgt>
                                        </p:tgtEl>
                                      </p:cBhvr>
                                    </p:animEffect>
                                    <p:anim calcmode="lin" valueType="num">
                                      <p:cBhvr>
                                        <p:cTn id="14"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4">
                                            <p:txEl>
                                              <p:pRg st="1" end="1"/>
                                            </p:txEl>
                                          </p:spTgt>
                                        </p:tgtEl>
                                        <p:attrNameLst>
                                          <p:attrName>style.visibility</p:attrName>
                                        </p:attrNameLst>
                                      </p:cBhvr>
                                      <p:to>
                                        <p:strVal val="visible"/>
                                      </p:to>
                                    </p:set>
                                    <p:animEffect transition="in" filter="fade">
                                      <p:cBhvr>
                                        <p:cTn id="20" dur="1000"/>
                                        <p:tgtEl>
                                          <p:spTgt spid="4">
                                            <p:txEl>
                                              <p:pRg st="1" end="1"/>
                                            </p:txEl>
                                          </p:spTgt>
                                        </p:tgtEl>
                                      </p:cBhvr>
                                    </p:animEffect>
                                    <p:anim calcmode="lin" valueType="num">
                                      <p:cBhvr>
                                        <p:cTn id="21"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fade">
                                      <p:cBhvr>
                                        <p:cTn id="27" dur="1000"/>
                                        <p:tgtEl>
                                          <p:spTgt spid="4">
                                            <p:txEl>
                                              <p:pRg st="2" end="2"/>
                                            </p:txEl>
                                          </p:spTgt>
                                        </p:tgtEl>
                                      </p:cBhvr>
                                    </p:animEffect>
                                    <p:anim calcmode="lin" valueType="num">
                                      <p:cBhvr>
                                        <p:cTn id="28"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4">
                                            <p:txEl>
                                              <p:pRg st="3" end="3"/>
                                            </p:txEl>
                                          </p:spTgt>
                                        </p:tgtEl>
                                        <p:attrNameLst>
                                          <p:attrName>style.visibility</p:attrName>
                                        </p:attrNameLst>
                                      </p:cBhvr>
                                      <p:to>
                                        <p:strVal val="visible"/>
                                      </p:to>
                                    </p:set>
                                    <p:animEffect transition="in" filter="fade">
                                      <p:cBhvr>
                                        <p:cTn id="34" dur="1000"/>
                                        <p:tgtEl>
                                          <p:spTgt spid="4">
                                            <p:txEl>
                                              <p:pRg st="3" end="3"/>
                                            </p:txEl>
                                          </p:spTgt>
                                        </p:tgtEl>
                                      </p:cBhvr>
                                    </p:animEffect>
                                    <p:anim calcmode="lin" valueType="num">
                                      <p:cBhvr>
                                        <p:cTn id="35"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6"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4">
                                            <p:txEl>
                                              <p:pRg st="4" end="4"/>
                                            </p:txEl>
                                          </p:spTgt>
                                        </p:tgtEl>
                                        <p:attrNameLst>
                                          <p:attrName>style.visibility</p:attrName>
                                        </p:attrNameLst>
                                      </p:cBhvr>
                                      <p:to>
                                        <p:strVal val="visible"/>
                                      </p:to>
                                    </p:set>
                                    <p:animEffect transition="in" filter="fade">
                                      <p:cBhvr>
                                        <p:cTn id="41" dur="1000"/>
                                        <p:tgtEl>
                                          <p:spTgt spid="4">
                                            <p:txEl>
                                              <p:pRg st="4" end="4"/>
                                            </p:txEl>
                                          </p:spTgt>
                                        </p:tgtEl>
                                      </p:cBhvr>
                                    </p:animEffect>
                                    <p:anim calcmode="lin" valueType="num">
                                      <p:cBhvr>
                                        <p:cTn id="42"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43"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F873A-A0F3-0624-8BBB-35F368D258A0}"/>
              </a:ext>
            </a:extLst>
          </p:cNvPr>
          <p:cNvSpPr>
            <a:spLocks noGrp="1"/>
          </p:cNvSpPr>
          <p:nvPr>
            <p:ph type="title"/>
          </p:nvPr>
        </p:nvSpPr>
        <p:spPr>
          <a:xfrm>
            <a:off x="992008" y="199444"/>
            <a:ext cx="10210800" cy="592817"/>
          </a:xfrm>
        </p:spPr>
        <p:txBody>
          <a:bodyPr anchor="ctr">
            <a:normAutofit/>
          </a:bodyPr>
          <a:lstStyle/>
          <a:p>
            <a:r>
              <a:rPr lang="en-US" b="0">
                <a:latin typeface="Lato"/>
                <a:ea typeface="Lato"/>
                <a:cs typeface="Lato"/>
              </a:rPr>
              <a:t>ARPA: GFOA/NACo/NLC Closeout Guidance</a:t>
            </a:r>
            <a:endParaRPr lang="en-US">
              <a:latin typeface="Lato"/>
              <a:ea typeface="Lato"/>
              <a:cs typeface="Lato"/>
            </a:endParaRPr>
          </a:p>
        </p:txBody>
      </p:sp>
      <p:sp>
        <p:nvSpPr>
          <p:cNvPr id="3" name="Content Placeholder 2">
            <a:extLst>
              <a:ext uri="{FF2B5EF4-FFF2-40B4-BE49-F238E27FC236}">
                <a16:creationId xmlns:a16="http://schemas.microsoft.com/office/drawing/2014/main" id="{2365DBA1-B6F5-05F3-9358-061804F3ECE9}"/>
              </a:ext>
            </a:extLst>
          </p:cNvPr>
          <p:cNvSpPr>
            <a:spLocks noGrp="1"/>
          </p:cNvSpPr>
          <p:nvPr>
            <p:ph sz="half" idx="1"/>
          </p:nvPr>
        </p:nvSpPr>
        <p:spPr>
          <a:xfrm>
            <a:off x="1135743" y="1364974"/>
            <a:ext cx="10218057" cy="5019496"/>
          </a:xfrm>
        </p:spPr>
        <p:txBody>
          <a:bodyPr vert="horz" lIns="91440" tIns="45720" rIns="91440" bIns="45720" rtlCol="0" anchor="t">
            <a:normAutofit/>
          </a:bodyPr>
          <a:lstStyle/>
          <a:p>
            <a:r>
              <a:rPr lang="en-US"/>
              <a:t>Key Deadlines remaining</a:t>
            </a:r>
          </a:p>
          <a:p>
            <a:pPr lvl="1">
              <a:buFont typeface="Courier New" panose="020B0604020202020204" pitchFamily="34" charset="0"/>
              <a:buChar char="o"/>
            </a:pPr>
            <a:r>
              <a:rPr lang="en-US" sz="2800">
                <a:latin typeface="Lato Medium"/>
                <a:ea typeface="Lato Medium"/>
                <a:cs typeface="Lato Medium"/>
              </a:rPr>
              <a:t>September 30, 2026:  deadline to expend and </a:t>
            </a:r>
            <a:r>
              <a:rPr lang="en-US" sz="2800" b="1">
                <a:latin typeface="Lato Medium"/>
                <a:ea typeface="Lato Medium"/>
                <a:cs typeface="Lato Medium"/>
              </a:rPr>
              <a:t>liquidate </a:t>
            </a:r>
            <a:r>
              <a:rPr lang="en-US" sz="2800">
                <a:latin typeface="Lato Medium"/>
                <a:ea typeface="Lato Medium"/>
                <a:cs typeface="Lato Medium"/>
              </a:rPr>
              <a:t>all surface transportation and Title I Funds</a:t>
            </a:r>
            <a:endParaRPr lang="en-US" sz="2800"/>
          </a:p>
          <a:p>
            <a:pPr lvl="1">
              <a:buFont typeface="Courier New,monospace" panose="020B0604020202020204" pitchFamily="34" charset="0"/>
              <a:buChar char="o"/>
            </a:pPr>
            <a:r>
              <a:rPr lang="en-US" sz="2800">
                <a:latin typeface="Lato Medium"/>
                <a:ea typeface="Lato Medium"/>
                <a:cs typeface="Lato Medium"/>
              </a:rPr>
              <a:t>December 31, 2026:  deadline to expend and </a:t>
            </a:r>
            <a:r>
              <a:rPr lang="en-US" sz="2800" b="1">
                <a:latin typeface="Lato Medium"/>
                <a:ea typeface="Lato Medium"/>
                <a:cs typeface="Lato Medium"/>
              </a:rPr>
              <a:t>liquidate </a:t>
            </a:r>
            <a:r>
              <a:rPr lang="en-US" sz="2800">
                <a:latin typeface="Lato Medium"/>
                <a:ea typeface="Lato Medium"/>
                <a:cs typeface="Lato Medium"/>
              </a:rPr>
              <a:t>all SLFRF Funds</a:t>
            </a:r>
            <a:endParaRPr lang="en-US" sz="2800">
              <a:solidFill>
                <a:srgbClr val="000000"/>
              </a:solidFill>
              <a:latin typeface="Lato Medium"/>
              <a:ea typeface="Lato Medium"/>
              <a:cs typeface="Lato Medium"/>
            </a:endParaRPr>
          </a:p>
          <a:p>
            <a:pPr lvl="1">
              <a:buFont typeface="Courier New,monospace" panose="020B0604020202020204" pitchFamily="34" charset="0"/>
              <a:buChar char="o"/>
            </a:pPr>
            <a:endParaRPr lang="en-US" sz="2800"/>
          </a:p>
          <a:p>
            <a:r>
              <a:rPr lang="en-US" sz="3200">
                <a:latin typeface="Lato Medium"/>
                <a:ea typeface="Lato Medium"/>
                <a:cs typeface="Lato Medium"/>
              </a:rPr>
              <a:t>Guidance link </a:t>
            </a:r>
            <a:r>
              <a:rPr lang="en-US" sz="3200">
                <a:latin typeface="Lato Medium"/>
                <a:ea typeface="Lato Medium"/>
                <a:cs typeface="Lato Medium"/>
                <a:hlinkClick r:id="rId2"/>
              </a:rPr>
              <a:t>https://gfoa-craftcms.files.svdcdn.com/production/general/Rollout-of-ARPA-Closeout.pdf?dm=1783536271</a:t>
            </a:r>
          </a:p>
          <a:p>
            <a:endParaRPr lang="en-US" sz="3200"/>
          </a:p>
          <a:p>
            <a:pPr lvl="1">
              <a:buFont typeface="Courier New" panose="020B0604020202020204" pitchFamily="34" charset="0"/>
              <a:buChar char="o"/>
            </a:pPr>
            <a:endParaRPr lang="en-US"/>
          </a:p>
          <a:p>
            <a:pPr marL="0" indent="0">
              <a:buNone/>
            </a:pPr>
            <a:endParaRPr lang="en-US"/>
          </a:p>
        </p:txBody>
      </p:sp>
      <p:sp>
        <p:nvSpPr>
          <p:cNvPr id="4" name="Slide Number Placeholder 3">
            <a:extLst>
              <a:ext uri="{FF2B5EF4-FFF2-40B4-BE49-F238E27FC236}">
                <a16:creationId xmlns:a16="http://schemas.microsoft.com/office/drawing/2014/main" id="{9E20EF08-0ABE-11DB-AE88-9F0DEF7090D6}"/>
              </a:ext>
            </a:extLst>
          </p:cNvPr>
          <p:cNvSpPr>
            <a:spLocks noGrp="1"/>
          </p:cNvSpPr>
          <p:nvPr>
            <p:ph type="sldNum" sz="quarter" idx="12"/>
          </p:nvPr>
        </p:nvSpPr>
        <p:spPr>
          <a:xfrm>
            <a:off x="8610600" y="6356350"/>
            <a:ext cx="2743200" cy="365125"/>
          </a:xfrm>
        </p:spPr>
        <p:txBody>
          <a:bodyPr anchor="ctr">
            <a:normAutofit/>
          </a:bodyPr>
          <a:lstStyle/>
          <a:p>
            <a:pPr>
              <a:spcAft>
                <a:spcPts val="600"/>
              </a:spcAft>
            </a:pPr>
            <a:fld id="{C3A80CB9-8FF1-4649-AD49-46408C0A55E9}" type="slidenum">
              <a:rPr lang="en-US" smtClean="0"/>
              <a:pPr>
                <a:spcAft>
                  <a:spcPts val="600"/>
                </a:spcAft>
              </a:pPr>
              <a:t>23</a:t>
            </a:fld>
            <a:endParaRPr lang="en-US"/>
          </a:p>
        </p:txBody>
      </p:sp>
    </p:spTree>
    <p:extLst>
      <p:ext uri="{BB962C8B-B14F-4D97-AF65-F5344CB8AC3E}">
        <p14:creationId xmlns:p14="http://schemas.microsoft.com/office/powerpoint/2010/main" val="35944055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B67EC6-E730-747A-D154-0A28B88976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F9F482-A2AF-7447-7135-3B201EC14489}"/>
              </a:ext>
            </a:extLst>
          </p:cNvPr>
          <p:cNvSpPr>
            <a:spLocks noGrp="1"/>
          </p:cNvSpPr>
          <p:nvPr>
            <p:ph type="title"/>
          </p:nvPr>
        </p:nvSpPr>
        <p:spPr/>
        <p:txBody>
          <a:bodyPr/>
          <a:lstStyle/>
          <a:p>
            <a:r>
              <a:rPr lang="en-US" b="0">
                <a:latin typeface="Lato"/>
                <a:ea typeface="Lato"/>
                <a:cs typeface="Lato"/>
              </a:rPr>
              <a:t>GFOA/NACo/NLC Closeout Guidance</a:t>
            </a:r>
            <a:endParaRPr lang="en-US">
              <a:latin typeface="Lato"/>
              <a:ea typeface="Lato"/>
              <a:cs typeface="Lato"/>
            </a:endParaRPr>
          </a:p>
        </p:txBody>
      </p:sp>
      <p:sp>
        <p:nvSpPr>
          <p:cNvPr id="4" name="Slide Number Placeholder 3">
            <a:extLst>
              <a:ext uri="{FF2B5EF4-FFF2-40B4-BE49-F238E27FC236}">
                <a16:creationId xmlns:a16="http://schemas.microsoft.com/office/drawing/2014/main" id="{7FF4291B-49BD-456F-9D53-D047ED951866}"/>
              </a:ext>
            </a:extLst>
          </p:cNvPr>
          <p:cNvSpPr>
            <a:spLocks noGrp="1"/>
          </p:cNvSpPr>
          <p:nvPr>
            <p:ph type="sldNum" sz="quarter" idx="12"/>
          </p:nvPr>
        </p:nvSpPr>
        <p:spPr/>
        <p:txBody>
          <a:bodyPr/>
          <a:lstStyle/>
          <a:p>
            <a:fld id="{C3A80CB9-8FF1-4649-AD49-46408C0A55E9}" type="slidenum">
              <a:rPr lang="en-US" smtClean="0"/>
              <a:t>24</a:t>
            </a:fld>
            <a:endParaRPr lang="en-US"/>
          </a:p>
        </p:txBody>
      </p:sp>
      <p:sp>
        <p:nvSpPr>
          <p:cNvPr id="3" name="Content Placeholder 2">
            <a:extLst>
              <a:ext uri="{FF2B5EF4-FFF2-40B4-BE49-F238E27FC236}">
                <a16:creationId xmlns:a16="http://schemas.microsoft.com/office/drawing/2014/main" id="{4B69414D-B550-4C1D-EB47-9719CDE363B1}"/>
              </a:ext>
            </a:extLst>
          </p:cNvPr>
          <p:cNvSpPr>
            <a:spLocks noGrp="1"/>
          </p:cNvSpPr>
          <p:nvPr>
            <p:ph sz="half" idx="13"/>
          </p:nvPr>
        </p:nvSpPr>
        <p:spPr/>
        <p:txBody>
          <a:bodyPr vert="horz" lIns="91440" tIns="45720" rIns="91440" bIns="45720" rtlCol="0" anchor="t">
            <a:normAutofit/>
          </a:bodyPr>
          <a:lstStyle/>
          <a:p>
            <a:pPr marL="0" indent="0">
              <a:buNone/>
            </a:pPr>
            <a:r>
              <a:rPr lang="en-US" b="1">
                <a:latin typeface="Lato Medium"/>
                <a:ea typeface="Lato Medium"/>
                <a:cs typeface="Lato Medium"/>
              </a:rPr>
              <a:t>Example of liquidated:</a:t>
            </a:r>
            <a:endParaRPr lang="en-US" b="1"/>
          </a:p>
          <a:p>
            <a:pPr lvl="1">
              <a:buFont typeface="Courier New" panose="020B0604020202020204" pitchFamily="34" charset="0"/>
              <a:buChar char="o"/>
            </a:pPr>
            <a:r>
              <a:rPr lang="en-US">
                <a:latin typeface="Lato Medium"/>
                <a:ea typeface="Lato Medium"/>
                <a:cs typeface="Lato Medium"/>
              </a:rPr>
              <a:t>Contractor submits invoice on November 30, 2026.</a:t>
            </a:r>
          </a:p>
          <a:p>
            <a:pPr lvl="1">
              <a:buFont typeface="Courier New" panose="020B0604020202020204" pitchFamily="34" charset="0"/>
              <a:buChar char="o"/>
            </a:pPr>
            <a:r>
              <a:rPr lang="en-US">
                <a:latin typeface="Lato Medium"/>
                <a:ea typeface="Lato Medium"/>
                <a:cs typeface="Lato Medium"/>
              </a:rPr>
              <a:t>Government processes payment on December 15, 2026.</a:t>
            </a:r>
          </a:p>
          <a:p>
            <a:pPr lvl="1">
              <a:buFont typeface="Courier New" panose="020B0604020202020204" pitchFamily="34" charset="0"/>
              <a:buChar char="o"/>
            </a:pPr>
            <a:r>
              <a:rPr lang="en-US">
                <a:latin typeface="Lato Medium"/>
                <a:ea typeface="Lato Medium"/>
                <a:cs typeface="Lato Medium"/>
              </a:rPr>
              <a:t>Payment clears the bank on December 18, 2026.</a:t>
            </a:r>
          </a:p>
          <a:p>
            <a:pPr lvl="1">
              <a:buFont typeface="Courier New" panose="020B0604020202020204" pitchFamily="34" charset="0"/>
              <a:buChar char="o"/>
            </a:pPr>
            <a:endParaRPr lang="en-US">
              <a:latin typeface="Lato Medium"/>
              <a:ea typeface="Lato Medium"/>
              <a:cs typeface="Lato Medium"/>
            </a:endParaRPr>
          </a:p>
          <a:p>
            <a:pPr marL="914400" lvl="2" indent="0">
              <a:buNone/>
            </a:pPr>
            <a:endParaRPr lang="en-US"/>
          </a:p>
          <a:p>
            <a:endParaRPr lang="en-US"/>
          </a:p>
          <a:p>
            <a:pPr lvl="2">
              <a:buFont typeface="Wingdings" panose="020B0604020202020204" pitchFamily="34" charset="0"/>
              <a:buChar char="§"/>
            </a:pPr>
            <a:endParaRPr lang="en-US"/>
          </a:p>
          <a:p>
            <a:endParaRPr lang="en-US"/>
          </a:p>
        </p:txBody>
      </p:sp>
      <p:sp>
        <p:nvSpPr>
          <p:cNvPr id="5" name="Content Placeholder 4">
            <a:extLst>
              <a:ext uri="{FF2B5EF4-FFF2-40B4-BE49-F238E27FC236}">
                <a16:creationId xmlns:a16="http://schemas.microsoft.com/office/drawing/2014/main" id="{481D3399-941E-B35B-F5EA-6915E3417BD7}"/>
              </a:ext>
            </a:extLst>
          </p:cNvPr>
          <p:cNvSpPr>
            <a:spLocks noGrp="1"/>
          </p:cNvSpPr>
          <p:nvPr>
            <p:ph sz="half" idx="14"/>
          </p:nvPr>
        </p:nvSpPr>
        <p:spPr/>
        <p:txBody>
          <a:bodyPr vert="horz" lIns="91440" tIns="45720" rIns="91440" bIns="45720" rtlCol="0" anchor="t">
            <a:normAutofit/>
          </a:bodyPr>
          <a:lstStyle/>
          <a:p>
            <a:r>
              <a:rPr lang="en-US" b="1"/>
              <a:t>Example not liquidated:</a:t>
            </a:r>
            <a:endParaRPr lang="en-US"/>
          </a:p>
          <a:p>
            <a:r>
              <a:rPr lang="en-US"/>
              <a:t>Invoice received December 20, 2026.</a:t>
            </a:r>
          </a:p>
          <a:p>
            <a:r>
              <a:rPr lang="en-US"/>
              <a:t>Check issued January 5, 2027.</a:t>
            </a:r>
          </a:p>
          <a:p>
            <a:endParaRPr lang="en-US">
              <a:latin typeface="Lato Medium"/>
              <a:ea typeface="Lato Medium"/>
              <a:cs typeface="Lato Medium"/>
            </a:endParaRPr>
          </a:p>
          <a:p>
            <a:endParaRPr lang="en-US">
              <a:latin typeface="Lato Medium"/>
              <a:ea typeface="Lato Medium"/>
              <a:cs typeface="Lato Medium"/>
            </a:endParaRPr>
          </a:p>
          <a:p>
            <a:pPr marL="0" indent="0">
              <a:buNone/>
            </a:pPr>
            <a:r>
              <a:rPr lang="en-US"/>
              <a:t>❌ Not liquidated by December 31, 2026</a:t>
            </a:r>
          </a:p>
          <a:p>
            <a:endParaRPr lang="en-US"/>
          </a:p>
        </p:txBody>
      </p:sp>
    </p:spTree>
    <p:extLst>
      <p:ext uri="{BB962C8B-B14F-4D97-AF65-F5344CB8AC3E}">
        <p14:creationId xmlns:p14="http://schemas.microsoft.com/office/powerpoint/2010/main" val="3092830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93286B-D6A6-2196-38E2-907FDEB64C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AE05B9-CE80-28B9-CB9E-B98D8B74A198}"/>
              </a:ext>
            </a:extLst>
          </p:cNvPr>
          <p:cNvSpPr>
            <a:spLocks noGrp="1"/>
          </p:cNvSpPr>
          <p:nvPr>
            <p:ph type="title"/>
          </p:nvPr>
        </p:nvSpPr>
        <p:spPr/>
        <p:txBody>
          <a:bodyPr/>
          <a:lstStyle/>
          <a:p>
            <a:r>
              <a:rPr lang="en-US" b="0">
                <a:latin typeface="Lato"/>
                <a:ea typeface="Lato"/>
                <a:cs typeface="Lato"/>
              </a:rPr>
              <a:t>STEP 1  Stay on Top of Reporting Requirements</a:t>
            </a:r>
            <a:endParaRPr lang="en-US">
              <a:latin typeface="Lato"/>
              <a:ea typeface="Lato"/>
              <a:cs typeface="Lato"/>
            </a:endParaRPr>
          </a:p>
        </p:txBody>
      </p:sp>
      <p:sp>
        <p:nvSpPr>
          <p:cNvPr id="4" name="Slide Number Placeholder 3">
            <a:extLst>
              <a:ext uri="{FF2B5EF4-FFF2-40B4-BE49-F238E27FC236}">
                <a16:creationId xmlns:a16="http://schemas.microsoft.com/office/drawing/2014/main" id="{553240BB-8B66-1581-3D49-7EA294EAEDDB}"/>
              </a:ext>
            </a:extLst>
          </p:cNvPr>
          <p:cNvSpPr>
            <a:spLocks noGrp="1"/>
          </p:cNvSpPr>
          <p:nvPr>
            <p:ph type="sldNum" sz="quarter" idx="12"/>
          </p:nvPr>
        </p:nvSpPr>
        <p:spPr/>
        <p:txBody>
          <a:bodyPr/>
          <a:lstStyle/>
          <a:p>
            <a:fld id="{C3A80CB9-8FF1-4649-AD49-46408C0A55E9}" type="slidenum">
              <a:rPr lang="en-US" smtClean="0"/>
              <a:t>25</a:t>
            </a:fld>
            <a:endParaRPr lang="en-US"/>
          </a:p>
        </p:txBody>
      </p:sp>
      <p:sp>
        <p:nvSpPr>
          <p:cNvPr id="3" name="Content Placeholder 2">
            <a:extLst>
              <a:ext uri="{FF2B5EF4-FFF2-40B4-BE49-F238E27FC236}">
                <a16:creationId xmlns:a16="http://schemas.microsoft.com/office/drawing/2014/main" id="{1F791344-BA46-E124-0B4A-DD79D8879196}"/>
              </a:ext>
            </a:extLst>
          </p:cNvPr>
          <p:cNvSpPr>
            <a:spLocks noGrp="1"/>
          </p:cNvSpPr>
          <p:nvPr>
            <p:ph sz="half" idx="13"/>
          </p:nvPr>
        </p:nvSpPr>
        <p:spPr/>
        <p:txBody>
          <a:bodyPr vert="horz" lIns="91440" tIns="45720" rIns="91440" bIns="45720" rtlCol="0" anchor="t">
            <a:normAutofit/>
          </a:bodyPr>
          <a:lstStyle/>
          <a:p>
            <a:pPr marL="0" indent="0">
              <a:buNone/>
            </a:pPr>
            <a:endParaRPr lang="en-US" b="1"/>
          </a:p>
          <a:p>
            <a:endParaRPr lang="en-US"/>
          </a:p>
        </p:txBody>
      </p:sp>
      <p:sp>
        <p:nvSpPr>
          <p:cNvPr id="5" name="Content Placeholder 4">
            <a:extLst>
              <a:ext uri="{FF2B5EF4-FFF2-40B4-BE49-F238E27FC236}">
                <a16:creationId xmlns:a16="http://schemas.microsoft.com/office/drawing/2014/main" id="{4D2ED21A-63AA-B954-8FF5-D68027661B16}"/>
              </a:ext>
            </a:extLst>
          </p:cNvPr>
          <p:cNvSpPr>
            <a:spLocks noGrp="1"/>
          </p:cNvSpPr>
          <p:nvPr>
            <p:ph sz="half" idx="14"/>
          </p:nvPr>
        </p:nvSpPr>
        <p:spPr>
          <a:xfrm>
            <a:off x="644435" y="1409064"/>
            <a:ext cx="10709365" cy="4648835"/>
          </a:xfrm>
        </p:spPr>
        <p:txBody>
          <a:bodyPr vert="horz" lIns="91440" tIns="45720" rIns="91440" bIns="45720" rtlCol="0" anchor="t">
            <a:normAutofit/>
          </a:bodyPr>
          <a:lstStyle/>
          <a:p>
            <a:pPr marL="0" indent="0">
              <a:buNone/>
            </a:pPr>
            <a:r>
              <a:rPr lang="en-US">
                <a:latin typeface="Lato Medium"/>
                <a:ea typeface="Lato Medium"/>
                <a:cs typeface="Lato Medium"/>
              </a:rPr>
              <a:t>▪ </a:t>
            </a:r>
            <a:r>
              <a:rPr lang="en-US">
                <a:solidFill>
                  <a:srgbClr val="FF0000"/>
                </a:solidFill>
                <a:latin typeface="Lato Medium"/>
                <a:ea typeface="Lato Medium"/>
                <a:cs typeface="Lato Medium"/>
              </a:rPr>
              <a:t>Continue submitting Project &amp; Expenditure (P&amp;E) reports</a:t>
            </a:r>
            <a:r>
              <a:rPr lang="en-US">
                <a:latin typeface="Lato Medium"/>
                <a:ea typeface="Lato Medium"/>
                <a:cs typeface="Lato Medium"/>
              </a:rPr>
              <a:t>, either annually or quarterly, until Treasury formally completes closeout for your award. For many recipients, reporting may continue through April 30, 2027, unless Treasury initiates early closeout. </a:t>
            </a:r>
            <a:endParaRPr lang="en-US" b="1">
              <a:latin typeface="Lato Medium"/>
              <a:ea typeface="Lato Medium"/>
              <a:cs typeface="Lato Medium"/>
            </a:endParaRPr>
          </a:p>
          <a:p>
            <a:pPr marL="0" indent="0">
              <a:buNone/>
            </a:pPr>
            <a:endParaRPr lang="en-US">
              <a:latin typeface="Lato Medium"/>
              <a:ea typeface="Lato Medium"/>
              <a:cs typeface="Lato Medium"/>
            </a:endParaRPr>
          </a:p>
          <a:p>
            <a:pPr marL="0" indent="0">
              <a:buNone/>
            </a:pPr>
            <a:r>
              <a:rPr lang="en-US">
                <a:latin typeface="Lato Medium"/>
                <a:ea typeface="Lato Medium"/>
                <a:cs typeface="Lato Medium"/>
              </a:rPr>
              <a:t>▪ For more information on how to report or solve common issues, see </a:t>
            </a:r>
            <a:r>
              <a:rPr lang="en-US" dirty="0">
                <a:latin typeface="Lato Medium"/>
                <a:ea typeface="Lato Medium"/>
                <a:cs typeface="Lato Medium"/>
                <a:hlinkClick r:id="rId2"/>
              </a:rPr>
              <a:t>https://www.nlc.org/article/2026/02/09/faqs-meeting-the-2026-arpa-slfrf-reporting-deadline/</a:t>
            </a:r>
            <a:endParaRPr lang="en-US" b="1" dirty="0">
              <a:latin typeface="Lato Medium"/>
              <a:ea typeface="Lato Medium"/>
              <a:cs typeface="Lato Medium"/>
            </a:endParaRPr>
          </a:p>
          <a:p>
            <a:pPr marL="0" indent="0">
              <a:buNone/>
            </a:pPr>
            <a:endParaRPr lang="en-US">
              <a:latin typeface="Lato Medium"/>
              <a:ea typeface="Lato Medium"/>
              <a:cs typeface="Lato Medium"/>
            </a:endParaRPr>
          </a:p>
        </p:txBody>
      </p:sp>
    </p:spTree>
    <p:extLst>
      <p:ext uri="{BB962C8B-B14F-4D97-AF65-F5344CB8AC3E}">
        <p14:creationId xmlns:p14="http://schemas.microsoft.com/office/powerpoint/2010/main" val="1242581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3EAFDB-5E54-EE6B-0048-8DD01BA202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7DADAD-E6DF-4DDA-4615-DCBC0DB5A61E}"/>
              </a:ext>
            </a:extLst>
          </p:cNvPr>
          <p:cNvSpPr>
            <a:spLocks noGrp="1"/>
          </p:cNvSpPr>
          <p:nvPr>
            <p:ph type="title"/>
          </p:nvPr>
        </p:nvSpPr>
        <p:spPr>
          <a:xfrm>
            <a:off x="838200" y="293787"/>
            <a:ext cx="10063480" cy="672645"/>
          </a:xfrm>
        </p:spPr>
        <p:txBody>
          <a:bodyPr/>
          <a:lstStyle/>
          <a:p>
            <a:r>
              <a:rPr lang="en-US" b="0">
                <a:latin typeface="Lato"/>
                <a:ea typeface="Lato"/>
                <a:cs typeface="Lato"/>
              </a:rPr>
              <a:t>STEP 2  Prepare Payments for Liquidation</a:t>
            </a:r>
          </a:p>
        </p:txBody>
      </p:sp>
      <p:sp>
        <p:nvSpPr>
          <p:cNvPr id="4" name="Slide Number Placeholder 3">
            <a:extLst>
              <a:ext uri="{FF2B5EF4-FFF2-40B4-BE49-F238E27FC236}">
                <a16:creationId xmlns:a16="http://schemas.microsoft.com/office/drawing/2014/main" id="{4CE1A88D-739C-FB4C-33F3-B3A3B63C1CD0}"/>
              </a:ext>
            </a:extLst>
          </p:cNvPr>
          <p:cNvSpPr>
            <a:spLocks noGrp="1"/>
          </p:cNvSpPr>
          <p:nvPr>
            <p:ph type="sldNum" sz="quarter" idx="12"/>
          </p:nvPr>
        </p:nvSpPr>
        <p:spPr/>
        <p:txBody>
          <a:bodyPr/>
          <a:lstStyle/>
          <a:p>
            <a:fld id="{C3A80CB9-8FF1-4649-AD49-46408C0A55E9}" type="slidenum">
              <a:rPr lang="en-US" smtClean="0"/>
              <a:t>26</a:t>
            </a:fld>
            <a:endParaRPr lang="en-US"/>
          </a:p>
        </p:txBody>
      </p:sp>
      <p:sp>
        <p:nvSpPr>
          <p:cNvPr id="3" name="Content Placeholder 2">
            <a:extLst>
              <a:ext uri="{FF2B5EF4-FFF2-40B4-BE49-F238E27FC236}">
                <a16:creationId xmlns:a16="http://schemas.microsoft.com/office/drawing/2014/main" id="{33F2A990-D77E-8AAD-C7A2-4B877B4245CF}"/>
              </a:ext>
            </a:extLst>
          </p:cNvPr>
          <p:cNvSpPr>
            <a:spLocks noGrp="1"/>
          </p:cNvSpPr>
          <p:nvPr>
            <p:ph sz="half" idx="13"/>
          </p:nvPr>
        </p:nvSpPr>
        <p:spPr/>
        <p:txBody>
          <a:bodyPr vert="horz" lIns="91440" tIns="45720" rIns="91440" bIns="45720" rtlCol="0" anchor="t">
            <a:normAutofit/>
          </a:bodyPr>
          <a:lstStyle/>
          <a:p>
            <a:pPr marL="0" indent="0">
              <a:buNone/>
            </a:pPr>
            <a:endParaRPr lang="en-US" b="1"/>
          </a:p>
          <a:p>
            <a:endParaRPr lang="en-US"/>
          </a:p>
        </p:txBody>
      </p:sp>
      <p:sp>
        <p:nvSpPr>
          <p:cNvPr id="5" name="Content Placeholder 4">
            <a:extLst>
              <a:ext uri="{FF2B5EF4-FFF2-40B4-BE49-F238E27FC236}">
                <a16:creationId xmlns:a16="http://schemas.microsoft.com/office/drawing/2014/main" id="{0C1BB914-78A5-EE0D-1C1B-012AAB05B2A1}"/>
              </a:ext>
            </a:extLst>
          </p:cNvPr>
          <p:cNvSpPr>
            <a:spLocks noGrp="1"/>
          </p:cNvSpPr>
          <p:nvPr>
            <p:ph sz="half" idx="14"/>
          </p:nvPr>
        </p:nvSpPr>
        <p:spPr>
          <a:xfrm>
            <a:off x="644435" y="1409064"/>
            <a:ext cx="10709365" cy="5229406"/>
          </a:xfrm>
        </p:spPr>
        <p:txBody>
          <a:bodyPr vert="horz" lIns="91440" tIns="45720" rIns="91440" bIns="45720" rtlCol="0" anchor="t">
            <a:normAutofit/>
          </a:bodyPr>
          <a:lstStyle/>
          <a:p>
            <a:pPr marL="0" indent="0">
              <a:buNone/>
            </a:pPr>
            <a:r>
              <a:rPr lang="en-US">
                <a:latin typeface="Lato Medium"/>
                <a:ea typeface="Lato Medium"/>
                <a:cs typeface="Lato Medium"/>
              </a:rPr>
              <a:t> ▪ Only expenditures that are administrative in nature and are related to the closeout of the award may be liquidated by April 30, 2027 (120 calendar days after the end of the period of performance). See Treasury’s FAQ 14.6 for more information</a:t>
            </a:r>
            <a:endParaRPr lang="en-US"/>
          </a:p>
          <a:p>
            <a:pPr marL="0" indent="0">
              <a:buNone/>
            </a:pPr>
            <a:r>
              <a:rPr lang="en-US">
                <a:latin typeface="Lato Medium"/>
                <a:ea typeface="Lato Medium"/>
                <a:cs typeface="Lato Medium"/>
              </a:rPr>
              <a:t> ▪ Establish burn rate for projects to ensure spending remains on track. Conduct frequent reconciliations, internal monitor meetings, and check ins (no less than monthly) to track progress and burn rates </a:t>
            </a:r>
            <a:endParaRPr lang="en-US"/>
          </a:p>
          <a:p>
            <a:pPr marL="0" indent="0">
              <a:buNone/>
            </a:pPr>
            <a:r>
              <a:rPr lang="en-US">
                <a:latin typeface="Lato Medium"/>
                <a:ea typeface="Lato Medium"/>
                <a:cs typeface="Lato Medium"/>
              </a:rPr>
              <a:t>▪ Check on outstanding projects and subawards </a:t>
            </a:r>
            <a:endParaRPr lang="en-US"/>
          </a:p>
          <a:p>
            <a:pPr marL="0" indent="0">
              <a:buNone/>
            </a:pPr>
            <a:r>
              <a:rPr lang="en-US">
                <a:latin typeface="Lato Medium"/>
                <a:ea typeface="Lato Medium"/>
                <a:cs typeface="Lato Medium"/>
              </a:rPr>
              <a:t>▪ Ensure funds are spent in accordance with federal and state requirements </a:t>
            </a:r>
            <a:endParaRPr lang="en-US"/>
          </a:p>
        </p:txBody>
      </p:sp>
    </p:spTree>
    <p:extLst>
      <p:ext uri="{BB962C8B-B14F-4D97-AF65-F5344CB8AC3E}">
        <p14:creationId xmlns:p14="http://schemas.microsoft.com/office/powerpoint/2010/main" val="9929195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BED565-FA81-CD2E-3DEB-D1E4417E1A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38BA24-DF3D-8622-8826-98528F136B75}"/>
              </a:ext>
            </a:extLst>
          </p:cNvPr>
          <p:cNvSpPr>
            <a:spLocks noGrp="1"/>
          </p:cNvSpPr>
          <p:nvPr>
            <p:ph type="title"/>
          </p:nvPr>
        </p:nvSpPr>
        <p:spPr/>
        <p:txBody>
          <a:bodyPr/>
          <a:lstStyle/>
          <a:p>
            <a:r>
              <a:rPr lang="en-US" b="0">
                <a:latin typeface="Lato"/>
                <a:ea typeface="Lato"/>
                <a:cs typeface="Lato"/>
              </a:rPr>
              <a:t>GFOA/NACo/NLC Closeout Guidance  </a:t>
            </a:r>
            <a:br>
              <a:rPr lang="en-US" b="0"/>
            </a:br>
            <a:r>
              <a:rPr lang="en-US" b="0">
                <a:latin typeface="Lato"/>
                <a:ea typeface="Lato"/>
                <a:cs typeface="Lato"/>
              </a:rPr>
              <a:t>STEP 3  Be Invited to Closeout</a:t>
            </a:r>
          </a:p>
        </p:txBody>
      </p:sp>
      <p:sp>
        <p:nvSpPr>
          <p:cNvPr id="4" name="Slide Number Placeholder 3">
            <a:extLst>
              <a:ext uri="{FF2B5EF4-FFF2-40B4-BE49-F238E27FC236}">
                <a16:creationId xmlns:a16="http://schemas.microsoft.com/office/drawing/2014/main" id="{50004281-0D26-0CF3-4C8A-1AA5CD5EB5AB}"/>
              </a:ext>
            </a:extLst>
          </p:cNvPr>
          <p:cNvSpPr>
            <a:spLocks noGrp="1"/>
          </p:cNvSpPr>
          <p:nvPr>
            <p:ph type="sldNum" sz="quarter" idx="12"/>
          </p:nvPr>
        </p:nvSpPr>
        <p:spPr/>
        <p:txBody>
          <a:bodyPr/>
          <a:lstStyle/>
          <a:p>
            <a:fld id="{C3A80CB9-8FF1-4649-AD49-46408C0A55E9}" type="slidenum">
              <a:rPr lang="en-US" smtClean="0"/>
              <a:t>27</a:t>
            </a:fld>
            <a:endParaRPr lang="en-US"/>
          </a:p>
        </p:txBody>
      </p:sp>
      <p:sp>
        <p:nvSpPr>
          <p:cNvPr id="6" name="Content Placeholder 5">
            <a:extLst>
              <a:ext uri="{FF2B5EF4-FFF2-40B4-BE49-F238E27FC236}">
                <a16:creationId xmlns:a16="http://schemas.microsoft.com/office/drawing/2014/main" id="{D3C690C8-B982-36AF-2929-A83AFDBA75CB}"/>
              </a:ext>
            </a:extLst>
          </p:cNvPr>
          <p:cNvSpPr>
            <a:spLocks noGrp="1"/>
          </p:cNvSpPr>
          <p:nvPr>
            <p:ph sz="half" idx="1"/>
          </p:nvPr>
        </p:nvSpPr>
        <p:spPr>
          <a:xfrm>
            <a:off x="838200" y="1409064"/>
            <a:ext cx="10515600" cy="5113292"/>
          </a:xfrm>
        </p:spPr>
        <p:txBody>
          <a:bodyPr vert="horz" lIns="91440" tIns="45720" rIns="91440" bIns="45720" rtlCol="0" anchor="t">
            <a:normAutofit/>
          </a:bodyPr>
          <a:lstStyle/>
          <a:p>
            <a:r>
              <a:rPr lang="en-US">
                <a:latin typeface="Lato Medium"/>
                <a:ea typeface="Lato Medium"/>
                <a:cs typeface="Lato Medium"/>
              </a:rPr>
              <a:t>Recipients that have fully expended SLFRF funds, completed all required reports, and maintained an active SAM.gov account may be invited to close out on a rolling basis via email from </a:t>
            </a:r>
            <a:r>
              <a:rPr lang="en-US" dirty="0">
                <a:latin typeface="Lato Medium"/>
                <a:ea typeface="Lato Medium"/>
                <a:cs typeface="Lato Medium"/>
                <a:hlinkClick r:id="rId2"/>
              </a:rPr>
              <a:t>SLFRF@Treasury.gov</a:t>
            </a:r>
            <a:endParaRPr lang="en-US" dirty="0"/>
          </a:p>
          <a:p>
            <a:pPr lvl="1">
              <a:buFont typeface="Courier New" panose="020B0604020202020204" pitchFamily="34" charset="0"/>
              <a:buChar char="o"/>
            </a:pPr>
            <a:r>
              <a:rPr lang="en-US">
                <a:latin typeface="Lato Medium"/>
                <a:ea typeface="Lato Medium"/>
                <a:cs typeface="Lato Medium"/>
              </a:rPr>
              <a:t> Treasury has indicated that having an </a:t>
            </a:r>
            <a:r>
              <a:rPr lang="en-US">
                <a:solidFill>
                  <a:srgbClr val="FF0000"/>
                </a:solidFill>
                <a:latin typeface="Lato Medium"/>
                <a:ea typeface="Lato Medium"/>
                <a:cs typeface="Lato Medium"/>
              </a:rPr>
              <a:t>active SAM.gov registration is a condition precedent to receiving an invitation to close out</a:t>
            </a:r>
            <a:r>
              <a:rPr lang="en-US">
                <a:latin typeface="Lato Medium"/>
                <a:ea typeface="Lato Medium"/>
                <a:cs typeface="Lato Medium"/>
              </a:rPr>
              <a:t>. In the meantime, keep your SAM.gov registration active, ensure points of contact are accurate in the Treasury Portal, and review Treasury’s Closeout How To Guide and Checklist </a:t>
            </a:r>
          </a:p>
          <a:p>
            <a:pPr lvl="1">
              <a:buFont typeface="Courier New" panose="020B0604020202020204" pitchFamily="34" charset="0"/>
              <a:buChar char="o"/>
            </a:pPr>
            <a:r>
              <a:rPr lang="en-US">
                <a:latin typeface="Lato Medium"/>
                <a:ea typeface="Lato Medium"/>
                <a:cs typeface="Lato Medium"/>
              </a:rPr>
              <a:t>Once Treasury enables closeout access in the Treasury Portal, invited recipients may begin the process through the </a:t>
            </a:r>
            <a:r>
              <a:rPr lang="en-US">
                <a:solidFill>
                  <a:srgbClr val="FF0000"/>
                </a:solidFill>
                <a:latin typeface="Lato Medium"/>
                <a:ea typeface="Lato Medium"/>
                <a:cs typeface="Lato Medium"/>
              </a:rPr>
              <a:t>“Closeout Reports”</a:t>
            </a:r>
            <a:r>
              <a:rPr lang="en-US" dirty="0">
                <a:latin typeface="Lato Medium"/>
                <a:ea typeface="Lato Medium"/>
                <a:cs typeface="Lato Medium"/>
              </a:rPr>
              <a:t> </a:t>
            </a:r>
            <a:r>
              <a:rPr lang="en-US">
                <a:latin typeface="Lato Medium"/>
                <a:ea typeface="Lato Medium"/>
                <a:cs typeface="Lato Medium"/>
              </a:rPr>
              <a:t>section and complete the required closeout certification </a:t>
            </a:r>
            <a:endParaRPr lang="en-US"/>
          </a:p>
        </p:txBody>
      </p:sp>
    </p:spTree>
    <p:extLst>
      <p:ext uri="{BB962C8B-B14F-4D97-AF65-F5344CB8AC3E}">
        <p14:creationId xmlns:p14="http://schemas.microsoft.com/office/powerpoint/2010/main" val="41984407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4E0A09-FAFF-68D7-B796-97295558D0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82D87E-F209-CC04-FCCA-1A419612272E}"/>
              </a:ext>
            </a:extLst>
          </p:cNvPr>
          <p:cNvSpPr>
            <a:spLocks noGrp="1"/>
          </p:cNvSpPr>
          <p:nvPr>
            <p:ph type="title"/>
          </p:nvPr>
        </p:nvSpPr>
        <p:spPr/>
        <p:txBody>
          <a:bodyPr/>
          <a:lstStyle/>
          <a:p>
            <a:r>
              <a:rPr lang="en-US" b="0">
                <a:latin typeface="Lato"/>
                <a:ea typeface="Lato"/>
                <a:cs typeface="Lato"/>
              </a:rPr>
              <a:t>GFOA/NACo/NLC Closeout Guidance  </a:t>
            </a:r>
            <a:br>
              <a:rPr lang="en-US" b="0"/>
            </a:br>
            <a:r>
              <a:rPr lang="en-US" b="0">
                <a:latin typeface="Lato"/>
                <a:ea typeface="Lato"/>
                <a:cs typeface="Lato"/>
              </a:rPr>
              <a:t>STEP 4  Prepare for Desk Review</a:t>
            </a:r>
          </a:p>
        </p:txBody>
      </p:sp>
      <p:sp>
        <p:nvSpPr>
          <p:cNvPr id="4" name="Slide Number Placeholder 3">
            <a:extLst>
              <a:ext uri="{FF2B5EF4-FFF2-40B4-BE49-F238E27FC236}">
                <a16:creationId xmlns:a16="http://schemas.microsoft.com/office/drawing/2014/main" id="{4919FFCC-B3A1-C445-3FD4-4EBED44FC26B}"/>
              </a:ext>
            </a:extLst>
          </p:cNvPr>
          <p:cNvSpPr>
            <a:spLocks noGrp="1"/>
          </p:cNvSpPr>
          <p:nvPr>
            <p:ph type="sldNum" sz="quarter" idx="12"/>
          </p:nvPr>
        </p:nvSpPr>
        <p:spPr/>
        <p:txBody>
          <a:bodyPr/>
          <a:lstStyle/>
          <a:p>
            <a:fld id="{C3A80CB9-8FF1-4649-AD49-46408C0A55E9}" type="slidenum">
              <a:rPr lang="en-US" smtClean="0"/>
              <a:t>28</a:t>
            </a:fld>
            <a:endParaRPr lang="en-US"/>
          </a:p>
        </p:txBody>
      </p:sp>
      <p:sp>
        <p:nvSpPr>
          <p:cNvPr id="6" name="Content Placeholder 5">
            <a:extLst>
              <a:ext uri="{FF2B5EF4-FFF2-40B4-BE49-F238E27FC236}">
                <a16:creationId xmlns:a16="http://schemas.microsoft.com/office/drawing/2014/main" id="{22D671A7-B2B1-5857-96AE-A0BF15088FA1}"/>
              </a:ext>
            </a:extLst>
          </p:cNvPr>
          <p:cNvSpPr>
            <a:spLocks noGrp="1"/>
          </p:cNvSpPr>
          <p:nvPr>
            <p:ph sz="half" idx="1"/>
          </p:nvPr>
        </p:nvSpPr>
        <p:spPr>
          <a:xfrm>
            <a:off x="838200" y="1409064"/>
            <a:ext cx="10515600" cy="5113292"/>
          </a:xfrm>
        </p:spPr>
        <p:txBody>
          <a:bodyPr vert="horz" lIns="91440" tIns="45720" rIns="91440" bIns="45720" rtlCol="0" anchor="t">
            <a:normAutofit fontScale="77500" lnSpcReduction="20000"/>
          </a:bodyPr>
          <a:lstStyle/>
          <a:p>
            <a:r>
              <a:rPr lang="en-US">
                <a:latin typeface="Lato Medium"/>
                <a:ea typeface="Lato Medium"/>
                <a:cs typeface="Lato Medium"/>
              </a:rPr>
              <a:t>Identify policies and procedures that seek to prevent fraud, waste and abuse that your organization maintains</a:t>
            </a:r>
          </a:p>
          <a:p>
            <a:r>
              <a:rPr lang="en-US" dirty="0">
                <a:solidFill>
                  <a:srgbClr val="FF0000"/>
                </a:solidFill>
                <a:latin typeface="Lato Medium"/>
                <a:ea typeface="Lato Medium"/>
                <a:cs typeface="Lato Medium"/>
              </a:rPr>
              <a:t>Prepare all agencies and subrecipients up front</a:t>
            </a:r>
            <a:r>
              <a:rPr lang="en-US" dirty="0">
                <a:latin typeface="Lato Medium"/>
                <a:ea typeface="Lato Medium"/>
                <a:cs typeface="Lato Medium"/>
              </a:rPr>
              <a:t> by distributing your entity’s award </a:t>
            </a:r>
            <a:r>
              <a:rPr lang="en-US">
                <a:latin typeface="Lato Medium"/>
                <a:ea typeface="Lato Medium"/>
                <a:cs typeface="Lato Medium"/>
              </a:rPr>
              <a:t>letter, eligible expenditures, and submitted program reports to support a </a:t>
            </a:r>
            <a:r>
              <a:rPr lang="en-US" dirty="0">
                <a:latin typeface="Lato Medium"/>
                <a:ea typeface="Lato Medium"/>
                <a:cs typeface="Lato Medium"/>
              </a:rPr>
              <a:t>coordinated approach to information gathering and closeout preparation</a:t>
            </a:r>
          </a:p>
          <a:p>
            <a:r>
              <a:rPr lang="en-US">
                <a:latin typeface="Lato Medium"/>
                <a:ea typeface="Lato Medium"/>
                <a:cs typeface="Lato Medium"/>
              </a:rPr>
              <a:t> Prepare</a:t>
            </a:r>
            <a:r>
              <a:rPr lang="en-US">
                <a:solidFill>
                  <a:srgbClr val="FF0000"/>
                </a:solidFill>
                <a:latin typeface="Lato Medium"/>
                <a:ea typeface="Lato Medium"/>
                <a:cs typeface="Lato Medium"/>
              </a:rPr>
              <a:t> payee information</a:t>
            </a:r>
            <a:r>
              <a:rPr lang="en-US">
                <a:latin typeface="Lato Medium"/>
                <a:ea typeface="Lato Medium"/>
                <a:cs typeface="Lato Medium"/>
              </a:rPr>
              <a:t> and ensure all documentation related to obligations and expenditures is organized </a:t>
            </a:r>
          </a:p>
          <a:p>
            <a:r>
              <a:rPr lang="en-US">
                <a:latin typeface="Lato Medium"/>
                <a:ea typeface="Lato Medium"/>
                <a:cs typeface="Lato Medium"/>
              </a:rPr>
              <a:t> Recipients should maintain records in accordance with federal record retention requirements and be prepared for audits or desk reviews after closeout. </a:t>
            </a:r>
            <a:r>
              <a:rPr lang="en-US">
                <a:solidFill>
                  <a:srgbClr val="FF0000"/>
                </a:solidFill>
                <a:latin typeface="Lato Medium"/>
                <a:ea typeface="Lato Medium"/>
                <a:cs typeface="Lato Medium"/>
              </a:rPr>
              <a:t>Retain copies of contracts and agreements for five years after closeout </a:t>
            </a:r>
            <a:endParaRPr lang="en-US">
              <a:solidFill>
                <a:srgbClr val="FF0000"/>
              </a:solidFill>
            </a:endParaRPr>
          </a:p>
          <a:p>
            <a:r>
              <a:rPr lang="en-US">
                <a:latin typeface="Lato Medium"/>
                <a:ea typeface="Lato Medium"/>
                <a:cs typeface="Lato Medium"/>
              </a:rPr>
              <a:t>Record (print or image) and store each </a:t>
            </a:r>
            <a:r>
              <a:rPr lang="en-US">
                <a:solidFill>
                  <a:srgbClr val="FF0000"/>
                </a:solidFill>
                <a:latin typeface="Lato Medium"/>
                <a:ea typeface="Lato Medium"/>
                <a:cs typeface="Lato Medium"/>
              </a:rPr>
              <a:t>periodic report submitted</a:t>
            </a:r>
            <a:r>
              <a:rPr lang="en-US">
                <a:latin typeface="Lato Medium"/>
                <a:ea typeface="Lato Medium"/>
                <a:cs typeface="Lato Medium"/>
              </a:rPr>
              <a:t> to federal agencies for easy recall; build a file storage and retrieval SOP before closeout that mirrors your P&amp;E reporting structure so any record can be pulled within a committed timeframe</a:t>
            </a:r>
            <a:endParaRPr lang="en-US"/>
          </a:p>
          <a:p>
            <a:r>
              <a:rPr lang="en-US">
                <a:latin typeface="Lato Medium"/>
                <a:ea typeface="Lato Medium"/>
                <a:cs typeface="Lato Medium"/>
              </a:rPr>
              <a:t> For those prime recipients that reclassified either their own spend or a subrecipients spend, maintain a </a:t>
            </a:r>
            <a:r>
              <a:rPr lang="en-US">
                <a:solidFill>
                  <a:srgbClr val="FF0000"/>
                </a:solidFill>
                <a:latin typeface="Lato Medium"/>
                <a:ea typeface="Lato Medium"/>
                <a:cs typeface="Lato Medium"/>
              </a:rPr>
              <a:t>funds reclassification log</a:t>
            </a:r>
            <a:r>
              <a:rPr lang="en-US">
                <a:latin typeface="Lato Medium"/>
                <a:ea typeface="Lato Medium"/>
                <a:cs typeface="Lato Medium"/>
              </a:rPr>
              <a:t>.</a:t>
            </a:r>
            <a:endParaRPr lang="en-US"/>
          </a:p>
        </p:txBody>
      </p:sp>
    </p:spTree>
    <p:extLst>
      <p:ext uri="{BB962C8B-B14F-4D97-AF65-F5344CB8AC3E}">
        <p14:creationId xmlns:p14="http://schemas.microsoft.com/office/powerpoint/2010/main" val="13944114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B28021-B2B8-CC8D-568B-799829AAE324}"/>
              </a:ext>
            </a:extLst>
          </p:cNvPr>
          <p:cNvSpPr>
            <a:spLocks noGrp="1"/>
          </p:cNvSpPr>
          <p:nvPr>
            <p:ph type="ctrTitle"/>
          </p:nvPr>
        </p:nvSpPr>
        <p:spPr>
          <a:xfrm>
            <a:off x="869795" y="1213803"/>
            <a:ext cx="10971685" cy="2387600"/>
          </a:xfrm>
        </p:spPr>
        <p:txBody>
          <a:bodyPr>
            <a:normAutofit/>
          </a:bodyPr>
          <a:lstStyle/>
          <a:p>
            <a:r>
              <a:rPr lang="en-US">
                <a:latin typeface="Lato Heavy"/>
              </a:rPr>
              <a:t>Understanding the Proposed Changes to 2 CFR 200</a:t>
            </a:r>
            <a:endParaRPr lang="en-US"/>
          </a:p>
        </p:txBody>
      </p:sp>
      <p:sp>
        <p:nvSpPr>
          <p:cNvPr id="3" name="Subtitle 2">
            <a:extLst>
              <a:ext uri="{FF2B5EF4-FFF2-40B4-BE49-F238E27FC236}">
                <a16:creationId xmlns:a16="http://schemas.microsoft.com/office/drawing/2014/main" id="{B7CF0921-D8F1-5FF2-0364-CE1325D59587}"/>
              </a:ext>
            </a:extLst>
          </p:cNvPr>
          <p:cNvSpPr>
            <a:spLocks noGrp="1"/>
          </p:cNvSpPr>
          <p:nvPr>
            <p:ph type="subTitle" idx="1"/>
          </p:nvPr>
        </p:nvSpPr>
        <p:spPr>
          <a:xfrm>
            <a:off x="1524000" y="3794919"/>
            <a:ext cx="9144000" cy="1655762"/>
          </a:xfrm>
        </p:spPr>
        <p:txBody>
          <a:bodyPr vert="horz" lIns="91440" tIns="45720" rIns="91440" bIns="45720" rtlCol="0" anchor="t">
            <a:normAutofit/>
          </a:bodyPr>
          <a:lstStyle/>
          <a:p>
            <a:r>
              <a:rPr lang="en-US" sz="2800">
                <a:solidFill>
                  <a:srgbClr val="3ACDE8"/>
                </a:solidFill>
                <a:latin typeface="Lato Black" panose="020F0502020204030203" pitchFamily="34" charset="0"/>
                <a:ea typeface="Lato Black" panose="020F0502020204030203" pitchFamily="34" charset="0"/>
                <a:cs typeface="Lato Black" panose="020F0502020204030203" pitchFamily="34" charset="0"/>
              </a:rPr>
              <a:t>What the OMB Uniform Guidance Proposed Rule Means </a:t>
            </a:r>
          </a:p>
        </p:txBody>
      </p:sp>
      <p:sp>
        <p:nvSpPr>
          <p:cNvPr id="5" name="TextBox 4">
            <a:extLst>
              <a:ext uri="{FF2B5EF4-FFF2-40B4-BE49-F238E27FC236}">
                <a16:creationId xmlns:a16="http://schemas.microsoft.com/office/drawing/2014/main" id="{602943FB-7190-A997-EBF2-D360AB0F0234}"/>
              </a:ext>
            </a:extLst>
          </p:cNvPr>
          <p:cNvSpPr txBox="1"/>
          <p:nvPr/>
        </p:nvSpPr>
        <p:spPr>
          <a:xfrm>
            <a:off x="5161643" y="5448254"/>
            <a:ext cx="6469380" cy="369332"/>
          </a:xfrm>
          <a:prstGeom prst="rect">
            <a:avLst/>
          </a:prstGeom>
          <a:noFill/>
        </p:spPr>
        <p:txBody>
          <a:bodyPr wrap="square" lIns="91440" tIns="45720" rIns="91440" bIns="45720" anchor="t">
            <a:spAutoFit/>
          </a:bodyPr>
          <a:lstStyle/>
          <a:p>
            <a:pPr algn="r"/>
            <a:r>
              <a:rPr lang="en-US">
                <a:solidFill>
                  <a:schemeClr val="accent1">
                    <a:lumMod val="50000"/>
                  </a:schemeClr>
                </a:solidFill>
              </a:rPr>
              <a:t> GFOA Federal Liaison Center </a:t>
            </a:r>
            <a:endParaRPr lang="en-US" sz="1800">
              <a:solidFill>
                <a:schemeClr val="accent1">
                  <a:lumMod val="50000"/>
                </a:schemeClr>
              </a:solidFill>
            </a:endParaRPr>
          </a:p>
        </p:txBody>
      </p:sp>
    </p:spTree>
    <p:extLst>
      <p:ext uri="{BB962C8B-B14F-4D97-AF65-F5344CB8AC3E}">
        <p14:creationId xmlns:p14="http://schemas.microsoft.com/office/powerpoint/2010/main" val="21883367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8F0060-EE4C-891D-9ABA-AAF3B482AD8F}"/>
              </a:ext>
            </a:extLst>
          </p:cNvPr>
          <p:cNvSpPr>
            <a:spLocks noGrp="1"/>
          </p:cNvSpPr>
          <p:nvPr>
            <p:ph type="ctrTitle"/>
          </p:nvPr>
        </p:nvSpPr>
        <p:spPr/>
        <p:txBody>
          <a:bodyPr>
            <a:normAutofit/>
          </a:bodyPr>
          <a:lstStyle/>
          <a:p>
            <a:r>
              <a:rPr lang="en-US" dirty="0"/>
              <a:t>U.S. Big Themes</a:t>
            </a:r>
          </a:p>
        </p:txBody>
      </p:sp>
      <p:sp>
        <p:nvSpPr>
          <p:cNvPr id="3" name="Subtitle 2">
            <a:extLst>
              <a:ext uri="{FF2B5EF4-FFF2-40B4-BE49-F238E27FC236}">
                <a16:creationId xmlns:a16="http://schemas.microsoft.com/office/drawing/2014/main" id="{FBD0608A-F4C1-836B-CFFE-1D5389574525}"/>
              </a:ext>
            </a:extLst>
          </p:cNvPr>
          <p:cNvSpPr>
            <a:spLocks noGrp="1"/>
          </p:cNvSpPr>
          <p:nvPr>
            <p:ph type="subTitle" idx="1"/>
          </p:nvPr>
        </p:nvSpPr>
        <p:spPr/>
        <p:txBody>
          <a:bodyPr/>
          <a:lstStyle/>
          <a:p>
            <a:r>
              <a:rPr lang="en-US" dirty="0"/>
              <a:t>President Trump Round 2</a:t>
            </a:r>
          </a:p>
        </p:txBody>
      </p:sp>
    </p:spTree>
    <p:extLst>
      <p:ext uri="{BB962C8B-B14F-4D97-AF65-F5344CB8AC3E}">
        <p14:creationId xmlns:p14="http://schemas.microsoft.com/office/powerpoint/2010/main" val="6725106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020E5E-355B-6200-7E5A-3BB4FE386D8F}"/>
              </a:ext>
            </a:extLst>
          </p:cNvPr>
          <p:cNvSpPr>
            <a:spLocks noGrp="1"/>
          </p:cNvSpPr>
          <p:nvPr>
            <p:ph type="ctrTitle"/>
          </p:nvPr>
        </p:nvSpPr>
        <p:spPr/>
        <p:txBody>
          <a:bodyPr/>
          <a:lstStyle/>
          <a:p>
            <a:r>
              <a:rPr lang="en-US">
                <a:latin typeface="Lato Heavy"/>
              </a:rPr>
              <a:t>FIND MORE ON THIS HERE</a:t>
            </a:r>
            <a:endParaRPr lang="en-US"/>
          </a:p>
        </p:txBody>
      </p:sp>
      <p:sp>
        <p:nvSpPr>
          <p:cNvPr id="3" name="Subtitle 2">
            <a:extLst>
              <a:ext uri="{FF2B5EF4-FFF2-40B4-BE49-F238E27FC236}">
                <a16:creationId xmlns:a16="http://schemas.microsoft.com/office/drawing/2014/main" id="{972A5D68-2DF3-B59A-8F66-8F7A85254EFF}"/>
              </a:ext>
            </a:extLst>
          </p:cNvPr>
          <p:cNvSpPr>
            <a:spLocks noGrp="1"/>
          </p:cNvSpPr>
          <p:nvPr>
            <p:ph type="subTitle" idx="1"/>
          </p:nvPr>
        </p:nvSpPr>
        <p:spPr/>
        <p:txBody>
          <a:bodyPr vert="horz" lIns="91440" tIns="45720" rIns="91440" bIns="45720" rtlCol="0" anchor="t">
            <a:normAutofit/>
          </a:bodyPr>
          <a:lstStyle/>
          <a:p>
            <a:r>
              <a:rPr lang="en-US" b="0" dirty="0">
                <a:hlinkClick r:id="rId2"/>
              </a:rPr>
              <a:t>Regulation for Federal Financial Assistance</a:t>
            </a:r>
            <a:endParaRPr lang="en-US"/>
          </a:p>
        </p:txBody>
      </p:sp>
    </p:spTree>
    <p:extLst>
      <p:ext uri="{BB962C8B-B14F-4D97-AF65-F5344CB8AC3E}">
        <p14:creationId xmlns:p14="http://schemas.microsoft.com/office/powerpoint/2010/main" val="19807218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43152E-BAF2-EB40-6AB3-87B7A5EFD3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676D8A-8378-E4E2-8491-5C60F849536D}"/>
              </a:ext>
            </a:extLst>
          </p:cNvPr>
          <p:cNvSpPr>
            <a:spLocks noGrp="1"/>
          </p:cNvSpPr>
          <p:nvPr>
            <p:ph type="title"/>
          </p:nvPr>
        </p:nvSpPr>
        <p:spPr>
          <a:xfrm>
            <a:off x="281354" y="293787"/>
            <a:ext cx="11910646" cy="592817"/>
          </a:xfrm>
        </p:spPr>
        <p:txBody>
          <a:bodyPr anchor="ctr">
            <a:noAutofit/>
          </a:bodyPr>
          <a:lstStyle/>
          <a:p>
            <a:r>
              <a:rPr kumimoji="0" lang="en-US" sz="3600" b="1" i="0" u="none" strike="noStrike" kern="1200" cap="none" spc="0" normalizeH="0" baseline="0" noProof="0">
                <a:ln>
                  <a:noFill/>
                </a:ln>
                <a:solidFill>
                  <a:schemeClr val="accent1">
                    <a:lumMod val="20000"/>
                    <a:lumOff val="80000"/>
                  </a:schemeClr>
                </a:solidFill>
                <a:effectLst/>
                <a:uLnTx/>
                <a:uFillTx/>
                <a:latin typeface="Aptos Display" panose="02110004020202020204"/>
                <a:ea typeface="Tahoma"/>
                <a:cs typeface="Tahoma"/>
              </a:rPr>
              <a:t>What is Uniform Guidance?</a:t>
            </a:r>
            <a:endParaRPr lang="en-US">
              <a:solidFill>
                <a:schemeClr val="accent1">
                  <a:lumMod val="20000"/>
                  <a:lumOff val="80000"/>
                </a:schemeClr>
              </a:solidFill>
            </a:endParaRPr>
          </a:p>
        </p:txBody>
      </p:sp>
      <p:sp>
        <p:nvSpPr>
          <p:cNvPr id="7" name="Content Placeholder 3">
            <a:extLst>
              <a:ext uri="{FF2B5EF4-FFF2-40B4-BE49-F238E27FC236}">
                <a16:creationId xmlns:a16="http://schemas.microsoft.com/office/drawing/2014/main" id="{BAE24714-FE56-2300-7AD7-3D1CC1C41F2F}"/>
              </a:ext>
            </a:extLst>
          </p:cNvPr>
          <p:cNvSpPr txBox="1">
            <a:spLocks/>
          </p:cNvSpPr>
          <p:nvPr/>
        </p:nvSpPr>
        <p:spPr>
          <a:xfrm>
            <a:off x="281354" y="1253331"/>
            <a:ext cx="11567746" cy="592817"/>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800"/>
              </a:lnSpc>
              <a:buFont typeface="Arial" panose="020B0604020202020204" pitchFamily="34" charset="0"/>
              <a:buNone/>
            </a:pPr>
            <a:r>
              <a:rPr lang="en-US" sz="2400" b="1" i="1">
                <a:solidFill>
                  <a:schemeClr val="accent1"/>
                </a:solidFill>
                <a:ea typeface="+mn-lt"/>
                <a:cs typeface="+mn-lt"/>
              </a:rPr>
              <a:t>aka Uniform Grants Guidance aka UGG aka 2 CFR Part 200</a:t>
            </a:r>
          </a:p>
        </p:txBody>
      </p:sp>
      <p:sp>
        <p:nvSpPr>
          <p:cNvPr id="10" name="TextBox 9">
            <a:extLst>
              <a:ext uri="{FF2B5EF4-FFF2-40B4-BE49-F238E27FC236}">
                <a16:creationId xmlns:a16="http://schemas.microsoft.com/office/drawing/2014/main" id="{05199245-4BEE-5A2B-B7C1-46C0D18FFAA6}"/>
              </a:ext>
            </a:extLst>
          </p:cNvPr>
          <p:cNvSpPr txBox="1"/>
          <p:nvPr/>
        </p:nvSpPr>
        <p:spPr>
          <a:xfrm>
            <a:off x="281353" y="1945534"/>
            <a:ext cx="10430189" cy="984885"/>
          </a:xfrm>
          <a:prstGeom prst="rect">
            <a:avLst/>
          </a:prstGeom>
          <a:noFill/>
        </p:spPr>
        <p:txBody>
          <a:bodyPr wrap="square">
            <a:spAutoFit/>
          </a:bodyPr>
          <a:lstStyle/>
          <a:p>
            <a:pPr algn="l" rtl="0" fontAlgn="base"/>
            <a:r>
              <a:rPr lang="en-US" sz="2000" b="1" i="0" u="none" strike="noStrike">
                <a:effectLst/>
                <a:latin typeface="Tahoma" panose="020B0604030504040204" pitchFamily="34" charset="0"/>
              </a:rPr>
              <a:t>Established in 2014</a:t>
            </a:r>
            <a:r>
              <a:rPr lang="en-US" sz="2000" b="0" i="0">
                <a:effectLst/>
                <a:latin typeface="Tahoma" panose="020B0604030504040204" pitchFamily="34" charset="0"/>
              </a:rPr>
              <a:t>​</a:t>
            </a:r>
            <a:endParaRPr lang="en-US" b="0" i="0">
              <a:effectLst/>
              <a:latin typeface="Arial" panose="020B0604020202020204" pitchFamily="34" charset="0"/>
            </a:endParaRPr>
          </a:p>
          <a:p>
            <a:pPr marL="285750" indent="-285750" algn="l" rtl="0" fontAlgn="base">
              <a:buClr>
                <a:schemeClr val="accent1">
                  <a:lumMod val="40000"/>
                  <a:lumOff val="60000"/>
                </a:schemeClr>
              </a:buClr>
              <a:buFont typeface="Arial" panose="020B0604020202020204" pitchFamily="34" charset="0"/>
              <a:buChar char="•"/>
            </a:pPr>
            <a:r>
              <a:rPr lang="en-US" sz="1800" b="0" i="0" u="none" strike="noStrike">
                <a:effectLst/>
                <a:latin typeface="Tahoma" panose="020B0604030504040204" pitchFamily="34" charset="0"/>
              </a:rPr>
              <a:t>Combines “circulars” with directives on federal government spend</a:t>
            </a:r>
            <a:r>
              <a:rPr lang="en-US" sz="1800" b="0" i="0">
                <a:effectLst/>
                <a:latin typeface="Tahoma" panose="020B0604030504040204" pitchFamily="34" charset="0"/>
              </a:rPr>
              <a:t>​</a:t>
            </a:r>
            <a:endParaRPr lang="en-US" b="0" i="0">
              <a:effectLst/>
              <a:latin typeface="Arial" panose="020B0604020202020204" pitchFamily="34" charset="0"/>
            </a:endParaRPr>
          </a:p>
          <a:p>
            <a:pPr marL="285750" indent="-285750" algn="l" rtl="0" fontAlgn="base">
              <a:buClr>
                <a:schemeClr val="accent1">
                  <a:lumMod val="40000"/>
                  <a:lumOff val="60000"/>
                </a:schemeClr>
              </a:buClr>
              <a:buFont typeface="Arial" panose="020B0604020202020204" pitchFamily="34" charset="0"/>
              <a:buChar char="•"/>
            </a:pPr>
            <a:r>
              <a:rPr lang="en-US" sz="1800" b="0" i="0" u="none" strike="noStrike">
                <a:effectLst/>
                <a:latin typeface="Tahoma" panose="020B0604030504040204" pitchFamily="34" charset="0"/>
              </a:rPr>
              <a:t>Significant re-writes in October 2020 and October 2024</a:t>
            </a:r>
            <a:r>
              <a:rPr lang="en-US" sz="1800" b="0" i="0">
                <a:effectLst/>
                <a:latin typeface="Tahoma" panose="020B0604030504040204" pitchFamily="34" charset="0"/>
              </a:rPr>
              <a:t>​</a:t>
            </a:r>
            <a:r>
              <a:rPr lang="en-US" sz="2000" b="0" i="0">
                <a:effectLst/>
                <a:latin typeface="Tahoma" panose="020B0604030504040204" pitchFamily="34" charset="0"/>
              </a:rPr>
              <a:t>​</a:t>
            </a:r>
            <a:endParaRPr lang="en-US" b="0" i="0">
              <a:effectLst/>
              <a:latin typeface="Arial" panose="020B0604020202020204" pitchFamily="34" charset="0"/>
            </a:endParaRPr>
          </a:p>
        </p:txBody>
      </p:sp>
      <p:grpSp>
        <p:nvGrpSpPr>
          <p:cNvPr id="23" name="Group 22">
            <a:extLst>
              <a:ext uri="{FF2B5EF4-FFF2-40B4-BE49-F238E27FC236}">
                <a16:creationId xmlns:a16="http://schemas.microsoft.com/office/drawing/2014/main" id="{77324AB2-9C58-E6DD-24F3-C65EA088145D}"/>
              </a:ext>
            </a:extLst>
          </p:cNvPr>
          <p:cNvGrpSpPr/>
          <p:nvPr/>
        </p:nvGrpSpPr>
        <p:grpSpPr>
          <a:xfrm>
            <a:off x="597039" y="3570514"/>
            <a:ext cx="10835403" cy="2246765"/>
            <a:chOff x="950393" y="4630704"/>
            <a:chExt cx="10482049" cy="1822935"/>
          </a:xfrm>
        </p:grpSpPr>
        <p:grpSp>
          <p:nvGrpSpPr>
            <p:cNvPr id="12" name="Group 11">
              <a:extLst>
                <a:ext uri="{FF2B5EF4-FFF2-40B4-BE49-F238E27FC236}">
                  <a16:creationId xmlns:a16="http://schemas.microsoft.com/office/drawing/2014/main" id="{92B8A272-2F9C-B65A-5BB6-0C06BFE9D443}"/>
                </a:ext>
              </a:extLst>
            </p:cNvPr>
            <p:cNvGrpSpPr/>
            <p:nvPr/>
          </p:nvGrpSpPr>
          <p:grpSpPr>
            <a:xfrm>
              <a:off x="950393" y="4630704"/>
              <a:ext cx="2680184" cy="1507407"/>
              <a:chOff x="-22122" y="4192084"/>
              <a:chExt cx="2680184" cy="1507407"/>
            </a:xfrm>
          </p:grpSpPr>
          <p:sp>
            <p:nvSpPr>
              <p:cNvPr id="21" name="Rectangle: Rounded Corners 20">
                <a:extLst>
                  <a:ext uri="{FF2B5EF4-FFF2-40B4-BE49-F238E27FC236}">
                    <a16:creationId xmlns:a16="http://schemas.microsoft.com/office/drawing/2014/main" id="{0BFD237C-2F1D-1D2D-2656-7191B7D0F7A2}"/>
                  </a:ext>
                </a:extLst>
              </p:cNvPr>
              <p:cNvSpPr/>
              <p:nvPr/>
            </p:nvSpPr>
            <p:spPr>
              <a:xfrm>
                <a:off x="-22122" y="4192084"/>
                <a:ext cx="2680184" cy="1507407"/>
              </a:xfrm>
              <a:prstGeom prst="roundRect">
                <a:avLst/>
              </a:prstGeom>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2" name="TextBox 6">
                <a:extLst>
                  <a:ext uri="{FF2B5EF4-FFF2-40B4-BE49-F238E27FC236}">
                    <a16:creationId xmlns:a16="http://schemas.microsoft.com/office/drawing/2014/main" id="{F3D56B69-1416-B9D3-F1DC-16A37C69D120}"/>
                  </a:ext>
                </a:extLst>
              </p:cNvPr>
              <p:cNvSpPr txBox="1"/>
              <p:nvPr/>
            </p:nvSpPr>
            <p:spPr>
              <a:xfrm>
                <a:off x="83753" y="4291470"/>
                <a:ext cx="2574308" cy="1261884"/>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rtl="0">
                  <a:spcAft>
                    <a:spcPts val="1200"/>
                  </a:spcAft>
                </a:pPr>
                <a:r>
                  <a:rPr lang="en-US" sz="1600" b="1">
                    <a:solidFill>
                      <a:schemeClr val="bg1"/>
                    </a:solidFill>
                    <a:latin typeface="Tahoma"/>
                  </a:rPr>
                  <a:t>Congress Appropriates</a:t>
                </a:r>
              </a:p>
              <a:p>
                <a:pPr marL="1588">
                  <a:buClr>
                    <a:schemeClr val="accent1">
                      <a:lumMod val="20000"/>
                      <a:lumOff val="80000"/>
                    </a:schemeClr>
                  </a:buClr>
                </a:pPr>
                <a:r>
                  <a:rPr lang="en-US" sz="1600" b="1">
                    <a:solidFill>
                      <a:schemeClr val="bg1"/>
                    </a:solidFill>
                  </a:rPr>
                  <a:t>Establishes Legislative Intent</a:t>
                </a:r>
              </a:p>
              <a:p>
                <a:pPr lvl="0" rtl="0"/>
                <a:endParaRPr lang="en-US" sz="1800" b="1"/>
              </a:p>
            </p:txBody>
          </p:sp>
        </p:grpSp>
        <p:grpSp>
          <p:nvGrpSpPr>
            <p:cNvPr id="13" name="Group 12">
              <a:extLst>
                <a:ext uri="{FF2B5EF4-FFF2-40B4-BE49-F238E27FC236}">
                  <a16:creationId xmlns:a16="http://schemas.microsoft.com/office/drawing/2014/main" id="{1F0E4509-B766-2BDF-BF9D-D017D3046FAE}"/>
                </a:ext>
              </a:extLst>
            </p:cNvPr>
            <p:cNvGrpSpPr/>
            <p:nvPr/>
          </p:nvGrpSpPr>
          <p:grpSpPr>
            <a:xfrm>
              <a:off x="4715182" y="4630704"/>
              <a:ext cx="2761635" cy="1822935"/>
              <a:chOff x="-22122" y="4192084"/>
              <a:chExt cx="2761635" cy="1822935"/>
            </a:xfrm>
          </p:grpSpPr>
          <p:sp>
            <p:nvSpPr>
              <p:cNvPr id="19" name="Rectangle: Rounded Corners 18">
                <a:extLst>
                  <a:ext uri="{FF2B5EF4-FFF2-40B4-BE49-F238E27FC236}">
                    <a16:creationId xmlns:a16="http://schemas.microsoft.com/office/drawing/2014/main" id="{7A9A1925-3665-6471-1357-6499422C3CB7}"/>
                  </a:ext>
                </a:extLst>
              </p:cNvPr>
              <p:cNvSpPr/>
              <p:nvPr/>
            </p:nvSpPr>
            <p:spPr>
              <a:xfrm>
                <a:off x="-22122" y="4192084"/>
                <a:ext cx="2680519" cy="1507407"/>
              </a:xfrm>
              <a:prstGeom prst="roundRect">
                <a:avLst/>
              </a:prstGeom>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0" name="TextBox 10">
                <a:extLst>
                  <a:ext uri="{FF2B5EF4-FFF2-40B4-BE49-F238E27FC236}">
                    <a16:creationId xmlns:a16="http://schemas.microsoft.com/office/drawing/2014/main" id="{786CF68E-760B-8E03-A909-F590E09B029D}"/>
                  </a:ext>
                </a:extLst>
              </p:cNvPr>
              <p:cNvSpPr txBox="1"/>
              <p:nvPr/>
            </p:nvSpPr>
            <p:spPr>
              <a:xfrm>
                <a:off x="164629" y="4291470"/>
                <a:ext cx="2574884" cy="1723549"/>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rtl="0">
                  <a:spcAft>
                    <a:spcPts val="1200"/>
                  </a:spcAft>
                </a:pPr>
                <a:r>
                  <a:rPr lang="en-US" sz="1600" b="1">
                    <a:solidFill>
                      <a:schemeClr val="bg1"/>
                    </a:solidFill>
                    <a:latin typeface="Tahoma"/>
                  </a:rPr>
                  <a:t>Agencies Organize</a:t>
                </a:r>
              </a:p>
              <a:p>
                <a:pPr marL="169863" indent="-168275">
                  <a:lnSpc>
                    <a:spcPts val="2000"/>
                  </a:lnSpc>
                  <a:spcAft>
                    <a:spcPts val="600"/>
                  </a:spcAft>
                  <a:buClr>
                    <a:schemeClr val="accent1">
                      <a:lumMod val="20000"/>
                      <a:lumOff val="80000"/>
                    </a:schemeClr>
                  </a:buClr>
                  <a:buFont typeface="Arial" panose="020B0604020202020204" pitchFamily="34" charset="0"/>
                  <a:buChar char="•"/>
                </a:pPr>
                <a:r>
                  <a:rPr lang="en-US" sz="1600" b="1">
                    <a:solidFill>
                      <a:schemeClr val="bg1"/>
                    </a:solidFill>
                  </a:rPr>
                  <a:t>Design Reporting Requirements</a:t>
                </a:r>
              </a:p>
              <a:p>
                <a:pPr marL="169863" indent="-168275">
                  <a:lnSpc>
                    <a:spcPts val="2000"/>
                  </a:lnSpc>
                  <a:spcAft>
                    <a:spcPts val="600"/>
                  </a:spcAft>
                  <a:buClr>
                    <a:schemeClr val="accent1">
                      <a:lumMod val="20000"/>
                      <a:lumOff val="80000"/>
                    </a:schemeClr>
                  </a:buClr>
                  <a:buFont typeface="Arial" panose="020B0604020202020204" pitchFamily="34" charset="0"/>
                  <a:buChar char="•"/>
                </a:pPr>
                <a:r>
                  <a:rPr lang="en-US" sz="1600" b="1">
                    <a:solidFill>
                      <a:schemeClr val="bg1"/>
                    </a:solidFill>
                  </a:rPr>
                  <a:t>Define How to Report</a:t>
                </a:r>
              </a:p>
              <a:p>
                <a:pPr lvl="0" rtl="0"/>
                <a:endParaRPr lang="en-US" sz="1800" b="1"/>
              </a:p>
            </p:txBody>
          </p:sp>
        </p:grpSp>
        <p:grpSp>
          <p:nvGrpSpPr>
            <p:cNvPr id="14" name="Group 13">
              <a:extLst>
                <a:ext uri="{FF2B5EF4-FFF2-40B4-BE49-F238E27FC236}">
                  <a16:creationId xmlns:a16="http://schemas.microsoft.com/office/drawing/2014/main" id="{40E1427D-F8F5-79B5-DA43-83570B601CB7}"/>
                </a:ext>
              </a:extLst>
            </p:cNvPr>
            <p:cNvGrpSpPr/>
            <p:nvPr/>
          </p:nvGrpSpPr>
          <p:grpSpPr>
            <a:xfrm>
              <a:off x="8561422" y="4634230"/>
              <a:ext cx="2871020" cy="1792157"/>
              <a:chOff x="-22123" y="4192084"/>
              <a:chExt cx="2871020" cy="1792157"/>
            </a:xfrm>
          </p:grpSpPr>
          <p:sp>
            <p:nvSpPr>
              <p:cNvPr id="17" name="Rectangle: Rounded Corners 16">
                <a:extLst>
                  <a:ext uri="{FF2B5EF4-FFF2-40B4-BE49-F238E27FC236}">
                    <a16:creationId xmlns:a16="http://schemas.microsoft.com/office/drawing/2014/main" id="{2D685E42-E78C-4BD1-D6F1-23EB011A8EB4}"/>
                  </a:ext>
                </a:extLst>
              </p:cNvPr>
              <p:cNvSpPr/>
              <p:nvPr/>
            </p:nvSpPr>
            <p:spPr>
              <a:xfrm>
                <a:off x="-22123" y="4192084"/>
                <a:ext cx="2871020" cy="1503881"/>
              </a:xfrm>
              <a:prstGeom prst="roundRect">
                <a:avLst/>
              </a:prstGeom>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8" name="TextBox 13">
                <a:extLst>
                  <a:ext uri="{FF2B5EF4-FFF2-40B4-BE49-F238E27FC236}">
                    <a16:creationId xmlns:a16="http://schemas.microsoft.com/office/drawing/2014/main" id="{2BBC7A21-6047-EFCB-2CA7-1049F80A8E15}"/>
                  </a:ext>
                </a:extLst>
              </p:cNvPr>
              <p:cNvSpPr txBox="1"/>
              <p:nvPr/>
            </p:nvSpPr>
            <p:spPr>
              <a:xfrm>
                <a:off x="164629" y="4291470"/>
                <a:ext cx="2684268" cy="1692771"/>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rtl="0">
                  <a:spcAft>
                    <a:spcPts val="1200"/>
                  </a:spcAft>
                </a:pPr>
                <a:r>
                  <a:rPr lang="en-US" sz="1600" b="1">
                    <a:solidFill>
                      <a:schemeClr val="bg1"/>
                    </a:solidFill>
                    <a:latin typeface="Tahoma"/>
                  </a:rPr>
                  <a:t>OMB Oversees</a:t>
                </a:r>
              </a:p>
              <a:p>
                <a:pPr marL="169863" indent="-168275">
                  <a:lnSpc>
                    <a:spcPts val="2000"/>
                  </a:lnSpc>
                  <a:spcAft>
                    <a:spcPts val="600"/>
                  </a:spcAft>
                  <a:buClr>
                    <a:schemeClr val="accent1">
                      <a:lumMod val="20000"/>
                      <a:lumOff val="80000"/>
                    </a:schemeClr>
                  </a:buClr>
                  <a:buFont typeface="Arial" panose="020B0604020202020204" pitchFamily="34" charset="0"/>
                  <a:buChar char="•"/>
                </a:pPr>
                <a:r>
                  <a:rPr lang="en-US" sz="1600" b="1">
                    <a:solidFill>
                      <a:schemeClr val="bg1"/>
                    </a:solidFill>
                  </a:rPr>
                  <a:t>Uniform Grants Guidance </a:t>
                </a:r>
              </a:p>
              <a:p>
                <a:pPr marL="169863" indent="-168275">
                  <a:lnSpc>
                    <a:spcPts val="2000"/>
                  </a:lnSpc>
                  <a:spcAft>
                    <a:spcPts val="600"/>
                  </a:spcAft>
                  <a:buClr>
                    <a:schemeClr val="accent1">
                      <a:lumMod val="20000"/>
                      <a:lumOff val="80000"/>
                    </a:schemeClr>
                  </a:buClr>
                  <a:buFont typeface="Arial" panose="020B0604020202020204" pitchFamily="34" charset="0"/>
                  <a:buChar char="•"/>
                </a:pPr>
                <a:r>
                  <a:rPr lang="en-US" sz="1600" b="1">
                    <a:solidFill>
                      <a:schemeClr val="bg1"/>
                    </a:solidFill>
                  </a:rPr>
                  <a:t>Guidelines for Audits</a:t>
                </a:r>
              </a:p>
              <a:p>
                <a:pPr lvl="0" rtl="0"/>
                <a:endParaRPr lang="en-US" sz="1800" b="1"/>
              </a:p>
            </p:txBody>
          </p:sp>
        </p:grpSp>
        <p:pic>
          <p:nvPicPr>
            <p:cNvPr id="15" name="Graphic 15">
              <a:extLst>
                <a:ext uri="{FF2B5EF4-FFF2-40B4-BE49-F238E27FC236}">
                  <a16:creationId xmlns:a16="http://schemas.microsoft.com/office/drawing/2014/main" id="{3B3F7ACE-0FF1-A78C-805D-6EE67DB38D2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926711" y="4942932"/>
              <a:ext cx="565208" cy="977011"/>
            </a:xfrm>
            <a:prstGeom prst="rect">
              <a:avLst/>
            </a:prstGeom>
          </p:spPr>
        </p:pic>
        <p:pic>
          <p:nvPicPr>
            <p:cNvPr id="16" name="Graphic 17">
              <a:extLst>
                <a:ext uri="{FF2B5EF4-FFF2-40B4-BE49-F238E27FC236}">
                  <a16:creationId xmlns:a16="http://schemas.microsoft.com/office/drawing/2014/main" id="{98E33718-DBAD-B5AD-BD2A-7A2BB5F9F02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671572" y="4942931"/>
              <a:ext cx="565208" cy="977011"/>
            </a:xfrm>
            <a:prstGeom prst="rect">
              <a:avLst/>
            </a:prstGeom>
          </p:spPr>
        </p:pic>
      </p:grpSp>
    </p:spTree>
    <p:extLst>
      <p:ext uri="{BB962C8B-B14F-4D97-AF65-F5344CB8AC3E}">
        <p14:creationId xmlns:p14="http://schemas.microsoft.com/office/powerpoint/2010/main" val="25778278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FD2D77-947C-5602-DCD5-9522444F28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3B6F86-2876-584A-D9C1-3033DC99885C}"/>
              </a:ext>
            </a:extLst>
          </p:cNvPr>
          <p:cNvSpPr>
            <a:spLocks noGrp="1"/>
          </p:cNvSpPr>
          <p:nvPr>
            <p:ph type="title"/>
          </p:nvPr>
        </p:nvSpPr>
        <p:spPr>
          <a:xfrm>
            <a:off x="281354" y="293787"/>
            <a:ext cx="11910646" cy="592817"/>
          </a:xfrm>
        </p:spPr>
        <p:txBody>
          <a:bodyPr anchor="ctr">
            <a:noAutofit/>
          </a:bodyPr>
          <a:lstStyle/>
          <a:p>
            <a:r>
              <a:rPr kumimoji="0" lang="en-US" sz="3600" b="1" i="0" u="none" strike="noStrike" kern="1200" cap="none" spc="0" normalizeH="0" baseline="0" noProof="0">
                <a:ln>
                  <a:noFill/>
                </a:ln>
                <a:solidFill>
                  <a:schemeClr val="accent1">
                    <a:lumMod val="20000"/>
                    <a:lumOff val="80000"/>
                  </a:schemeClr>
                </a:solidFill>
                <a:effectLst/>
                <a:uLnTx/>
                <a:uFillTx/>
                <a:latin typeface="Aptos Display" panose="02110004020202020204"/>
                <a:ea typeface="Tahoma"/>
                <a:cs typeface="Tahoma"/>
              </a:rPr>
              <a:t>Is This New? No, Not Really.</a:t>
            </a:r>
            <a:endParaRPr lang="en-US">
              <a:solidFill>
                <a:schemeClr val="accent1">
                  <a:lumMod val="20000"/>
                  <a:lumOff val="80000"/>
                </a:schemeClr>
              </a:solidFill>
            </a:endParaRPr>
          </a:p>
        </p:txBody>
      </p:sp>
      <p:pic>
        <p:nvPicPr>
          <p:cNvPr id="6" name="Content Placeholder 4" descr="A blue and white website&#10;&#10;AI-generated content may be incorrect.">
            <a:extLst>
              <a:ext uri="{FF2B5EF4-FFF2-40B4-BE49-F238E27FC236}">
                <a16:creationId xmlns:a16="http://schemas.microsoft.com/office/drawing/2014/main" id="{4C7E278A-2420-235A-AD06-7CFF7BA548BA}"/>
              </a:ext>
            </a:extLst>
          </p:cNvPr>
          <p:cNvPicPr>
            <a:picLocks noChangeAspect="1"/>
          </p:cNvPicPr>
          <p:nvPr/>
        </p:nvPicPr>
        <p:blipFill>
          <a:blip r:embed="rId3"/>
          <a:srcRect r="196"/>
          <a:stretch>
            <a:fillRect/>
          </a:stretch>
        </p:blipFill>
        <p:spPr>
          <a:xfrm>
            <a:off x="993424" y="1907825"/>
            <a:ext cx="5503281" cy="3042349"/>
          </a:xfrm>
          <a:prstGeom prst="rect">
            <a:avLst/>
          </a:prstGeom>
          <a:ln>
            <a:noFill/>
          </a:ln>
          <a:effectLst>
            <a:outerShdw blurRad="292100" dist="139700" dir="2700000" algn="tl" rotWithShape="0">
              <a:srgbClr val="333333">
                <a:alpha val="65000"/>
              </a:srgbClr>
            </a:outerShdw>
          </a:effectLst>
        </p:spPr>
      </p:pic>
      <p:sp>
        <p:nvSpPr>
          <p:cNvPr id="7" name="Content Placeholder 3">
            <a:extLst>
              <a:ext uri="{FF2B5EF4-FFF2-40B4-BE49-F238E27FC236}">
                <a16:creationId xmlns:a16="http://schemas.microsoft.com/office/drawing/2014/main" id="{EE722349-ABBC-6AF5-925B-455D1B783D10}"/>
              </a:ext>
            </a:extLst>
          </p:cNvPr>
          <p:cNvSpPr txBox="1">
            <a:spLocks/>
          </p:cNvSpPr>
          <p:nvPr/>
        </p:nvSpPr>
        <p:spPr>
          <a:xfrm>
            <a:off x="6966853" y="1907825"/>
            <a:ext cx="5111083" cy="435133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800"/>
              </a:lnSpc>
              <a:buFont typeface="Arial" panose="020B0604020202020204" pitchFamily="34" charset="0"/>
              <a:buNone/>
            </a:pPr>
            <a:r>
              <a:rPr lang="en-US" sz="2000" b="1" i="1">
                <a:solidFill>
                  <a:schemeClr val="accent1"/>
                </a:solidFill>
                <a:ea typeface="+mn-lt"/>
                <a:cs typeface="+mn-lt"/>
              </a:rPr>
              <a:t>"There is a strong need to strengthen oversight and coordination of, and to streamline, agency grantmaking to address these problems, prevent them from recurring, and ensure greater accountability for use of public funds more broadly. The Government holds tax revenue in trust for the American people, and agencies should treat it accordingly"</a:t>
            </a:r>
          </a:p>
        </p:txBody>
      </p:sp>
      <p:sp>
        <p:nvSpPr>
          <p:cNvPr id="8" name="TextBox 7">
            <a:extLst>
              <a:ext uri="{FF2B5EF4-FFF2-40B4-BE49-F238E27FC236}">
                <a16:creationId xmlns:a16="http://schemas.microsoft.com/office/drawing/2014/main" id="{B3816120-1A76-CC92-8E0B-C9228E12A430}"/>
              </a:ext>
            </a:extLst>
          </p:cNvPr>
          <p:cNvSpPr txBox="1"/>
          <p:nvPr/>
        </p:nvSpPr>
        <p:spPr>
          <a:xfrm>
            <a:off x="697064" y="5182342"/>
            <a:ext cx="6096000" cy="646331"/>
          </a:xfrm>
          <a:prstGeom prst="rect">
            <a:avLst/>
          </a:prstGeom>
          <a:noFill/>
        </p:spPr>
        <p:txBody>
          <a:bodyPr wrap="square">
            <a:spAutoFit/>
          </a:bodyPr>
          <a:lstStyle/>
          <a:p>
            <a:pPr algn="ctr"/>
            <a:r>
              <a:rPr lang="en-US">
                <a:hlinkClick r:id="rId4"/>
              </a:rPr>
              <a:t>Executive Order on Improving Oversight of Federal Grant Making</a:t>
            </a:r>
            <a:endParaRPr lang="en-US"/>
          </a:p>
        </p:txBody>
      </p:sp>
    </p:spTree>
    <p:extLst>
      <p:ext uri="{BB962C8B-B14F-4D97-AF65-F5344CB8AC3E}">
        <p14:creationId xmlns:p14="http://schemas.microsoft.com/office/powerpoint/2010/main" val="52524192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45A407-2A5F-C613-B58F-E5730EA71ABD}"/>
              </a:ext>
            </a:extLst>
          </p:cNvPr>
          <p:cNvSpPr>
            <a:spLocks noGrp="1"/>
          </p:cNvSpPr>
          <p:nvPr>
            <p:ph type="title"/>
          </p:nvPr>
        </p:nvSpPr>
        <p:spPr/>
        <p:txBody>
          <a:bodyPr/>
          <a:lstStyle/>
          <a:p>
            <a:r>
              <a:rPr lang="en-US" b="1">
                <a:solidFill>
                  <a:schemeClr val="accent1">
                    <a:lumMod val="20000"/>
                    <a:lumOff val="80000"/>
                  </a:schemeClr>
                </a:solidFill>
                <a:ea typeface="Tahoma"/>
                <a:cs typeface="Tahoma"/>
              </a:rPr>
              <a:t>Proposed Rewrite of Uniform Guidance</a:t>
            </a:r>
            <a:endParaRPr lang="en-US"/>
          </a:p>
        </p:txBody>
      </p:sp>
      <p:sp>
        <p:nvSpPr>
          <p:cNvPr id="5" name="Content Placeholder 2">
            <a:extLst>
              <a:ext uri="{FF2B5EF4-FFF2-40B4-BE49-F238E27FC236}">
                <a16:creationId xmlns:a16="http://schemas.microsoft.com/office/drawing/2014/main" id="{18E8753A-F343-6624-A2F1-F191A29EBB22}"/>
              </a:ext>
            </a:extLst>
          </p:cNvPr>
          <p:cNvSpPr txBox="1">
            <a:spLocks/>
          </p:cNvSpPr>
          <p:nvPr/>
        </p:nvSpPr>
        <p:spPr>
          <a:xfrm>
            <a:off x="838200" y="1190830"/>
            <a:ext cx="10515600" cy="1948610"/>
          </a:xfrm>
          <a:prstGeom prst="rect">
            <a:avLst/>
          </a:prstGeom>
        </p:spPr>
        <p:txBody>
          <a:bodyPr lIns="91440" tIns="45720" rIns="91440" bIns="4572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buFont typeface="Arial" panose="020B0604020202020204" pitchFamily="34" charset="0"/>
              <a:buNone/>
            </a:pPr>
            <a:r>
              <a:rPr lang="en-US" sz="2400">
                <a:ea typeface="Tahoma"/>
                <a:cs typeface="Tahoma"/>
              </a:rPr>
              <a:t>The proposed rewrite of 2 CFR 200 represents the most significant overhaul of federal grants administration since the original Uniform Guidance was implemented. </a:t>
            </a:r>
            <a:r>
              <a:rPr lang="en-US" sz="2400">
                <a:ea typeface="Tahoma"/>
                <a:cs typeface="Tahoma"/>
                <a:hlinkClick r:id="rId3"/>
              </a:rPr>
              <a:t>Read OMB’s proposed rule here</a:t>
            </a:r>
            <a:endParaRPr lang="en-US" sz="2400">
              <a:ea typeface="Tahoma"/>
              <a:cs typeface="Tahoma"/>
            </a:endParaRPr>
          </a:p>
        </p:txBody>
      </p:sp>
      <p:sp>
        <p:nvSpPr>
          <p:cNvPr id="6" name="TextBox 5">
            <a:extLst>
              <a:ext uri="{FF2B5EF4-FFF2-40B4-BE49-F238E27FC236}">
                <a16:creationId xmlns:a16="http://schemas.microsoft.com/office/drawing/2014/main" id="{A652AB76-227F-D50F-4FDC-7AE4D4F8790B}"/>
              </a:ext>
            </a:extLst>
          </p:cNvPr>
          <p:cNvSpPr txBox="1"/>
          <p:nvPr/>
        </p:nvSpPr>
        <p:spPr>
          <a:xfrm>
            <a:off x="1219200" y="2956560"/>
            <a:ext cx="9296400" cy="3539430"/>
          </a:xfrm>
          <a:prstGeom prst="rect">
            <a:avLst/>
          </a:prstGeom>
          <a:noFill/>
        </p:spPr>
        <p:txBody>
          <a:bodyPr wrap="square">
            <a:spAutoFit/>
          </a:bodyPr>
          <a:lstStyle/>
          <a:p>
            <a:pPr marL="0" indent="0">
              <a:spcBef>
                <a:spcPts val="3000"/>
              </a:spcBef>
              <a:buNone/>
            </a:pPr>
            <a:r>
              <a:rPr lang="en-US" sz="2800" b="1">
                <a:solidFill>
                  <a:schemeClr val="accent1"/>
                </a:solidFill>
                <a:ea typeface="Tahoma" panose="020B0604030504040204" pitchFamily="34" charset="0"/>
                <a:cs typeface="Tahoma" panose="020B0604030504040204" pitchFamily="34" charset="0"/>
              </a:rPr>
              <a:t>Potential Impacts</a:t>
            </a:r>
          </a:p>
          <a:p>
            <a:pPr marL="285750" indent="-285750">
              <a:buClr>
                <a:schemeClr val="accent1">
                  <a:lumMod val="60000"/>
                  <a:lumOff val="40000"/>
                </a:schemeClr>
              </a:buClr>
              <a:buFont typeface="Arial" panose="020B0604020202020204" pitchFamily="34" charset="0"/>
              <a:buChar char="•"/>
            </a:pPr>
            <a:r>
              <a:rPr lang="en-US" sz="2800">
                <a:ea typeface="Tahoma" panose="020B0604030504040204" pitchFamily="34" charset="0"/>
                <a:cs typeface="Tahoma" panose="020B0604030504040204" pitchFamily="34" charset="0"/>
              </a:rPr>
              <a:t>Expanded termination authority </a:t>
            </a:r>
          </a:p>
          <a:p>
            <a:pPr marL="285750" indent="-285750">
              <a:buClr>
                <a:schemeClr val="accent1">
                  <a:lumMod val="60000"/>
                  <a:lumOff val="40000"/>
                </a:schemeClr>
              </a:buClr>
              <a:buFont typeface="Arial" panose="020B0604020202020204" pitchFamily="34" charset="0"/>
              <a:buChar char="•"/>
            </a:pPr>
            <a:r>
              <a:rPr lang="en-US" sz="2800">
                <a:ea typeface="Tahoma" panose="020B0604030504040204" pitchFamily="34" charset="0"/>
                <a:cs typeface="Tahoma" panose="020B0604030504040204" pitchFamily="34" charset="0"/>
              </a:rPr>
              <a:t>New stop-work authority </a:t>
            </a:r>
          </a:p>
          <a:p>
            <a:pPr marL="285750" indent="-285750">
              <a:buClr>
                <a:schemeClr val="accent1">
                  <a:lumMod val="60000"/>
                  <a:lumOff val="40000"/>
                </a:schemeClr>
              </a:buClr>
              <a:buFont typeface="Arial" panose="020B0604020202020204" pitchFamily="34" charset="0"/>
              <a:buChar char="•"/>
            </a:pPr>
            <a:r>
              <a:rPr lang="en-US" sz="2800">
                <a:ea typeface="Tahoma" panose="020B0604030504040204" pitchFamily="34" charset="0"/>
                <a:cs typeface="Tahoma" panose="020B0604030504040204" pitchFamily="34" charset="0"/>
              </a:rPr>
              <a:t>Increased payment verification </a:t>
            </a:r>
          </a:p>
          <a:p>
            <a:pPr marL="285750" indent="-285750">
              <a:buClr>
                <a:schemeClr val="accent1">
                  <a:lumMod val="60000"/>
                  <a:lumOff val="40000"/>
                </a:schemeClr>
              </a:buClr>
              <a:buFont typeface="Arial" panose="020B0604020202020204" pitchFamily="34" charset="0"/>
              <a:buChar char="•"/>
            </a:pPr>
            <a:r>
              <a:rPr lang="en-US" sz="2800">
                <a:ea typeface="Tahoma" panose="020B0604030504040204" pitchFamily="34" charset="0"/>
                <a:cs typeface="Tahoma" panose="020B0604030504040204" pitchFamily="34" charset="0"/>
              </a:rPr>
              <a:t>E-Verify requirements </a:t>
            </a:r>
          </a:p>
          <a:p>
            <a:pPr marL="285750" indent="-285750">
              <a:buClr>
                <a:schemeClr val="accent1">
                  <a:lumMod val="60000"/>
                  <a:lumOff val="40000"/>
                </a:schemeClr>
              </a:buClr>
              <a:buFont typeface="Arial" panose="020B0604020202020204" pitchFamily="34" charset="0"/>
              <a:buChar char="•"/>
            </a:pPr>
            <a:r>
              <a:rPr lang="en-US" sz="2800">
                <a:ea typeface="Tahoma" panose="020B0604030504040204" pitchFamily="34" charset="0"/>
                <a:cs typeface="Tahoma" panose="020B0604030504040204" pitchFamily="34" charset="0"/>
              </a:rPr>
              <a:t>Enhanced subrecipient oversight </a:t>
            </a:r>
          </a:p>
          <a:p>
            <a:pPr marL="285750" indent="-285750">
              <a:buClr>
                <a:schemeClr val="accent1">
                  <a:lumMod val="60000"/>
                  <a:lumOff val="40000"/>
                </a:schemeClr>
              </a:buClr>
              <a:buFont typeface="Arial" panose="020B0604020202020204" pitchFamily="34" charset="0"/>
              <a:buChar char="•"/>
            </a:pPr>
            <a:r>
              <a:rPr lang="en-US" sz="2800">
                <a:ea typeface="Tahoma" panose="020B0604030504040204" pitchFamily="34" charset="0"/>
                <a:cs typeface="Tahoma" panose="020B0604030504040204" pitchFamily="34" charset="0"/>
              </a:rPr>
              <a:t>Greater federal discretion </a:t>
            </a:r>
          </a:p>
          <a:p>
            <a:pPr marL="285750" indent="-285750">
              <a:buClr>
                <a:schemeClr val="accent1">
                  <a:lumMod val="60000"/>
                  <a:lumOff val="40000"/>
                </a:schemeClr>
              </a:buClr>
              <a:buFont typeface="Arial" panose="020B0604020202020204" pitchFamily="34" charset="0"/>
              <a:buChar char="•"/>
            </a:pPr>
            <a:r>
              <a:rPr lang="en-US" sz="2800">
                <a:ea typeface="Tahoma" panose="020B0604030504040204" pitchFamily="34" charset="0"/>
                <a:cs typeface="Tahoma" panose="020B0604030504040204" pitchFamily="34" charset="0"/>
              </a:rPr>
              <a:t>Increased compliance burden</a:t>
            </a:r>
          </a:p>
        </p:txBody>
      </p:sp>
    </p:spTree>
    <p:extLst>
      <p:ext uri="{BB962C8B-B14F-4D97-AF65-F5344CB8AC3E}">
        <p14:creationId xmlns:p14="http://schemas.microsoft.com/office/powerpoint/2010/main" val="19851941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040FE7D-9B97-AD95-B77C-FBEA155BAEC0}"/>
              </a:ext>
            </a:extLst>
          </p:cNvPr>
          <p:cNvSpPr>
            <a:spLocks noGrp="1"/>
          </p:cNvSpPr>
          <p:nvPr>
            <p:ph type="title"/>
          </p:nvPr>
        </p:nvSpPr>
        <p:spPr>
          <a:xfrm>
            <a:off x="838200" y="293688"/>
            <a:ext cx="10063163" cy="592137"/>
          </a:xfrm>
        </p:spPr>
        <p:txBody>
          <a:bodyPr/>
          <a:lstStyle/>
          <a:p>
            <a:r>
              <a:rPr lang="en-US" b="1">
                <a:solidFill>
                  <a:schemeClr val="accent1">
                    <a:lumMod val="20000"/>
                    <a:lumOff val="80000"/>
                  </a:schemeClr>
                </a:solidFill>
                <a:ea typeface="Tahoma"/>
                <a:cs typeface="Tahoma"/>
              </a:rPr>
              <a:t>Four Broad Sections</a:t>
            </a:r>
            <a:endParaRPr lang="en-US"/>
          </a:p>
        </p:txBody>
      </p:sp>
      <p:sp>
        <p:nvSpPr>
          <p:cNvPr id="7" name="Text Placeholder 3">
            <a:extLst>
              <a:ext uri="{FF2B5EF4-FFF2-40B4-BE49-F238E27FC236}">
                <a16:creationId xmlns:a16="http://schemas.microsoft.com/office/drawing/2014/main" id="{B080B6B2-CAAC-ECE3-F5D1-887C852FC5AC}"/>
              </a:ext>
            </a:extLst>
          </p:cNvPr>
          <p:cNvSpPr txBox="1">
            <a:spLocks/>
          </p:cNvSpPr>
          <p:nvPr/>
        </p:nvSpPr>
        <p:spPr>
          <a:xfrm>
            <a:off x="1055751" y="2121638"/>
            <a:ext cx="3932236" cy="3501622"/>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spcBef>
                <a:spcPts val="1800"/>
              </a:spcBef>
              <a:buFont typeface="Arial" panose="020B0604020202020204" pitchFamily="34" charset="0"/>
              <a:buAutoNum type="arabicPeriod"/>
            </a:pPr>
            <a:r>
              <a:rPr lang="en-US" sz="2400" b="1">
                <a:ea typeface="Tahoma"/>
                <a:cs typeface="Tahoma"/>
              </a:rPr>
              <a:t>Administrative Changes</a:t>
            </a:r>
          </a:p>
          <a:p>
            <a:pPr marL="342900" indent="-342900">
              <a:spcBef>
                <a:spcPts val="1800"/>
              </a:spcBef>
              <a:buFont typeface="Arial" panose="020B0604020202020204" pitchFamily="34" charset="0"/>
              <a:buAutoNum type="arabicPeriod"/>
            </a:pPr>
            <a:r>
              <a:rPr lang="en-US" sz="2400" b="1">
                <a:ea typeface="Tahoma"/>
                <a:cs typeface="Tahoma"/>
              </a:rPr>
              <a:t>Pre-Award Rules</a:t>
            </a:r>
          </a:p>
          <a:p>
            <a:pPr marL="342900" indent="-342900">
              <a:spcBef>
                <a:spcPts val="1800"/>
              </a:spcBef>
              <a:buFont typeface="Arial" panose="020B0604020202020204" pitchFamily="34" charset="0"/>
              <a:buAutoNum type="arabicPeriod"/>
            </a:pPr>
            <a:r>
              <a:rPr lang="en-US" sz="2400" b="1">
                <a:ea typeface="Tahoma"/>
                <a:cs typeface="Tahoma"/>
              </a:rPr>
              <a:t>Grant Administration (post-award) Rules</a:t>
            </a:r>
          </a:p>
          <a:p>
            <a:pPr marL="342900" indent="-342900">
              <a:spcBef>
                <a:spcPts val="1800"/>
              </a:spcBef>
              <a:buFont typeface="Arial" panose="020B0604020202020204" pitchFamily="34" charset="0"/>
              <a:buAutoNum type="arabicPeriod"/>
            </a:pPr>
            <a:r>
              <a:rPr lang="en-US" sz="2400" b="1">
                <a:ea typeface="Tahoma"/>
                <a:cs typeface="Tahoma"/>
              </a:rPr>
              <a:t>Audit</a:t>
            </a:r>
          </a:p>
          <a:p>
            <a:pPr marL="342900" indent="-342900">
              <a:buFont typeface="Arial" panose="020B0604020202020204" pitchFamily="34" charset="0"/>
              <a:buAutoNum type="arabicPeriod"/>
            </a:pPr>
            <a:endParaRPr lang="en-US">
              <a:ea typeface="Tahoma"/>
              <a:cs typeface="Tahoma"/>
            </a:endParaRPr>
          </a:p>
        </p:txBody>
      </p:sp>
      <p:pic>
        <p:nvPicPr>
          <p:cNvPr id="9" name="Picture 8">
            <a:extLst>
              <a:ext uri="{FF2B5EF4-FFF2-40B4-BE49-F238E27FC236}">
                <a16:creationId xmlns:a16="http://schemas.microsoft.com/office/drawing/2014/main" id="{F6EBA8E2-E7F7-AC60-39C6-04B2A35E1ED2}"/>
              </a:ext>
            </a:extLst>
          </p:cNvPr>
          <p:cNvPicPr>
            <a:picLocks noChangeAspect="1"/>
          </p:cNvPicPr>
          <p:nvPr/>
        </p:nvPicPr>
        <p:blipFill>
          <a:blip r:embed="rId3"/>
          <a:stretch>
            <a:fillRect/>
          </a:stretch>
        </p:blipFill>
        <p:spPr>
          <a:xfrm>
            <a:off x="4987987" y="1762692"/>
            <a:ext cx="6572286" cy="417057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431373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90B7C0-7BD5-C472-386D-97442D51BF05}"/>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0A62D914-23A9-3B75-6790-FAD591EB0AC4}"/>
              </a:ext>
            </a:extLst>
          </p:cNvPr>
          <p:cNvSpPr>
            <a:spLocks noGrp="1"/>
          </p:cNvSpPr>
          <p:nvPr>
            <p:ph type="title"/>
          </p:nvPr>
        </p:nvSpPr>
        <p:spPr>
          <a:xfrm>
            <a:off x="838200" y="293688"/>
            <a:ext cx="10063163" cy="592137"/>
          </a:xfrm>
        </p:spPr>
        <p:txBody>
          <a:bodyPr/>
          <a:lstStyle/>
          <a:p>
            <a:r>
              <a:rPr lang="en-US" b="1">
                <a:solidFill>
                  <a:schemeClr val="accent1">
                    <a:lumMod val="20000"/>
                    <a:lumOff val="80000"/>
                  </a:schemeClr>
                </a:solidFill>
                <a:ea typeface="Tahoma"/>
                <a:cs typeface="Tahoma"/>
              </a:rPr>
              <a:t>1. Administrative Changes</a:t>
            </a:r>
            <a:endParaRPr lang="en-US"/>
          </a:p>
        </p:txBody>
      </p:sp>
      <p:sp>
        <p:nvSpPr>
          <p:cNvPr id="2" name="Content Placeholder 2">
            <a:extLst>
              <a:ext uri="{FF2B5EF4-FFF2-40B4-BE49-F238E27FC236}">
                <a16:creationId xmlns:a16="http://schemas.microsoft.com/office/drawing/2014/main" id="{EE057C19-94AD-3A73-5220-46F054C1535F}"/>
              </a:ext>
            </a:extLst>
          </p:cNvPr>
          <p:cNvSpPr txBox="1">
            <a:spLocks/>
          </p:cNvSpPr>
          <p:nvPr/>
        </p:nvSpPr>
        <p:spPr>
          <a:xfrm>
            <a:off x="1355403" y="2719462"/>
            <a:ext cx="4514385" cy="245470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1800"/>
              </a:spcBef>
              <a:buFont typeface="Arial" panose="020B0604020202020204" pitchFamily="34" charset="0"/>
              <a:buNone/>
            </a:pPr>
            <a:r>
              <a:rPr lang="en-US" b="1">
                <a:solidFill>
                  <a:schemeClr val="accent1"/>
                </a:solidFill>
                <a:ea typeface="Tahoma"/>
                <a:cs typeface="Tahoma"/>
              </a:rPr>
              <a:t>Current Environment </a:t>
            </a:r>
          </a:p>
          <a:p>
            <a:pPr>
              <a:lnSpc>
                <a:spcPct val="100000"/>
              </a:lnSpc>
              <a:spcBef>
                <a:spcPts val="600"/>
              </a:spcBef>
              <a:buClr>
                <a:schemeClr val="accent1">
                  <a:lumMod val="60000"/>
                  <a:lumOff val="40000"/>
                </a:schemeClr>
              </a:buClr>
              <a:buFont typeface="Arial,Sans-Serif"/>
              <a:buChar char="•"/>
            </a:pPr>
            <a:r>
              <a:rPr lang="en-US" sz="2200">
                <a:ea typeface="Tahoma"/>
                <a:cs typeface="Tahoma"/>
              </a:rPr>
              <a:t>Agency implementation varies</a:t>
            </a:r>
          </a:p>
          <a:p>
            <a:pPr>
              <a:lnSpc>
                <a:spcPct val="100000"/>
              </a:lnSpc>
              <a:spcBef>
                <a:spcPts val="600"/>
              </a:spcBef>
              <a:buClr>
                <a:schemeClr val="accent1">
                  <a:lumMod val="60000"/>
                  <a:lumOff val="40000"/>
                </a:schemeClr>
              </a:buClr>
              <a:buFont typeface="Arial,Sans-Serif"/>
              <a:buChar char="•"/>
            </a:pPr>
            <a:r>
              <a:rPr lang="en-US" sz="2200">
                <a:ea typeface="Tahoma"/>
                <a:cs typeface="Tahoma"/>
              </a:rPr>
              <a:t>Guidance often subject to interpretation </a:t>
            </a:r>
          </a:p>
          <a:p>
            <a:pPr marL="228600" lvl="1">
              <a:lnSpc>
                <a:spcPct val="100000"/>
              </a:lnSpc>
              <a:spcBef>
                <a:spcPts val="600"/>
              </a:spcBef>
              <a:buClr>
                <a:schemeClr val="accent1">
                  <a:lumMod val="20000"/>
                  <a:lumOff val="80000"/>
                </a:schemeClr>
              </a:buClr>
              <a:buFont typeface="Arial,Sans-Serif"/>
              <a:buChar char="•"/>
            </a:pPr>
            <a:endParaRPr lang="en-US">
              <a:solidFill>
                <a:schemeClr val="accent1"/>
              </a:solidFill>
              <a:ea typeface="Tahoma"/>
              <a:cs typeface="Tahoma"/>
            </a:endParaRPr>
          </a:p>
          <a:p>
            <a:pPr lvl="1">
              <a:buClr>
                <a:srgbClr val="83CBEB"/>
              </a:buClr>
              <a:buFont typeface="Courier New" panose="020B0604020202020204" pitchFamily="34" charset="0"/>
              <a:buChar char="o"/>
            </a:pPr>
            <a:endParaRPr lang="en-US">
              <a:ea typeface="Tahoma"/>
              <a:cs typeface="Tahoma"/>
            </a:endParaRPr>
          </a:p>
        </p:txBody>
      </p:sp>
      <p:sp>
        <p:nvSpPr>
          <p:cNvPr id="3" name="TextBox 2">
            <a:extLst>
              <a:ext uri="{FF2B5EF4-FFF2-40B4-BE49-F238E27FC236}">
                <a16:creationId xmlns:a16="http://schemas.microsoft.com/office/drawing/2014/main" id="{1175539B-6371-58B1-C753-7498B9C6171B}"/>
              </a:ext>
            </a:extLst>
          </p:cNvPr>
          <p:cNvSpPr txBox="1"/>
          <p:nvPr/>
        </p:nvSpPr>
        <p:spPr>
          <a:xfrm>
            <a:off x="6865219" y="2719462"/>
            <a:ext cx="4514385" cy="2265236"/>
          </a:xfrm>
          <a:prstGeom prst="rect">
            <a:avLst/>
          </a:prstGeom>
          <a:noFill/>
        </p:spPr>
        <p:txBody>
          <a:bodyPr wrap="square" rtlCol="0">
            <a:spAutoFit/>
          </a:bodyPr>
          <a:lstStyle/>
          <a:p>
            <a:pPr>
              <a:lnSpc>
                <a:spcPct val="90000"/>
              </a:lnSpc>
              <a:spcBef>
                <a:spcPts val="1800"/>
              </a:spcBef>
            </a:pPr>
            <a:r>
              <a:rPr lang="en-US" sz="2800" b="1">
                <a:solidFill>
                  <a:schemeClr val="accent1"/>
                </a:solidFill>
                <a:ea typeface="Tahoma"/>
                <a:cs typeface="Tahoma"/>
              </a:rPr>
              <a:t>Proposed Environment</a:t>
            </a:r>
          </a:p>
          <a:p>
            <a:pPr marL="228600" indent="-228600">
              <a:spcBef>
                <a:spcPts val="600"/>
              </a:spcBef>
              <a:buClr>
                <a:schemeClr val="accent1">
                  <a:lumMod val="60000"/>
                  <a:lumOff val="40000"/>
                </a:schemeClr>
              </a:buClr>
              <a:buFont typeface="Arial,Sans-Serif"/>
              <a:buChar char="•"/>
            </a:pPr>
            <a:r>
              <a:rPr lang="en-US" sz="2200">
                <a:ea typeface="Tahoma"/>
                <a:cs typeface="Tahoma"/>
              </a:rPr>
              <a:t>OMB rules automatically apply government-wide</a:t>
            </a:r>
          </a:p>
          <a:p>
            <a:pPr marL="228600" indent="-228600">
              <a:spcBef>
                <a:spcPts val="600"/>
              </a:spcBef>
              <a:buClr>
                <a:schemeClr val="accent1">
                  <a:lumMod val="60000"/>
                  <a:lumOff val="40000"/>
                </a:schemeClr>
              </a:buClr>
              <a:buFont typeface="Arial,Sans-Serif"/>
              <a:buChar char="•"/>
            </a:pPr>
            <a:r>
              <a:rPr lang="en-US" sz="2200">
                <a:ea typeface="Tahoma"/>
                <a:cs typeface="Tahoma"/>
              </a:rPr>
              <a:t>Agencies no longer separately adopt changes</a:t>
            </a:r>
          </a:p>
          <a:p>
            <a:endParaRPr lang="en-US"/>
          </a:p>
        </p:txBody>
      </p:sp>
      <p:sp>
        <p:nvSpPr>
          <p:cNvPr id="4" name="TextBox 3">
            <a:extLst>
              <a:ext uri="{FF2B5EF4-FFF2-40B4-BE49-F238E27FC236}">
                <a16:creationId xmlns:a16="http://schemas.microsoft.com/office/drawing/2014/main" id="{AB89FADF-7A77-EB30-F7B3-E86BA1CCA3E7}"/>
              </a:ext>
            </a:extLst>
          </p:cNvPr>
          <p:cNvSpPr txBox="1"/>
          <p:nvPr/>
        </p:nvSpPr>
        <p:spPr>
          <a:xfrm>
            <a:off x="838200" y="1453005"/>
            <a:ext cx="9409771" cy="461665"/>
          </a:xfrm>
          <a:prstGeom prst="rect">
            <a:avLst/>
          </a:prstGeom>
          <a:noFill/>
        </p:spPr>
        <p:txBody>
          <a:bodyPr wrap="square">
            <a:spAutoFit/>
          </a:bodyPr>
          <a:lstStyle/>
          <a:p>
            <a:pPr marL="0" indent="0">
              <a:buNone/>
            </a:pPr>
            <a:r>
              <a:rPr lang="en-US" sz="2400" b="1" u="sng">
                <a:solidFill>
                  <a:schemeClr val="accent1">
                    <a:lumMod val="60000"/>
                    <a:lumOff val="40000"/>
                  </a:schemeClr>
                </a:solidFill>
                <a:ea typeface="Tahoma"/>
                <a:cs typeface="Tahoma"/>
              </a:rPr>
              <a:t>KEY CHANGE</a:t>
            </a:r>
            <a:r>
              <a:rPr lang="en-US" sz="2400" b="1">
                <a:solidFill>
                  <a:schemeClr val="accent1"/>
                </a:solidFill>
                <a:ea typeface="Tahoma"/>
                <a:cs typeface="Tahoma"/>
              </a:rPr>
              <a:t>: Uniform Guidance Becomes Regulation</a:t>
            </a:r>
            <a:endParaRPr lang="en-US" sz="2400">
              <a:solidFill>
                <a:schemeClr val="accent1"/>
              </a:solidFill>
            </a:endParaRPr>
          </a:p>
        </p:txBody>
      </p:sp>
      <p:sp>
        <p:nvSpPr>
          <p:cNvPr id="6" name="TextBox 5">
            <a:extLst>
              <a:ext uri="{FF2B5EF4-FFF2-40B4-BE49-F238E27FC236}">
                <a16:creationId xmlns:a16="http://schemas.microsoft.com/office/drawing/2014/main" id="{408882B6-149B-9200-75B7-D00509887926}"/>
              </a:ext>
            </a:extLst>
          </p:cNvPr>
          <p:cNvSpPr txBox="1"/>
          <p:nvPr/>
        </p:nvSpPr>
        <p:spPr>
          <a:xfrm>
            <a:off x="1887875" y="5652252"/>
            <a:ext cx="9291753" cy="461665"/>
          </a:xfrm>
          <a:prstGeom prst="rect">
            <a:avLst/>
          </a:prstGeom>
          <a:noFill/>
        </p:spPr>
        <p:txBody>
          <a:bodyPr wrap="square">
            <a:spAutoFit/>
          </a:bodyPr>
          <a:lstStyle/>
          <a:p>
            <a:pPr marL="0" indent="0">
              <a:lnSpc>
                <a:spcPct val="100000"/>
              </a:lnSpc>
              <a:spcBef>
                <a:spcPts val="1800"/>
              </a:spcBef>
              <a:buNone/>
            </a:pPr>
            <a:r>
              <a:rPr lang="en-US" sz="2400" b="1" u="sng">
                <a:solidFill>
                  <a:schemeClr val="accent1">
                    <a:lumMod val="60000"/>
                    <a:lumOff val="40000"/>
                  </a:schemeClr>
                </a:solidFill>
                <a:ea typeface="Tahoma"/>
                <a:cs typeface="Tahoma"/>
              </a:rPr>
              <a:t>RISK</a:t>
            </a:r>
            <a:r>
              <a:rPr lang="en-US" sz="2400" b="1">
                <a:solidFill>
                  <a:schemeClr val="accent1"/>
                </a:solidFill>
                <a:ea typeface="Tahoma"/>
                <a:cs typeface="Tahoma"/>
              </a:rPr>
              <a:t> - Less flexibility and more direct federal control</a:t>
            </a:r>
          </a:p>
        </p:txBody>
      </p:sp>
      <p:pic>
        <p:nvPicPr>
          <p:cNvPr id="8" name="Graphic 7">
            <a:extLst>
              <a:ext uri="{FF2B5EF4-FFF2-40B4-BE49-F238E27FC236}">
                <a16:creationId xmlns:a16="http://schemas.microsoft.com/office/drawing/2014/main" id="{53E7DD60-D305-2F85-7607-A66B7E67FFF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696887" y="2824687"/>
            <a:ext cx="820837" cy="1418887"/>
          </a:xfrm>
          <a:prstGeom prst="rect">
            <a:avLst/>
          </a:prstGeom>
        </p:spPr>
      </p:pic>
    </p:spTree>
    <p:extLst>
      <p:ext uri="{BB962C8B-B14F-4D97-AF65-F5344CB8AC3E}">
        <p14:creationId xmlns:p14="http://schemas.microsoft.com/office/powerpoint/2010/main" val="42483608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48B9255-2B4E-E057-C539-6CCB29F7F4AF}"/>
              </a:ext>
            </a:extLst>
          </p:cNvPr>
          <p:cNvSpPr>
            <a:spLocks noGrp="1"/>
          </p:cNvSpPr>
          <p:nvPr>
            <p:ph type="title"/>
          </p:nvPr>
        </p:nvSpPr>
        <p:spPr>
          <a:xfrm>
            <a:off x="838200" y="293688"/>
            <a:ext cx="10063163" cy="592137"/>
          </a:xfrm>
        </p:spPr>
        <p:txBody>
          <a:bodyPr/>
          <a:lstStyle/>
          <a:p>
            <a:r>
              <a:rPr lang="en-US" b="1">
                <a:solidFill>
                  <a:schemeClr val="accent1">
                    <a:lumMod val="20000"/>
                    <a:lumOff val="80000"/>
                  </a:schemeClr>
                </a:solidFill>
                <a:ea typeface="Tahoma"/>
                <a:cs typeface="Tahoma"/>
              </a:rPr>
              <a:t>1. Administrative Changes</a:t>
            </a:r>
            <a:endParaRPr lang="en-US"/>
          </a:p>
        </p:txBody>
      </p:sp>
      <p:sp>
        <p:nvSpPr>
          <p:cNvPr id="6" name="Content Placeholder 2">
            <a:extLst>
              <a:ext uri="{FF2B5EF4-FFF2-40B4-BE49-F238E27FC236}">
                <a16:creationId xmlns:a16="http://schemas.microsoft.com/office/drawing/2014/main" id="{D4876512-F7D8-20D0-E6BB-BBB674534954}"/>
              </a:ext>
            </a:extLst>
          </p:cNvPr>
          <p:cNvSpPr txBox="1">
            <a:spLocks/>
          </p:cNvSpPr>
          <p:nvPr/>
        </p:nvSpPr>
        <p:spPr>
          <a:xfrm>
            <a:off x="838200" y="2212974"/>
            <a:ext cx="10515600" cy="435133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b="1">
                <a:solidFill>
                  <a:schemeClr val="accent1">
                    <a:lumMod val="60000"/>
                    <a:lumOff val="40000"/>
                  </a:schemeClr>
                </a:solidFill>
              </a:rPr>
              <a:t>Federal agencies could terminate awards on a discretionary basis if:</a:t>
            </a:r>
            <a:endParaRPr lang="en-US" b="1">
              <a:solidFill>
                <a:schemeClr val="accent1">
                  <a:lumMod val="60000"/>
                  <a:lumOff val="40000"/>
                </a:schemeClr>
              </a:solidFill>
            </a:endParaRPr>
          </a:p>
          <a:p>
            <a:pPr>
              <a:lnSpc>
                <a:spcPct val="110000"/>
              </a:lnSpc>
              <a:spcBef>
                <a:spcPts val="600"/>
              </a:spcBef>
              <a:buClr>
                <a:schemeClr val="accent1">
                  <a:lumMod val="40000"/>
                  <a:lumOff val="60000"/>
                </a:schemeClr>
              </a:buClr>
            </a:pPr>
            <a:r>
              <a:rPr lang="en-US" sz="2200"/>
              <a:t>Not achieving program goals </a:t>
            </a:r>
          </a:p>
          <a:p>
            <a:pPr>
              <a:lnSpc>
                <a:spcPct val="110000"/>
              </a:lnSpc>
              <a:spcBef>
                <a:spcPts val="600"/>
              </a:spcBef>
              <a:buClr>
                <a:schemeClr val="accent1">
                  <a:lumMod val="40000"/>
                  <a:lumOff val="60000"/>
                </a:schemeClr>
              </a:buClr>
            </a:pPr>
            <a:r>
              <a:rPr lang="en-US" sz="2200"/>
              <a:t>Not supporting agency priorities </a:t>
            </a:r>
          </a:p>
          <a:p>
            <a:pPr>
              <a:lnSpc>
                <a:spcPct val="110000"/>
              </a:lnSpc>
              <a:spcBef>
                <a:spcPts val="600"/>
              </a:spcBef>
              <a:buClr>
                <a:schemeClr val="accent1">
                  <a:lumMod val="40000"/>
                  <a:lumOff val="60000"/>
                </a:schemeClr>
              </a:buClr>
            </a:pPr>
            <a:r>
              <a:rPr lang="en-US" sz="2200"/>
              <a:t>No longer in the federal government's interest </a:t>
            </a:r>
            <a:endParaRPr lang="en-US"/>
          </a:p>
          <a:p>
            <a:pPr marL="0" indent="0">
              <a:lnSpc>
                <a:spcPct val="100000"/>
              </a:lnSpc>
              <a:spcBef>
                <a:spcPts val="1800"/>
              </a:spcBef>
              <a:buFont typeface="Arial" panose="020B0604020202020204" pitchFamily="34" charset="0"/>
              <a:buNone/>
            </a:pPr>
            <a:r>
              <a:rPr lang="en-US" sz="2400" b="1">
                <a:solidFill>
                  <a:schemeClr val="accent1">
                    <a:lumMod val="60000"/>
                    <a:lumOff val="40000"/>
                  </a:schemeClr>
                </a:solidFill>
              </a:rPr>
              <a:t>Questions Recipients Should Ask:</a:t>
            </a:r>
          </a:p>
          <a:p>
            <a:pPr>
              <a:lnSpc>
                <a:spcPct val="100000"/>
              </a:lnSpc>
              <a:spcBef>
                <a:spcPts val="600"/>
              </a:spcBef>
              <a:buClr>
                <a:schemeClr val="accent1">
                  <a:lumMod val="40000"/>
                  <a:lumOff val="60000"/>
                </a:schemeClr>
              </a:buClr>
            </a:pPr>
            <a:r>
              <a:rPr lang="en-US" sz="2200"/>
              <a:t>How will priorities be measured? </a:t>
            </a:r>
          </a:p>
          <a:p>
            <a:pPr>
              <a:lnSpc>
                <a:spcPct val="100000"/>
              </a:lnSpc>
              <a:spcBef>
                <a:spcPts val="600"/>
              </a:spcBef>
              <a:buClr>
                <a:schemeClr val="accent1">
                  <a:lumMod val="40000"/>
                  <a:lumOff val="60000"/>
                </a:schemeClr>
              </a:buClr>
            </a:pPr>
            <a:r>
              <a:rPr lang="en-US" sz="2200"/>
              <a:t>Can priorities change mid-award? </a:t>
            </a:r>
          </a:p>
          <a:p>
            <a:pPr>
              <a:lnSpc>
                <a:spcPct val="100000"/>
              </a:lnSpc>
              <a:spcBef>
                <a:spcPts val="600"/>
              </a:spcBef>
              <a:buClr>
                <a:schemeClr val="accent1">
                  <a:lumMod val="40000"/>
                  <a:lumOff val="60000"/>
                </a:schemeClr>
              </a:buClr>
            </a:pPr>
            <a:r>
              <a:rPr lang="en-US" sz="2200"/>
              <a:t>How should recipients manage this risk?</a:t>
            </a:r>
          </a:p>
          <a:p>
            <a:endParaRPr lang="en-US"/>
          </a:p>
        </p:txBody>
      </p:sp>
      <p:sp>
        <p:nvSpPr>
          <p:cNvPr id="7" name="TextBox 6">
            <a:extLst>
              <a:ext uri="{FF2B5EF4-FFF2-40B4-BE49-F238E27FC236}">
                <a16:creationId xmlns:a16="http://schemas.microsoft.com/office/drawing/2014/main" id="{5813EF78-C993-1992-D089-B93ABA41211F}"/>
              </a:ext>
            </a:extLst>
          </p:cNvPr>
          <p:cNvSpPr txBox="1"/>
          <p:nvPr/>
        </p:nvSpPr>
        <p:spPr>
          <a:xfrm>
            <a:off x="838200" y="1318567"/>
            <a:ext cx="9409771" cy="461665"/>
          </a:xfrm>
          <a:prstGeom prst="rect">
            <a:avLst/>
          </a:prstGeom>
          <a:noFill/>
        </p:spPr>
        <p:txBody>
          <a:bodyPr wrap="square">
            <a:spAutoFit/>
          </a:bodyPr>
          <a:lstStyle/>
          <a:p>
            <a:pPr marL="0" indent="0">
              <a:buNone/>
            </a:pPr>
            <a:r>
              <a:rPr lang="en-US" sz="2400" b="1" u="sng">
                <a:solidFill>
                  <a:schemeClr val="accent1">
                    <a:lumMod val="60000"/>
                    <a:lumOff val="40000"/>
                  </a:schemeClr>
                </a:solidFill>
                <a:ea typeface="Tahoma"/>
                <a:cs typeface="Tahoma"/>
              </a:rPr>
              <a:t>KEY CHANGE</a:t>
            </a:r>
            <a:r>
              <a:rPr lang="en-US" sz="2400" b="1">
                <a:solidFill>
                  <a:schemeClr val="accent1"/>
                </a:solidFill>
                <a:ea typeface="Tahoma"/>
                <a:cs typeface="Tahoma"/>
              </a:rPr>
              <a:t>: Discretionary Terminations</a:t>
            </a:r>
            <a:endParaRPr lang="en-US" sz="2400">
              <a:solidFill>
                <a:schemeClr val="accent1"/>
              </a:solidFill>
            </a:endParaRPr>
          </a:p>
        </p:txBody>
      </p:sp>
    </p:spTree>
    <p:extLst>
      <p:ext uri="{BB962C8B-B14F-4D97-AF65-F5344CB8AC3E}">
        <p14:creationId xmlns:p14="http://schemas.microsoft.com/office/powerpoint/2010/main" val="40209705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8A7BD5FF-8BF7-8B2C-8771-C919E722379C}"/>
              </a:ext>
            </a:extLst>
          </p:cNvPr>
          <p:cNvSpPr>
            <a:spLocks noGrp="1"/>
          </p:cNvSpPr>
          <p:nvPr>
            <p:ph type="title"/>
          </p:nvPr>
        </p:nvSpPr>
        <p:spPr>
          <a:xfrm>
            <a:off x="838200" y="293688"/>
            <a:ext cx="10063163" cy="592137"/>
          </a:xfrm>
        </p:spPr>
        <p:txBody>
          <a:bodyPr/>
          <a:lstStyle/>
          <a:p>
            <a:r>
              <a:rPr lang="en-US" b="1">
                <a:solidFill>
                  <a:schemeClr val="accent1">
                    <a:lumMod val="20000"/>
                    <a:lumOff val="80000"/>
                  </a:schemeClr>
                </a:solidFill>
                <a:ea typeface="Tahoma"/>
                <a:cs typeface="Tahoma"/>
              </a:rPr>
              <a:t>1. Administrative Changes</a:t>
            </a:r>
            <a:endParaRPr lang="en-US"/>
          </a:p>
        </p:txBody>
      </p:sp>
      <p:sp>
        <p:nvSpPr>
          <p:cNvPr id="6" name="TextBox 5">
            <a:extLst>
              <a:ext uri="{FF2B5EF4-FFF2-40B4-BE49-F238E27FC236}">
                <a16:creationId xmlns:a16="http://schemas.microsoft.com/office/drawing/2014/main" id="{05EF12C0-ED09-B306-1EFA-2229D5CDC1F3}"/>
              </a:ext>
            </a:extLst>
          </p:cNvPr>
          <p:cNvSpPr txBox="1"/>
          <p:nvPr/>
        </p:nvSpPr>
        <p:spPr>
          <a:xfrm>
            <a:off x="838200" y="1231875"/>
            <a:ext cx="9409771" cy="461665"/>
          </a:xfrm>
          <a:prstGeom prst="rect">
            <a:avLst/>
          </a:prstGeom>
          <a:noFill/>
        </p:spPr>
        <p:txBody>
          <a:bodyPr wrap="square">
            <a:spAutoFit/>
          </a:bodyPr>
          <a:lstStyle/>
          <a:p>
            <a:pPr marL="0" indent="0">
              <a:buNone/>
            </a:pPr>
            <a:r>
              <a:rPr lang="en-US" sz="2400" b="1" u="sng">
                <a:solidFill>
                  <a:schemeClr val="accent1">
                    <a:lumMod val="60000"/>
                    <a:lumOff val="40000"/>
                  </a:schemeClr>
                </a:solidFill>
                <a:ea typeface="Tahoma"/>
                <a:cs typeface="Tahoma"/>
              </a:rPr>
              <a:t>KEY CHANGE</a:t>
            </a:r>
            <a:r>
              <a:rPr lang="en-US" sz="2400" b="1">
                <a:solidFill>
                  <a:schemeClr val="accent1"/>
                </a:solidFill>
                <a:ea typeface="Tahoma"/>
                <a:cs typeface="Tahoma"/>
              </a:rPr>
              <a:t>: Senior Level Appointee</a:t>
            </a:r>
            <a:endParaRPr lang="en-US" sz="2400">
              <a:solidFill>
                <a:schemeClr val="accent1"/>
              </a:solidFill>
            </a:endParaRPr>
          </a:p>
        </p:txBody>
      </p:sp>
      <p:sp>
        <p:nvSpPr>
          <p:cNvPr id="7" name="Content Placeholder 2">
            <a:extLst>
              <a:ext uri="{FF2B5EF4-FFF2-40B4-BE49-F238E27FC236}">
                <a16:creationId xmlns:a16="http://schemas.microsoft.com/office/drawing/2014/main" id="{A8337443-F55E-F558-EC28-3153A587D5CE}"/>
              </a:ext>
            </a:extLst>
          </p:cNvPr>
          <p:cNvSpPr txBox="1">
            <a:spLocks/>
          </p:cNvSpPr>
          <p:nvPr/>
        </p:nvSpPr>
        <p:spPr>
          <a:xfrm>
            <a:off x="838200" y="2039591"/>
            <a:ext cx="10515600" cy="4351338"/>
          </a:xfrm>
          <a:prstGeom prst="rect">
            <a:avLst/>
          </a:prstGeom>
        </p:spPr>
        <p:txBody>
          <a:bodyPr vert="horz" lIns="91440" tIns="45720" rIns="91440" bIns="45720" rtlCol="0" anchor="t">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a:solidFill>
                  <a:schemeClr val="accent1">
                    <a:lumMod val="60000"/>
                    <a:lumOff val="40000"/>
                  </a:schemeClr>
                </a:solidFill>
              </a:rPr>
              <a:t>Senior Level Appointee</a:t>
            </a:r>
            <a:endParaRPr lang="en-US" b="1">
              <a:solidFill>
                <a:schemeClr val="accent1">
                  <a:lumMod val="60000"/>
                  <a:lumOff val="40000"/>
                </a:schemeClr>
              </a:solidFill>
              <a:ea typeface="Tahoma"/>
              <a:cs typeface="Tahoma"/>
            </a:endParaRPr>
          </a:p>
          <a:p>
            <a:pPr>
              <a:lnSpc>
                <a:spcPct val="110000"/>
              </a:lnSpc>
              <a:spcBef>
                <a:spcPts val="600"/>
              </a:spcBef>
              <a:buClr>
                <a:schemeClr val="accent1">
                  <a:lumMod val="40000"/>
                  <a:lumOff val="60000"/>
                </a:schemeClr>
              </a:buClr>
            </a:pPr>
            <a:r>
              <a:rPr lang="en-US" sz="2200"/>
              <a:t>Ensures thorough pre-issuance reviews</a:t>
            </a:r>
          </a:p>
          <a:p>
            <a:pPr>
              <a:lnSpc>
                <a:spcPct val="110000"/>
              </a:lnSpc>
              <a:spcBef>
                <a:spcPts val="600"/>
              </a:spcBef>
              <a:buClr>
                <a:schemeClr val="accent1">
                  <a:lumMod val="40000"/>
                  <a:lumOff val="60000"/>
                </a:schemeClr>
              </a:buClr>
            </a:pPr>
            <a:r>
              <a:rPr lang="en-US" sz="2200"/>
              <a:t>Use independent judgement when evaluating Federal award proposals</a:t>
            </a:r>
          </a:p>
          <a:p>
            <a:pPr>
              <a:lnSpc>
                <a:spcPct val="110000"/>
              </a:lnSpc>
              <a:spcBef>
                <a:spcPts val="600"/>
              </a:spcBef>
              <a:buClr>
                <a:schemeClr val="accent1">
                  <a:lumMod val="40000"/>
                  <a:lumOff val="60000"/>
                </a:schemeClr>
              </a:buClr>
            </a:pPr>
            <a:r>
              <a:rPr lang="en-US" sz="2200"/>
              <a:t>Deploys peer review as applicable to ensure advisory recommendations</a:t>
            </a:r>
            <a:endParaRPr lang="en-US" sz="2200">
              <a:ea typeface="Tahoma"/>
              <a:cs typeface="Tahoma"/>
            </a:endParaRPr>
          </a:p>
          <a:p>
            <a:pPr marL="0" indent="0">
              <a:lnSpc>
                <a:spcPct val="100000"/>
              </a:lnSpc>
              <a:spcBef>
                <a:spcPts val="1800"/>
              </a:spcBef>
              <a:buFont typeface="Arial" panose="020B0604020202020204" pitchFamily="34" charset="0"/>
              <a:buNone/>
            </a:pPr>
            <a:r>
              <a:rPr lang="en-US" b="1">
                <a:solidFill>
                  <a:schemeClr val="accent1">
                    <a:lumMod val="60000"/>
                    <a:lumOff val="40000"/>
                  </a:schemeClr>
                </a:solidFill>
                <a:ea typeface="Tahoma"/>
                <a:cs typeface="Tahoma"/>
              </a:rPr>
              <a:t>Implementing Executive Orders in Grant Requirements</a:t>
            </a:r>
            <a:endParaRPr lang="en-US" sz="2400" b="1">
              <a:solidFill>
                <a:schemeClr val="accent1">
                  <a:lumMod val="60000"/>
                  <a:lumOff val="40000"/>
                </a:schemeClr>
              </a:solidFill>
              <a:ea typeface="Tahoma"/>
              <a:cs typeface="Tahoma"/>
            </a:endParaRPr>
          </a:p>
          <a:p>
            <a:pPr>
              <a:lnSpc>
                <a:spcPct val="100000"/>
              </a:lnSpc>
              <a:spcBef>
                <a:spcPts val="600"/>
              </a:spcBef>
              <a:buClr>
                <a:schemeClr val="accent1">
                  <a:lumMod val="60000"/>
                  <a:lumOff val="40000"/>
                </a:schemeClr>
              </a:buClr>
            </a:pPr>
            <a:r>
              <a:rPr lang="en-US" sz="2200">
                <a:ea typeface="Tahoma"/>
                <a:cs typeface="Tahoma"/>
              </a:rPr>
              <a:t>Diversity, Equity, Inclusion, and Accessibility (DEIA) </a:t>
            </a:r>
          </a:p>
          <a:p>
            <a:pPr>
              <a:lnSpc>
                <a:spcPct val="100000"/>
              </a:lnSpc>
              <a:spcBef>
                <a:spcPts val="600"/>
              </a:spcBef>
              <a:buClr>
                <a:schemeClr val="accent1">
                  <a:lumMod val="60000"/>
                  <a:lumOff val="40000"/>
                </a:schemeClr>
              </a:buClr>
            </a:pPr>
            <a:r>
              <a:rPr lang="en-US" sz="2200">
                <a:ea typeface="Tahoma"/>
                <a:cs typeface="Tahoma"/>
              </a:rPr>
              <a:t>Gender ideology </a:t>
            </a:r>
          </a:p>
          <a:p>
            <a:pPr>
              <a:lnSpc>
                <a:spcPct val="100000"/>
              </a:lnSpc>
              <a:spcBef>
                <a:spcPts val="600"/>
              </a:spcBef>
              <a:buClr>
                <a:schemeClr val="accent1">
                  <a:lumMod val="60000"/>
                  <a:lumOff val="40000"/>
                </a:schemeClr>
              </a:buClr>
            </a:pPr>
            <a:r>
              <a:rPr lang="en-US" sz="2200">
                <a:ea typeface="Tahoma"/>
                <a:cs typeface="Tahoma"/>
              </a:rPr>
              <a:t>Disparate impact liability </a:t>
            </a:r>
          </a:p>
          <a:p>
            <a:pPr>
              <a:lnSpc>
                <a:spcPct val="100000"/>
              </a:lnSpc>
              <a:spcBef>
                <a:spcPts val="600"/>
              </a:spcBef>
              <a:buClr>
                <a:schemeClr val="accent1">
                  <a:lumMod val="60000"/>
                  <a:lumOff val="40000"/>
                </a:schemeClr>
              </a:buClr>
            </a:pPr>
            <a:r>
              <a:rPr lang="en-US" sz="2200">
                <a:ea typeface="Tahoma"/>
                <a:cs typeface="Tahoma"/>
              </a:rPr>
              <a:t>Faith-based organization protections </a:t>
            </a:r>
          </a:p>
          <a:p>
            <a:pPr>
              <a:lnSpc>
                <a:spcPct val="100000"/>
              </a:lnSpc>
              <a:spcBef>
                <a:spcPts val="600"/>
              </a:spcBef>
              <a:buClr>
                <a:schemeClr val="accent1">
                  <a:lumMod val="60000"/>
                  <a:lumOff val="40000"/>
                </a:schemeClr>
              </a:buClr>
            </a:pPr>
            <a:r>
              <a:rPr lang="en-US" sz="2200">
                <a:ea typeface="Tahoma"/>
                <a:cs typeface="Tahoma"/>
              </a:rPr>
              <a:t>Immigration and workforce verification requirements </a:t>
            </a:r>
          </a:p>
          <a:p>
            <a:pPr>
              <a:lnSpc>
                <a:spcPct val="100000"/>
              </a:lnSpc>
              <a:spcBef>
                <a:spcPts val="600"/>
              </a:spcBef>
              <a:buClr>
                <a:schemeClr val="accent1">
                  <a:lumMod val="60000"/>
                  <a:lumOff val="40000"/>
                </a:schemeClr>
              </a:buClr>
            </a:pPr>
            <a:r>
              <a:rPr lang="en-US" sz="2200">
                <a:ea typeface="Tahoma"/>
                <a:cs typeface="Tahoma"/>
              </a:rPr>
              <a:t>National policy </a:t>
            </a:r>
            <a:r>
              <a:rPr lang="en-US" sz="2200"/>
              <a:t>priorities</a:t>
            </a:r>
            <a:endParaRPr lang="en-US"/>
          </a:p>
          <a:p>
            <a:endParaRPr lang="en-US"/>
          </a:p>
        </p:txBody>
      </p:sp>
    </p:spTree>
    <p:extLst>
      <p:ext uri="{BB962C8B-B14F-4D97-AF65-F5344CB8AC3E}">
        <p14:creationId xmlns:p14="http://schemas.microsoft.com/office/powerpoint/2010/main" val="38818019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C1A2DD-B556-8102-9E19-57A0694E6018}"/>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D25666D1-1C82-880E-2CA4-3D5BB77211F6}"/>
              </a:ext>
            </a:extLst>
          </p:cNvPr>
          <p:cNvSpPr>
            <a:spLocks noGrp="1"/>
          </p:cNvSpPr>
          <p:nvPr>
            <p:ph type="title"/>
          </p:nvPr>
        </p:nvSpPr>
        <p:spPr>
          <a:xfrm>
            <a:off x="838200" y="293688"/>
            <a:ext cx="10063163" cy="592137"/>
          </a:xfrm>
        </p:spPr>
        <p:txBody>
          <a:bodyPr/>
          <a:lstStyle/>
          <a:p>
            <a:r>
              <a:rPr lang="en-US" b="1">
                <a:solidFill>
                  <a:schemeClr val="accent1">
                    <a:lumMod val="20000"/>
                    <a:lumOff val="80000"/>
                  </a:schemeClr>
                </a:solidFill>
                <a:ea typeface="Tahoma"/>
                <a:cs typeface="Tahoma"/>
              </a:rPr>
              <a:t>2. Pre-Award Changes</a:t>
            </a:r>
            <a:endParaRPr lang="en-US"/>
          </a:p>
        </p:txBody>
      </p:sp>
      <p:sp>
        <p:nvSpPr>
          <p:cNvPr id="6" name="TextBox 5">
            <a:extLst>
              <a:ext uri="{FF2B5EF4-FFF2-40B4-BE49-F238E27FC236}">
                <a16:creationId xmlns:a16="http://schemas.microsoft.com/office/drawing/2014/main" id="{9E46CB97-7E90-92EA-2715-4313097A45AF}"/>
              </a:ext>
            </a:extLst>
          </p:cNvPr>
          <p:cNvSpPr txBox="1"/>
          <p:nvPr/>
        </p:nvSpPr>
        <p:spPr>
          <a:xfrm>
            <a:off x="838200" y="1231875"/>
            <a:ext cx="9409771" cy="461665"/>
          </a:xfrm>
          <a:prstGeom prst="rect">
            <a:avLst/>
          </a:prstGeom>
          <a:noFill/>
        </p:spPr>
        <p:txBody>
          <a:bodyPr wrap="square">
            <a:spAutoFit/>
          </a:bodyPr>
          <a:lstStyle/>
          <a:p>
            <a:pPr marL="0" indent="0">
              <a:buNone/>
            </a:pPr>
            <a:r>
              <a:rPr lang="en-US" sz="2400" b="1" u="sng">
                <a:solidFill>
                  <a:schemeClr val="accent1">
                    <a:lumMod val="60000"/>
                    <a:lumOff val="40000"/>
                  </a:schemeClr>
                </a:solidFill>
                <a:ea typeface="Tahoma"/>
                <a:cs typeface="Tahoma"/>
              </a:rPr>
              <a:t>KEY CHANGE</a:t>
            </a:r>
            <a:r>
              <a:rPr lang="en-US" sz="2400" b="1">
                <a:solidFill>
                  <a:schemeClr val="accent1"/>
                </a:solidFill>
                <a:ea typeface="Tahoma"/>
                <a:cs typeface="Tahoma"/>
              </a:rPr>
              <a:t>: Changes to NOFOs</a:t>
            </a:r>
            <a:endParaRPr lang="en-US" sz="2400">
              <a:solidFill>
                <a:schemeClr val="accent1"/>
              </a:solidFill>
            </a:endParaRPr>
          </a:p>
        </p:txBody>
      </p:sp>
      <p:sp>
        <p:nvSpPr>
          <p:cNvPr id="3" name="Content Placeholder 2">
            <a:extLst>
              <a:ext uri="{FF2B5EF4-FFF2-40B4-BE49-F238E27FC236}">
                <a16:creationId xmlns:a16="http://schemas.microsoft.com/office/drawing/2014/main" id="{8CA84E5B-B005-F82F-AEA9-CCE0588250BA}"/>
              </a:ext>
            </a:extLst>
          </p:cNvPr>
          <p:cNvSpPr txBox="1">
            <a:spLocks/>
          </p:cNvSpPr>
          <p:nvPr/>
        </p:nvSpPr>
        <p:spPr>
          <a:xfrm>
            <a:off x="976660" y="1938178"/>
            <a:ext cx="10515600" cy="435133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a:solidFill>
                  <a:schemeClr val="accent1">
                    <a:lumMod val="60000"/>
                    <a:lumOff val="40000"/>
                  </a:schemeClr>
                </a:solidFill>
              </a:rPr>
              <a:t>Streamlining Processes</a:t>
            </a:r>
            <a:endParaRPr lang="en-US" b="1">
              <a:solidFill>
                <a:schemeClr val="accent1">
                  <a:lumMod val="60000"/>
                  <a:lumOff val="40000"/>
                </a:schemeClr>
              </a:solidFill>
              <a:ea typeface="Tahoma"/>
              <a:cs typeface="Tahoma"/>
            </a:endParaRPr>
          </a:p>
          <a:p>
            <a:pPr>
              <a:lnSpc>
                <a:spcPct val="100000"/>
              </a:lnSpc>
              <a:spcBef>
                <a:spcPts val="600"/>
              </a:spcBef>
              <a:buClr>
                <a:schemeClr val="accent1">
                  <a:lumMod val="40000"/>
                  <a:lumOff val="60000"/>
                </a:schemeClr>
              </a:buClr>
            </a:pPr>
            <a:r>
              <a:rPr lang="en-US" sz="2000"/>
              <a:t>Agencies must post NOFOs on grants.gov </a:t>
            </a:r>
          </a:p>
          <a:p>
            <a:pPr>
              <a:lnSpc>
                <a:spcPct val="100000"/>
              </a:lnSpc>
              <a:spcBef>
                <a:spcPts val="600"/>
              </a:spcBef>
              <a:buClr>
                <a:schemeClr val="accent1">
                  <a:lumMod val="40000"/>
                  <a:lumOff val="60000"/>
                </a:schemeClr>
              </a:buClr>
            </a:pPr>
            <a:r>
              <a:rPr lang="en-US" sz="2000"/>
              <a:t>Applications through grants.gov</a:t>
            </a:r>
          </a:p>
          <a:p>
            <a:pPr>
              <a:lnSpc>
                <a:spcPct val="100000"/>
              </a:lnSpc>
              <a:spcBef>
                <a:spcPts val="600"/>
              </a:spcBef>
              <a:buClr>
                <a:schemeClr val="accent1">
                  <a:lumMod val="40000"/>
                  <a:lumOff val="60000"/>
                </a:schemeClr>
              </a:buClr>
            </a:pPr>
            <a:r>
              <a:rPr lang="en-US" sz="2000"/>
              <a:t>Executive summary with key eligibility information &amp; dates on grants.gov</a:t>
            </a:r>
          </a:p>
          <a:p>
            <a:pPr>
              <a:lnSpc>
                <a:spcPct val="100000"/>
              </a:lnSpc>
              <a:spcBef>
                <a:spcPts val="600"/>
              </a:spcBef>
              <a:buClr>
                <a:schemeClr val="accent1">
                  <a:lumMod val="40000"/>
                  <a:lumOff val="60000"/>
                </a:schemeClr>
              </a:buClr>
            </a:pPr>
            <a:r>
              <a:rPr lang="en-US" sz="2000"/>
              <a:t>Encourages statement of interest (SOI) pre-application phases in certain cases</a:t>
            </a:r>
          </a:p>
          <a:p>
            <a:pPr marL="0" indent="0">
              <a:lnSpc>
                <a:spcPct val="100000"/>
              </a:lnSpc>
              <a:spcBef>
                <a:spcPts val="600"/>
              </a:spcBef>
              <a:buClr>
                <a:schemeClr val="accent1">
                  <a:lumMod val="40000"/>
                  <a:lumOff val="60000"/>
                </a:schemeClr>
              </a:buClr>
              <a:buFont typeface="Arial" panose="020B0604020202020204" pitchFamily="34" charset="0"/>
              <a:buNone/>
            </a:pPr>
            <a:endParaRPr lang="en-US" sz="1700"/>
          </a:p>
          <a:p>
            <a:pPr marL="0" indent="0">
              <a:buFont typeface="Arial" panose="020B0604020202020204" pitchFamily="34" charset="0"/>
              <a:buNone/>
            </a:pPr>
            <a:r>
              <a:rPr lang="en-US" b="1">
                <a:solidFill>
                  <a:schemeClr val="accent1">
                    <a:lumMod val="60000"/>
                    <a:lumOff val="40000"/>
                  </a:schemeClr>
                </a:solidFill>
                <a:ea typeface="Tahoma"/>
                <a:cs typeface="Tahoma"/>
              </a:rPr>
              <a:t>Improving Access</a:t>
            </a:r>
          </a:p>
          <a:p>
            <a:pPr>
              <a:spcBef>
                <a:spcPts val="600"/>
              </a:spcBef>
              <a:buClr>
                <a:schemeClr val="accent1">
                  <a:lumMod val="40000"/>
                  <a:lumOff val="60000"/>
                </a:schemeClr>
              </a:buClr>
            </a:pPr>
            <a:r>
              <a:rPr lang="en-US" sz="2000"/>
              <a:t>Plain language requirements </a:t>
            </a:r>
          </a:p>
          <a:p>
            <a:pPr>
              <a:spcBef>
                <a:spcPts val="600"/>
              </a:spcBef>
              <a:buClr>
                <a:schemeClr val="accent1">
                  <a:lumMod val="40000"/>
                  <a:lumOff val="60000"/>
                </a:schemeClr>
              </a:buClr>
            </a:pPr>
            <a:r>
              <a:rPr lang="en-US" sz="2000"/>
              <a:t>Minimum posting period of 30 days</a:t>
            </a:r>
          </a:p>
          <a:p>
            <a:pPr>
              <a:spcBef>
                <a:spcPts val="600"/>
              </a:spcBef>
              <a:buClr>
                <a:schemeClr val="accent1">
                  <a:lumMod val="40000"/>
                  <a:lumOff val="60000"/>
                </a:schemeClr>
              </a:buClr>
            </a:pPr>
            <a:r>
              <a:rPr lang="en-US" sz="2000"/>
              <a:t>Green lights pre-grant technical assistance</a:t>
            </a:r>
          </a:p>
          <a:p>
            <a:endParaRPr lang="en-US"/>
          </a:p>
        </p:txBody>
      </p:sp>
    </p:spTree>
    <p:extLst>
      <p:ext uri="{BB962C8B-B14F-4D97-AF65-F5344CB8AC3E}">
        <p14:creationId xmlns:p14="http://schemas.microsoft.com/office/powerpoint/2010/main" val="10830352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4BF9E8-EAB9-9767-B7B0-6A206B045715}"/>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B67C49F3-91DF-0458-3077-BE45960EA69E}"/>
              </a:ext>
            </a:extLst>
          </p:cNvPr>
          <p:cNvSpPr>
            <a:spLocks noGrp="1"/>
          </p:cNvSpPr>
          <p:nvPr>
            <p:ph type="title"/>
          </p:nvPr>
        </p:nvSpPr>
        <p:spPr>
          <a:xfrm>
            <a:off x="838200" y="293688"/>
            <a:ext cx="10063163" cy="592137"/>
          </a:xfrm>
        </p:spPr>
        <p:txBody>
          <a:bodyPr/>
          <a:lstStyle/>
          <a:p>
            <a:r>
              <a:rPr lang="en-US" b="1">
                <a:solidFill>
                  <a:schemeClr val="accent1">
                    <a:lumMod val="20000"/>
                    <a:lumOff val="80000"/>
                  </a:schemeClr>
                </a:solidFill>
                <a:ea typeface="Tahoma"/>
                <a:cs typeface="Tahoma"/>
              </a:rPr>
              <a:t>2. Pre-Award Changes</a:t>
            </a:r>
            <a:endParaRPr lang="en-US"/>
          </a:p>
        </p:txBody>
      </p:sp>
      <p:sp>
        <p:nvSpPr>
          <p:cNvPr id="6" name="TextBox 5">
            <a:extLst>
              <a:ext uri="{FF2B5EF4-FFF2-40B4-BE49-F238E27FC236}">
                <a16:creationId xmlns:a16="http://schemas.microsoft.com/office/drawing/2014/main" id="{1BF305F5-C8CC-00CB-8133-6971C26200C5}"/>
              </a:ext>
            </a:extLst>
          </p:cNvPr>
          <p:cNvSpPr txBox="1"/>
          <p:nvPr/>
        </p:nvSpPr>
        <p:spPr>
          <a:xfrm>
            <a:off x="838200" y="1231875"/>
            <a:ext cx="9409771" cy="461665"/>
          </a:xfrm>
          <a:prstGeom prst="rect">
            <a:avLst/>
          </a:prstGeom>
          <a:noFill/>
        </p:spPr>
        <p:txBody>
          <a:bodyPr wrap="square">
            <a:spAutoFit/>
          </a:bodyPr>
          <a:lstStyle/>
          <a:p>
            <a:pPr marL="0" indent="0">
              <a:buNone/>
            </a:pPr>
            <a:r>
              <a:rPr lang="en-US" sz="2400" b="1" u="sng">
                <a:solidFill>
                  <a:schemeClr val="accent1">
                    <a:lumMod val="60000"/>
                    <a:lumOff val="40000"/>
                  </a:schemeClr>
                </a:solidFill>
                <a:ea typeface="Tahoma"/>
                <a:cs typeface="Tahoma"/>
              </a:rPr>
              <a:t>KEY CHANGE</a:t>
            </a:r>
            <a:r>
              <a:rPr lang="en-US" sz="2400" b="1">
                <a:solidFill>
                  <a:schemeClr val="accent1"/>
                </a:solidFill>
                <a:ea typeface="Tahoma"/>
                <a:cs typeface="Tahoma"/>
              </a:rPr>
              <a:t>: Pre-Award Risk Reviews</a:t>
            </a:r>
            <a:endParaRPr lang="en-US" sz="2400">
              <a:solidFill>
                <a:schemeClr val="accent1"/>
              </a:solidFill>
            </a:endParaRPr>
          </a:p>
        </p:txBody>
      </p:sp>
      <p:sp>
        <p:nvSpPr>
          <p:cNvPr id="2" name="Content Placeholder 2">
            <a:extLst>
              <a:ext uri="{FF2B5EF4-FFF2-40B4-BE49-F238E27FC236}">
                <a16:creationId xmlns:a16="http://schemas.microsoft.com/office/drawing/2014/main" id="{9A21294F-B7F5-FFC2-FC28-D3F485318D91}"/>
              </a:ext>
            </a:extLst>
          </p:cNvPr>
          <p:cNvSpPr txBox="1">
            <a:spLocks/>
          </p:cNvSpPr>
          <p:nvPr/>
        </p:nvSpPr>
        <p:spPr>
          <a:xfrm>
            <a:off x="975360" y="1861978"/>
            <a:ext cx="10063162" cy="435133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600" b="1">
                <a:solidFill>
                  <a:schemeClr val="accent4"/>
                </a:solidFill>
              </a:rPr>
              <a:t>New Merit &amp; Expanded Risk Reviews</a:t>
            </a:r>
            <a:endParaRPr lang="en-US" sz="2600" b="1">
              <a:solidFill>
                <a:schemeClr val="accent4"/>
              </a:solidFill>
              <a:ea typeface="Tahoma"/>
              <a:cs typeface="Tahoma"/>
            </a:endParaRPr>
          </a:p>
          <a:p>
            <a:pPr>
              <a:lnSpc>
                <a:spcPct val="100000"/>
              </a:lnSpc>
              <a:spcBef>
                <a:spcPts val="600"/>
              </a:spcBef>
              <a:buClr>
                <a:schemeClr val="accent1">
                  <a:lumMod val="60000"/>
                  <a:lumOff val="40000"/>
                </a:schemeClr>
              </a:buClr>
            </a:pPr>
            <a:r>
              <a:rPr lang="en-US" sz="2000"/>
              <a:t>Merit reviews  </a:t>
            </a:r>
          </a:p>
          <a:p>
            <a:pPr lvl="1">
              <a:lnSpc>
                <a:spcPct val="100000"/>
              </a:lnSpc>
              <a:spcBef>
                <a:spcPts val="600"/>
              </a:spcBef>
              <a:buClr>
                <a:schemeClr val="accent1">
                  <a:lumMod val="60000"/>
                  <a:lumOff val="40000"/>
                </a:schemeClr>
              </a:buClr>
            </a:pPr>
            <a:r>
              <a:rPr lang="en-US" sz="2100"/>
              <a:t>Factors related to: President’s national priorities, “unlawful DEI” </a:t>
            </a:r>
          </a:p>
          <a:p>
            <a:pPr>
              <a:lnSpc>
                <a:spcPct val="100000"/>
              </a:lnSpc>
              <a:spcBef>
                <a:spcPts val="600"/>
              </a:spcBef>
              <a:buClr>
                <a:schemeClr val="accent1">
                  <a:lumMod val="60000"/>
                  <a:lumOff val="40000"/>
                </a:schemeClr>
              </a:buClr>
            </a:pPr>
            <a:r>
              <a:rPr lang="en-US" sz="2100"/>
              <a:t>Risk reviews</a:t>
            </a:r>
          </a:p>
          <a:p>
            <a:pPr lvl="1">
              <a:spcBef>
                <a:spcPts val="600"/>
              </a:spcBef>
              <a:buClr>
                <a:schemeClr val="accent1">
                  <a:lumMod val="60000"/>
                  <a:lumOff val="40000"/>
                </a:schemeClr>
              </a:buClr>
            </a:pPr>
            <a:r>
              <a:rPr lang="en-US" sz="2000"/>
              <a:t>Adds to the list: membership and affiliations, questionable practices</a:t>
            </a:r>
          </a:p>
          <a:p>
            <a:pPr>
              <a:spcBef>
                <a:spcPts val="600"/>
              </a:spcBef>
              <a:buClr>
                <a:schemeClr val="accent1">
                  <a:lumMod val="60000"/>
                  <a:lumOff val="40000"/>
                </a:schemeClr>
              </a:buClr>
            </a:pPr>
            <a:r>
              <a:rPr lang="en-US" sz="2000"/>
              <a:t>Do Not Pay system for States &amp; </a:t>
            </a:r>
            <a:r>
              <a:rPr lang="en-US" sz="2000" err="1"/>
              <a:t>eVerify</a:t>
            </a:r>
            <a:r>
              <a:rPr lang="en-US" sz="2000"/>
              <a:t> for all</a:t>
            </a:r>
          </a:p>
          <a:p>
            <a:pPr lvl="1">
              <a:lnSpc>
                <a:spcPct val="100000"/>
              </a:lnSpc>
              <a:spcBef>
                <a:spcPts val="600"/>
              </a:spcBef>
            </a:pPr>
            <a:endParaRPr lang="en-US" sz="1700"/>
          </a:p>
          <a:p>
            <a:pPr marL="0" indent="0">
              <a:buFont typeface="Arial" panose="020B0604020202020204" pitchFamily="34" charset="0"/>
              <a:buNone/>
            </a:pPr>
            <a:r>
              <a:rPr lang="en-US" sz="2600" b="1">
                <a:solidFill>
                  <a:schemeClr val="accent4"/>
                </a:solidFill>
                <a:ea typeface="Tahoma"/>
                <a:cs typeface="Tahoma"/>
              </a:rPr>
              <a:t>Questions Recipients Should Ask: </a:t>
            </a:r>
          </a:p>
          <a:p>
            <a:pPr marL="342900" indent="-342900">
              <a:buClr>
                <a:schemeClr val="accent1">
                  <a:lumMod val="60000"/>
                  <a:lumOff val="40000"/>
                </a:schemeClr>
              </a:buClr>
            </a:pPr>
            <a:r>
              <a:rPr lang="en-US" sz="2000">
                <a:ea typeface="Tahoma"/>
                <a:cs typeface="Tahoma"/>
              </a:rPr>
              <a:t>Will evaluation criteria be defined? </a:t>
            </a:r>
          </a:p>
          <a:p>
            <a:pPr marL="342900" indent="-342900">
              <a:buClr>
                <a:schemeClr val="accent1">
                  <a:lumMod val="60000"/>
                  <a:lumOff val="40000"/>
                </a:schemeClr>
              </a:buClr>
            </a:pPr>
            <a:r>
              <a:rPr lang="en-US" sz="2000">
                <a:ea typeface="Tahoma"/>
                <a:cs typeface="Tahoma"/>
              </a:rPr>
              <a:t>Will agencies provide a list of practices or organizations that raise risk? </a:t>
            </a:r>
          </a:p>
          <a:p>
            <a:pPr marL="342900" indent="-342900">
              <a:buClr>
                <a:schemeClr val="accent1">
                  <a:lumMod val="60000"/>
                  <a:lumOff val="40000"/>
                </a:schemeClr>
              </a:buClr>
            </a:pPr>
            <a:r>
              <a:rPr lang="en-US" sz="2000">
                <a:ea typeface="Tahoma"/>
                <a:cs typeface="Tahoma"/>
              </a:rPr>
              <a:t>Will factors and risks be weighed equally?</a:t>
            </a:r>
          </a:p>
        </p:txBody>
      </p:sp>
    </p:spTree>
    <p:extLst>
      <p:ext uri="{BB962C8B-B14F-4D97-AF65-F5344CB8AC3E}">
        <p14:creationId xmlns:p14="http://schemas.microsoft.com/office/powerpoint/2010/main" val="11166011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3B044-A578-BB8A-D3B6-547BEB224222}"/>
              </a:ext>
            </a:extLst>
          </p:cNvPr>
          <p:cNvSpPr>
            <a:spLocks noGrp="1"/>
          </p:cNvSpPr>
          <p:nvPr>
            <p:ph type="title"/>
          </p:nvPr>
        </p:nvSpPr>
        <p:spPr/>
        <p:txBody>
          <a:bodyPr/>
          <a:lstStyle/>
          <a:p>
            <a:r>
              <a:rPr lang="en-US" dirty="0"/>
              <a:t>U.S. </a:t>
            </a:r>
            <a:r>
              <a:rPr lang="en-US"/>
              <a:t>Big Themes</a:t>
            </a:r>
            <a:endParaRPr lang="en-US" dirty="0"/>
          </a:p>
        </p:txBody>
      </p:sp>
      <p:sp>
        <p:nvSpPr>
          <p:cNvPr id="3" name="Content Placeholder 2">
            <a:extLst>
              <a:ext uri="{FF2B5EF4-FFF2-40B4-BE49-F238E27FC236}">
                <a16:creationId xmlns:a16="http://schemas.microsoft.com/office/drawing/2014/main" id="{DF66F362-8822-B993-963B-FFF8F7A9110E}"/>
              </a:ext>
            </a:extLst>
          </p:cNvPr>
          <p:cNvSpPr>
            <a:spLocks noGrp="1"/>
          </p:cNvSpPr>
          <p:nvPr>
            <p:ph sz="half" idx="1"/>
          </p:nvPr>
        </p:nvSpPr>
        <p:spPr/>
        <p:txBody>
          <a:bodyPr vert="horz" lIns="91440" tIns="45720" rIns="91440" bIns="45720" rtlCol="0" anchor="t">
            <a:normAutofit/>
          </a:bodyPr>
          <a:lstStyle/>
          <a:p>
            <a:pPr marL="514350" indent="-514350">
              <a:buFont typeface="+mj-lt"/>
              <a:buAutoNum type="arabicPeriod"/>
            </a:pPr>
            <a:r>
              <a:rPr lang="en-US" sz="4800" dirty="0"/>
              <a:t>Shifting Federal Priorities</a:t>
            </a:r>
          </a:p>
          <a:p>
            <a:pPr marL="514350" indent="-514350">
              <a:buFont typeface="+mj-lt"/>
              <a:buAutoNum type="arabicPeriod"/>
            </a:pPr>
            <a:r>
              <a:rPr lang="en-US" sz="4800">
                <a:latin typeface="Lato Medium"/>
                <a:ea typeface="Lato Medium"/>
                <a:cs typeface="Lato Medium"/>
              </a:rPr>
              <a:t>Just Say No to Regulations</a:t>
            </a:r>
            <a:endParaRPr lang="en-US" sz="4800"/>
          </a:p>
          <a:p>
            <a:pPr marL="514350" indent="-514350">
              <a:buFont typeface="+mj-lt"/>
              <a:buAutoNum type="arabicPeriod"/>
            </a:pPr>
            <a:r>
              <a:rPr lang="en-US" sz="4800" dirty="0"/>
              <a:t>A Skinny Administrative State</a:t>
            </a:r>
          </a:p>
          <a:p>
            <a:pPr marL="514350" indent="-514350">
              <a:buFont typeface="+mj-lt"/>
              <a:buAutoNum type="arabicPeriod"/>
            </a:pPr>
            <a:r>
              <a:rPr lang="en-US" sz="4800" dirty="0"/>
              <a:t>“Fend for Yourself” Federalism**</a:t>
            </a:r>
          </a:p>
          <a:p>
            <a:pPr marL="514350" indent="-514350">
              <a:buFont typeface="+mj-lt"/>
              <a:buAutoNum type="arabicPeriod"/>
            </a:pPr>
            <a:r>
              <a:rPr lang="en-US" sz="4800" dirty="0"/>
              <a:t>Frenetic International Relationships</a:t>
            </a:r>
          </a:p>
        </p:txBody>
      </p:sp>
    </p:spTree>
    <p:extLst>
      <p:ext uri="{BB962C8B-B14F-4D97-AF65-F5344CB8AC3E}">
        <p14:creationId xmlns:p14="http://schemas.microsoft.com/office/powerpoint/2010/main" val="1869446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C92B46-18F6-07F5-60A5-933D0A1603D7}"/>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88617197-999E-3141-5D60-F923B1248637}"/>
              </a:ext>
            </a:extLst>
          </p:cNvPr>
          <p:cNvSpPr>
            <a:spLocks noGrp="1"/>
          </p:cNvSpPr>
          <p:nvPr>
            <p:ph type="title"/>
          </p:nvPr>
        </p:nvSpPr>
        <p:spPr>
          <a:xfrm>
            <a:off x="838200" y="293688"/>
            <a:ext cx="10063163" cy="592137"/>
          </a:xfrm>
        </p:spPr>
        <p:txBody>
          <a:bodyPr/>
          <a:lstStyle/>
          <a:p>
            <a:r>
              <a:rPr lang="en-US" b="1">
                <a:solidFill>
                  <a:schemeClr val="accent1">
                    <a:lumMod val="20000"/>
                    <a:lumOff val="80000"/>
                  </a:schemeClr>
                </a:solidFill>
                <a:ea typeface="Tahoma"/>
                <a:cs typeface="Tahoma"/>
              </a:rPr>
              <a:t>3. Grant Administration</a:t>
            </a:r>
            <a:endParaRPr lang="en-US"/>
          </a:p>
        </p:txBody>
      </p:sp>
      <p:sp>
        <p:nvSpPr>
          <p:cNvPr id="6" name="TextBox 5">
            <a:extLst>
              <a:ext uri="{FF2B5EF4-FFF2-40B4-BE49-F238E27FC236}">
                <a16:creationId xmlns:a16="http://schemas.microsoft.com/office/drawing/2014/main" id="{10BF34E5-A3A8-95A0-DA08-78755F2A2709}"/>
              </a:ext>
            </a:extLst>
          </p:cNvPr>
          <p:cNvSpPr txBox="1"/>
          <p:nvPr/>
        </p:nvSpPr>
        <p:spPr>
          <a:xfrm>
            <a:off x="838200" y="1231875"/>
            <a:ext cx="9409771" cy="461665"/>
          </a:xfrm>
          <a:prstGeom prst="rect">
            <a:avLst/>
          </a:prstGeom>
          <a:noFill/>
        </p:spPr>
        <p:txBody>
          <a:bodyPr wrap="square">
            <a:spAutoFit/>
          </a:bodyPr>
          <a:lstStyle/>
          <a:p>
            <a:pPr marL="0" indent="0">
              <a:buNone/>
            </a:pPr>
            <a:r>
              <a:rPr lang="en-US" sz="2400" b="1" u="sng">
                <a:solidFill>
                  <a:schemeClr val="accent1">
                    <a:lumMod val="60000"/>
                    <a:lumOff val="40000"/>
                  </a:schemeClr>
                </a:solidFill>
                <a:ea typeface="Tahoma"/>
                <a:cs typeface="Tahoma"/>
              </a:rPr>
              <a:t>KEY CHANGE</a:t>
            </a:r>
            <a:r>
              <a:rPr lang="en-US" sz="2400" b="1">
                <a:solidFill>
                  <a:schemeClr val="accent1"/>
                </a:solidFill>
                <a:ea typeface="Tahoma"/>
                <a:cs typeface="Tahoma"/>
              </a:rPr>
              <a:t>: Subrecipient Monitoring</a:t>
            </a:r>
            <a:endParaRPr lang="en-US" sz="2400">
              <a:solidFill>
                <a:schemeClr val="accent1"/>
              </a:solidFill>
            </a:endParaRPr>
          </a:p>
        </p:txBody>
      </p:sp>
      <p:sp>
        <p:nvSpPr>
          <p:cNvPr id="7" name="Content Placeholder 2">
            <a:extLst>
              <a:ext uri="{FF2B5EF4-FFF2-40B4-BE49-F238E27FC236}">
                <a16:creationId xmlns:a16="http://schemas.microsoft.com/office/drawing/2014/main" id="{F17BB9C1-2899-4464-50D5-D1448628071A}"/>
              </a:ext>
            </a:extLst>
          </p:cNvPr>
          <p:cNvSpPr txBox="1">
            <a:spLocks/>
          </p:cNvSpPr>
          <p:nvPr/>
        </p:nvSpPr>
        <p:spPr>
          <a:xfrm>
            <a:off x="838200" y="2014378"/>
            <a:ext cx="10515600" cy="4351338"/>
          </a:xfrm>
          <a:prstGeom prst="rect">
            <a:avLst/>
          </a:prstGeom>
        </p:spPr>
        <p:txBody>
          <a:bodyPr vert="horz" lIns="91440" tIns="45720" rIns="91440" bIns="45720" rtlCol="0" anchor="t">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a:solidFill>
                  <a:schemeClr val="accent4"/>
                </a:solidFill>
                <a:ea typeface="Tahoma"/>
                <a:cs typeface="Tahoma"/>
              </a:rPr>
              <a:t>New monitoring requirements include: </a:t>
            </a:r>
          </a:p>
          <a:p>
            <a:pPr>
              <a:lnSpc>
                <a:spcPct val="100000"/>
              </a:lnSpc>
              <a:spcBef>
                <a:spcPts val="600"/>
              </a:spcBef>
              <a:buClr>
                <a:schemeClr val="accent1">
                  <a:lumMod val="60000"/>
                  <a:lumOff val="40000"/>
                </a:schemeClr>
              </a:buClr>
            </a:pPr>
            <a:r>
              <a:rPr lang="en-US" sz="2200"/>
              <a:t>All down-stream entities must be subaward or contract </a:t>
            </a:r>
          </a:p>
          <a:p>
            <a:pPr lvl="1">
              <a:lnSpc>
                <a:spcPct val="100000"/>
              </a:lnSpc>
              <a:spcBef>
                <a:spcPts val="600"/>
              </a:spcBef>
              <a:buClr>
                <a:schemeClr val="accent1">
                  <a:lumMod val="60000"/>
                  <a:lumOff val="40000"/>
                </a:schemeClr>
              </a:buClr>
            </a:pPr>
            <a:r>
              <a:rPr lang="en-US" sz="2100"/>
              <a:t>Applies to internal transfers to related entities </a:t>
            </a:r>
            <a:endParaRPr lang="en-US" sz="2100">
              <a:ea typeface="Tahoma"/>
              <a:cs typeface="Tahoma"/>
            </a:endParaRPr>
          </a:p>
          <a:p>
            <a:pPr>
              <a:spcBef>
                <a:spcPts val="600"/>
              </a:spcBef>
              <a:buClr>
                <a:schemeClr val="accent1">
                  <a:lumMod val="60000"/>
                  <a:lumOff val="40000"/>
                </a:schemeClr>
              </a:buClr>
            </a:pPr>
            <a:r>
              <a:rPr lang="en-US" sz="2200"/>
              <a:t>All subawards and contracts must be logged in SAM.gov</a:t>
            </a:r>
            <a:endParaRPr lang="en-US" sz="2200">
              <a:ea typeface="Tahoma"/>
              <a:cs typeface="Tahoma"/>
            </a:endParaRPr>
          </a:p>
          <a:p>
            <a:pPr lvl="1">
              <a:spcBef>
                <a:spcPts val="600"/>
              </a:spcBef>
              <a:buClr>
                <a:schemeClr val="accent1">
                  <a:lumMod val="60000"/>
                  <a:lumOff val="40000"/>
                </a:schemeClr>
              </a:buClr>
            </a:pPr>
            <a:r>
              <a:rPr lang="en-US" sz="2200"/>
              <a:t>Failure is grounds for termination for non-compliance</a:t>
            </a:r>
            <a:endParaRPr lang="en-US" sz="2200">
              <a:ea typeface="Tahoma"/>
              <a:cs typeface="Tahoma"/>
            </a:endParaRPr>
          </a:p>
          <a:p>
            <a:pPr>
              <a:spcBef>
                <a:spcPts val="600"/>
              </a:spcBef>
              <a:buClr>
                <a:schemeClr val="accent1">
                  <a:lumMod val="60000"/>
                  <a:lumOff val="40000"/>
                </a:schemeClr>
              </a:buClr>
            </a:pPr>
            <a:r>
              <a:rPr lang="en-US" sz="2200"/>
              <a:t>Ensure activities do not cause “reputational harm” to recipient or federal agency</a:t>
            </a:r>
            <a:endParaRPr lang="en-US" sz="2200">
              <a:ea typeface="Tahoma"/>
              <a:cs typeface="Tahoma"/>
            </a:endParaRPr>
          </a:p>
          <a:p>
            <a:pPr>
              <a:spcBef>
                <a:spcPts val="600"/>
              </a:spcBef>
              <a:buClr>
                <a:schemeClr val="accent1">
                  <a:lumMod val="60000"/>
                  <a:lumOff val="40000"/>
                </a:schemeClr>
              </a:buClr>
            </a:pPr>
            <a:r>
              <a:rPr lang="en-US" sz="2200"/>
              <a:t>Federal agency could terminate award to recipient based on subrecipient actions</a:t>
            </a:r>
            <a:endParaRPr lang="en-US" sz="2200">
              <a:ea typeface="Tahoma"/>
              <a:cs typeface="Tahoma"/>
            </a:endParaRPr>
          </a:p>
          <a:p>
            <a:pPr marL="0" indent="0">
              <a:lnSpc>
                <a:spcPct val="100000"/>
              </a:lnSpc>
              <a:spcBef>
                <a:spcPts val="600"/>
              </a:spcBef>
              <a:buClr>
                <a:schemeClr val="accent1">
                  <a:lumMod val="40000"/>
                  <a:lumOff val="60000"/>
                </a:schemeClr>
              </a:buClr>
              <a:buFont typeface="Arial" panose="020B0604020202020204" pitchFamily="34" charset="0"/>
              <a:buNone/>
            </a:pPr>
            <a:endParaRPr lang="en-US" sz="1700"/>
          </a:p>
          <a:p>
            <a:pPr marL="0" indent="0">
              <a:buFont typeface="Arial" panose="020B0604020202020204" pitchFamily="34" charset="0"/>
              <a:buNone/>
            </a:pPr>
            <a:r>
              <a:rPr lang="en-US" b="1">
                <a:solidFill>
                  <a:schemeClr val="accent4"/>
                </a:solidFill>
                <a:ea typeface="Tahoma"/>
                <a:cs typeface="Tahoma"/>
              </a:rPr>
              <a:t>Questions Recipients Should Ask: </a:t>
            </a:r>
          </a:p>
          <a:p>
            <a:r>
              <a:rPr lang="en-US" sz="2200"/>
              <a:t>How will transfers between government departments be treated? </a:t>
            </a:r>
          </a:p>
          <a:p>
            <a:r>
              <a:rPr lang="en-US" sz="2200"/>
              <a:t>How does OMB define reputational harm? </a:t>
            </a:r>
          </a:p>
          <a:p>
            <a:r>
              <a:rPr lang="en-US" sz="2200"/>
              <a:t>Will there be opportunities to correct SAM.gov reporting? </a:t>
            </a:r>
          </a:p>
        </p:txBody>
      </p:sp>
    </p:spTree>
    <p:extLst>
      <p:ext uri="{BB962C8B-B14F-4D97-AF65-F5344CB8AC3E}">
        <p14:creationId xmlns:p14="http://schemas.microsoft.com/office/powerpoint/2010/main" val="31808627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FB3CB5-EE6E-5D55-A26A-772FD2176251}"/>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B0F62C58-1411-87E9-4B43-85E1D64899BB}"/>
              </a:ext>
            </a:extLst>
          </p:cNvPr>
          <p:cNvSpPr>
            <a:spLocks noGrp="1"/>
          </p:cNvSpPr>
          <p:nvPr>
            <p:ph type="title"/>
          </p:nvPr>
        </p:nvSpPr>
        <p:spPr>
          <a:xfrm>
            <a:off x="838200" y="293688"/>
            <a:ext cx="10063163" cy="592137"/>
          </a:xfrm>
        </p:spPr>
        <p:txBody>
          <a:bodyPr/>
          <a:lstStyle/>
          <a:p>
            <a:r>
              <a:rPr lang="en-US" b="1">
                <a:solidFill>
                  <a:schemeClr val="accent1">
                    <a:lumMod val="20000"/>
                    <a:lumOff val="80000"/>
                  </a:schemeClr>
                </a:solidFill>
                <a:ea typeface="Tahoma"/>
                <a:cs typeface="Tahoma"/>
              </a:rPr>
              <a:t>3. Grant Administration</a:t>
            </a:r>
            <a:endParaRPr lang="en-US"/>
          </a:p>
        </p:txBody>
      </p:sp>
      <p:sp>
        <p:nvSpPr>
          <p:cNvPr id="6" name="TextBox 5">
            <a:extLst>
              <a:ext uri="{FF2B5EF4-FFF2-40B4-BE49-F238E27FC236}">
                <a16:creationId xmlns:a16="http://schemas.microsoft.com/office/drawing/2014/main" id="{9FCDEFE0-E138-8FA3-3010-DCB7D2C3832F}"/>
              </a:ext>
            </a:extLst>
          </p:cNvPr>
          <p:cNvSpPr txBox="1"/>
          <p:nvPr/>
        </p:nvSpPr>
        <p:spPr>
          <a:xfrm>
            <a:off x="838200" y="1231875"/>
            <a:ext cx="9409771" cy="461665"/>
          </a:xfrm>
          <a:prstGeom prst="rect">
            <a:avLst/>
          </a:prstGeom>
          <a:noFill/>
        </p:spPr>
        <p:txBody>
          <a:bodyPr wrap="square">
            <a:spAutoFit/>
          </a:bodyPr>
          <a:lstStyle/>
          <a:p>
            <a:pPr marL="0" indent="0">
              <a:buNone/>
            </a:pPr>
            <a:r>
              <a:rPr lang="en-US" sz="2400" b="1" u="sng">
                <a:solidFill>
                  <a:schemeClr val="accent1">
                    <a:lumMod val="60000"/>
                    <a:lumOff val="40000"/>
                  </a:schemeClr>
                </a:solidFill>
                <a:ea typeface="Tahoma"/>
                <a:cs typeface="Tahoma"/>
              </a:rPr>
              <a:t>KEY CHANGE</a:t>
            </a:r>
            <a:r>
              <a:rPr lang="en-US" sz="2400" b="1">
                <a:solidFill>
                  <a:schemeClr val="accent1"/>
                </a:solidFill>
                <a:ea typeface="Tahoma"/>
                <a:cs typeface="Tahoma"/>
              </a:rPr>
              <a:t>: New Documentation Layers</a:t>
            </a:r>
            <a:endParaRPr lang="en-US" sz="2400">
              <a:solidFill>
                <a:schemeClr val="accent1"/>
              </a:solidFill>
            </a:endParaRPr>
          </a:p>
        </p:txBody>
      </p:sp>
      <p:sp>
        <p:nvSpPr>
          <p:cNvPr id="2" name="Content Placeholder 2">
            <a:extLst>
              <a:ext uri="{FF2B5EF4-FFF2-40B4-BE49-F238E27FC236}">
                <a16:creationId xmlns:a16="http://schemas.microsoft.com/office/drawing/2014/main" id="{965AA31D-9CC8-AC71-51ED-BBAA2C05D660}"/>
              </a:ext>
            </a:extLst>
          </p:cNvPr>
          <p:cNvSpPr txBox="1">
            <a:spLocks/>
          </p:cNvSpPr>
          <p:nvPr/>
        </p:nvSpPr>
        <p:spPr>
          <a:xfrm>
            <a:off x="838200" y="2014378"/>
            <a:ext cx="10515600" cy="4351338"/>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a:solidFill>
                  <a:schemeClr val="accent4"/>
                </a:solidFill>
              </a:rPr>
              <a:t>Payment Justifications </a:t>
            </a:r>
            <a:endParaRPr lang="en-US" b="1">
              <a:solidFill>
                <a:schemeClr val="accent4"/>
              </a:solidFill>
              <a:ea typeface="Tahoma"/>
              <a:cs typeface="Tahoma"/>
            </a:endParaRPr>
          </a:p>
          <a:p>
            <a:pPr>
              <a:lnSpc>
                <a:spcPct val="110000"/>
              </a:lnSpc>
              <a:spcBef>
                <a:spcPts val="600"/>
              </a:spcBef>
              <a:buClr>
                <a:schemeClr val="accent1">
                  <a:lumMod val="60000"/>
                  <a:lumOff val="40000"/>
                </a:schemeClr>
              </a:buClr>
            </a:pPr>
            <a:r>
              <a:rPr lang="en-US" sz="2200"/>
              <a:t>Required for recipients and subrecipients other than states </a:t>
            </a:r>
          </a:p>
          <a:p>
            <a:pPr lvl="1">
              <a:lnSpc>
                <a:spcPct val="110000"/>
              </a:lnSpc>
              <a:spcBef>
                <a:spcPts val="600"/>
              </a:spcBef>
              <a:buClr>
                <a:schemeClr val="accent1">
                  <a:lumMod val="60000"/>
                  <a:lumOff val="40000"/>
                </a:schemeClr>
              </a:buClr>
            </a:pPr>
            <a:r>
              <a:rPr lang="en-US" sz="2000"/>
              <a:t>Applicable to advance payments &amp; reimbursements</a:t>
            </a:r>
          </a:p>
          <a:p>
            <a:pPr>
              <a:lnSpc>
                <a:spcPct val="110000"/>
              </a:lnSpc>
              <a:spcBef>
                <a:spcPts val="600"/>
              </a:spcBef>
              <a:buClr>
                <a:schemeClr val="accent1">
                  <a:lumMod val="60000"/>
                  <a:lumOff val="40000"/>
                </a:schemeClr>
              </a:buClr>
            </a:pPr>
            <a:r>
              <a:rPr lang="en-US" sz="2200"/>
              <a:t>Recipients submit justification to agency </a:t>
            </a:r>
          </a:p>
          <a:p>
            <a:pPr>
              <a:lnSpc>
                <a:spcPct val="110000"/>
              </a:lnSpc>
              <a:spcBef>
                <a:spcPts val="600"/>
              </a:spcBef>
              <a:buClr>
                <a:schemeClr val="accent1">
                  <a:lumMod val="60000"/>
                  <a:lumOff val="40000"/>
                </a:schemeClr>
              </a:buClr>
            </a:pPr>
            <a:r>
              <a:rPr lang="en-US" sz="2200">
                <a:ea typeface="Tahoma"/>
                <a:cs typeface="Tahoma"/>
              </a:rPr>
              <a:t>Subrecipients submit justification to recipient/pass-thru entity </a:t>
            </a:r>
          </a:p>
          <a:p>
            <a:pPr marL="0" indent="0">
              <a:lnSpc>
                <a:spcPct val="110000"/>
              </a:lnSpc>
              <a:spcBef>
                <a:spcPts val="600"/>
              </a:spcBef>
              <a:buClr>
                <a:schemeClr val="accent1">
                  <a:lumMod val="40000"/>
                  <a:lumOff val="60000"/>
                </a:schemeClr>
              </a:buClr>
              <a:buFont typeface="Arial" panose="020B0604020202020204" pitchFamily="34" charset="0"/>
              <a:buNone/>
            </a:pPr>
            <a:endParaRPr lang="en-US" sz="2200">
              <a:ea typeface="Tahoma"/>
              <a:cs typeface="Tahoma"/>
            </a:endParaRPr>
          </a:p>
          <a:p>
            <a:pPr marL="0" indent="0">
              <a:buFont typeface="Arial" panose="020B0604020202020204" pitchFamily="34" charset="0"/>
              <a:buNone/>
            </a:pPr>
            <a:r>
              <a:rPr lang="en-US" b="1">
                <a:solidFill>
                  <a:schemeClr val="accent4"/>
                </a:solidFill>
                <a:ea typeface="Tahoma"/>
                <a:cs typeface="Tahoma"/>
              </a:rPr>
              <a:t>Questions Recipients Should Ask: </a:t>
            </a:r>
          </a:p>
          <a:p>
            <a:pPr>
              <a:lnSpc>
                <a:spcPct val="110000"/>
              </a:lnSpc>
              <a:spcBef>
                <a:spcPts val="600"/>
              </a:spcBef>
              <a:buClr>
                <a:schemeClr val="accent1">
                  <a:lumMod val="60000"/>
                  <a:lumOff val="40000"/>
                </a:schemeClr>
              </a:buClr>
              <a:buFont typeface="Arial"/>
              <a:buChar char="•"/>
            </a:pPr>
            <a:r>
              <a:rPr lang="en-US" sz="2200"/>
              <a:t>Will there be limits to length and contents of justification?</a:t>
            </a:r>
          </a:p>
          <a:p>
            <a:pPr>
              <a:lnSpc>
                <a:spcPct val="110000"/>
              </a:lnSpc>
              <a:spcBef>
                <a:spcPts val="600"/>
              </a:spcBef>
              <a:buClr>
                <a:schemeClr val="accent1">
                  <a:lumMod val="60000"/>
                  <a:lumOff val="40000"/>
                </a:schemeClr>
              </a:buClr>
              <a:buFont typeface="Arial"/>
              <a:buChar char="•"/>
            </a:pPr>
            <a:r>
              <a:rPr lang="en-US" sz="2200"/>
              <a:t>Would OMB consider a phase-in?</a:t>
            </a:r>
          </a:p>
          <a:p>
            <a:pPr>
              <a:lnSpc>
                <a:spcPct val="110000"/>
              </a:lnSpc>
              <a:spcBef>
                <a:spcPts val="600"/>
              </a:spcBef>
              <a:buClr>
                <a:schemeClr val="accent1">
                  <a:lumMod val="60000"/>
                  <a:lumOff val="40000"/>
                </a:schemeClr>
              </a:buClr>
              <a:buFont typeface="Arial"/>
              <a:buChar char="•"/>
            </a:pPr>
            <a:r>
              <a:rPr lang="en-US" sz="2200"/>
              <a:t>Will recipients be expected to implement before federal agencies?</a:t>
            </a:r>
            <a:endParaRPr lang="en-US"/>
          </a:p>
        </p:txBody>
      </p:sp>
    </p:spTree>
    <p:extLst>
      <p:ext uri="{BB962C8B-B14F-4D97-AF65-F5344CB8AC3E}">
        <p14:creationId xmlns:p14="http://schemas.microsoft.com/office/powerpoint/2010/main" val="22361323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E1B5EC-AC07-499B-5D44-63D9B380CCF2}"/>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4ACAE27E-6B07-4D44-39A7-1595D3BDE358}"/>
              </a:ext>
            </a:extLst>
          </p:cNvPr>
          <p:cNvSpPr>
            <a:spLocks noGrp="1"/>
          </p:cNvSpPr>
          <p:nvPr>
            <p:ph type="title"/>
          </p:nvPr>
        </p:nvSpPr>
        <p:spPr>
          <a:xfrm>
            <a:off x="838200" y="293688"/>
            <a:ext cx="10063163" cy="592137"/>
          </a:xfrm>
        </p:spPr>
        <p:txBody>
          <a:bodyPr/>
          <a:lstStyle/>
          <a:p>
            <a:r>
              <a:rPr lang="en-US" b="1">
                <a:solidFill>
                  <a:schemeClr val="accent1">
                    <a:lumMod val="20000"/>
                    <a:lumOff val="80000"/>
                  </a:schemeClr>
                </a:solidFill>
                <a:ea typeface="Tahoma"/>
                <a:cs typeface="Tahoma"/>
              </a:rPr>
              <a:t>3. Grant Administration</a:t>
            </a:r>
            <a:endParaRPr lang="en-US"/>
          </a:p>
        </p:txBody>
      </p:sp>
      <p:sp>
        <p:nvSpPr>
          <p:cNvPr id="6" name="TextBox 5">
            <a:extLst>
              <a:ext uri="{FF2B5EF4-FFF2-40B4-BE49-F238E27FC236}">
                <a16:creationId xmlns:a16="http://schemas.microsoft.com/office/drawing/2014/main" id="{5AC22441-09B3-B481-C163-12CE2CCCB248}"/>
              </a:ext>
            </a:extLst>
          </p:cNvPr>
          <p:cNvSpPr txBox="1"/>
          <p:nvPr/>
        </p:nvSpPr>
        <p:spPr>
          <a:xfrm>
            <a:off x="838200" y="1231875"/>
            <a:ext cx="9409771" cy="461665"/>
          </a:xfrm>
          <a:prstGeom prst="rect">
            <a:avLst/>
          </a:prstGeom>
          <a:noFill/>
        </p:spPr>
        <p:txBody>
          <a:bodyPr wrap="square">
            <a:spAutoFit/>
          </a:bodyPr>
          <a:lstStyle/>
          <a:p>
            <a:pPr marL="0" indent="0">
              <a:buNone/>
            </a:pPr>
            <a:r>
              <a:rPr lang="en-US" sz="2400" b="1" u="sng">
                <a:solidFill>
                  <a:schemeClr val="accent1">
                    <a:lumMod val="60000"/>
                    <a:lumOff val="40000"/>
                  </a:schemeClr>
                </a:solidFill>
                <a:ea typeface="Tahoma"/>
                <a:cs typeface="Tahoma"/>
              </a:rPr>
              <a:t>KEY CHANGE</a:t>
            </a:r>
            <a:r>
              <a:rPr lang="en-US" sz="2400" b="1">
                <a:solidFill>
                  <a:schemeClr val="accent1"/>
                </a:solidFill>
                <a:ea typeface="Tahoma"/>
                <a:cs typeface="Tahoma"/>
              </a:rPr>
              <a:t>: New Cost Restrictions</a:t>
            </a:r>
            <a:endParaRPr lang="en-US" sz="2400">
              <a:solidFill>
                <a:schemeClr val="accent1"/>
              </a:solidFill>
            </a:endParaRPr>
          </a:p>
        </p:txBody>
      </p:sp>
      <p:sp>
        <p:nvSpPr>
          <p:cNvPr id="3" name="Content Placeholder 2">
            <a:extLst>
              <a:ext uri="{FF2B5EF4-FFF2-40B4-BE49-F238E27FC236}">
                <a16:creationId xmlns:a16="http://schemas.microsoft.com/office/drawing/2014/main" id="{F27669AE-4A9A-59D1-67DE-65E13E3D3BCE}"/>
              </a:ext>
            </a:extLst>
          </p:cNvPr>
          <p:cNvSpPr txBox="1">
            <a:spLocks/>
          </p:cNvSpPr>
          <p:nvPr/>
        </p:nvSpPr>
        <p:spPr>
          <a:xfrm>
            <a:off x="838200" y="2014378"/>
            <a:ext cx="10515600" cy="4351338"/>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b="1">
                <a:solidFill>
                  <a:schemeClr val="accent4"/>
                </a:solidFill>
                <a:ea typeface="Tahoma"/>
                <a:cs typeface="Tahoma"/>
              </a:rPr>
              <a:t>Added cost principles related to: </a:t>
            </a:r>
          </a:p>
          <a:p>
            <a:pPr>
              <a:lnSpc>
                <a:spcPct val="100000"/>
              </a:lnSpc>
              <a:spcBef>
                <a:spcPts val="600"/>
              </a:spcBef>
              <a:buClr>
                <a:schemeClr val="accent1">
                  <a:lumMod val="60000"/>
                  <a:lumOff val="40000"/>
                </a:schemeClr>
              </a:buClr>
            </a:pPr>
            <a:r>
              <a:rPr lang="en-US" sz="2400"/>
              <a:t>Advertising and public relations</a:t>
            </a:r>
          </a:p>
          <a:p>
            <a:pPr>
              <a:lnSpc>
                <a:spcPct val="100000"/>
              </a:lnSpc>
              <a:spcBef>
                <a:spcPts val="600"/>
              </a:spcBef>
              <a:buClr>
                <a:schemeClr val="accent1">
                  <a:lumMod val="60000"/>
                  <a:lumOff val="40000"/>
                </a:schemeClr>
              </a:buClr>
            </a:pPr>
            <a:r>
              <a:rPr lang="en-US" sz="2400"/>
              <a:t>Conferences </a:t>
            </a:r>
          </a:p>
          <a:p>
            <a:pPr>
              <a:lnSpc>
                <a:spcPct val="100000"/>
              </a:lnSpc>
              <a:spcBef>
                <a:spcPts val="600"/>
              </a:spcBef>
              <a:buClr>
                <a:schemeClr val="accent1">
                  <a:lumMod val="60000"/>
                  <a:lumOff val="40000"/>
                </a:schemeClr>
              </a:buClr>
            </a:pPr>
            <a:r>
              <a:rPr lang="en-US" sz="2400"/>
              <a:t>Memberships, subscriptions and professional activity costs</a:t>
            </a:r>
          </a:p>
          <a:p>
            <a:pPr>
              <a:lnSpc>
                <a:spcPct val="100000"/>
              </a:lnSpc>
              <a:spcBef>
                <a:spcPts val="600"/>
              </a:spcBef>
              <a:buClr>
                <a:schemeClr val="accent1">
                  <a:lumMod val="60000"/>
                  <a:lumOff val="40000"/>
                </a:schemeClr>
              </a:buClr>
            </a:pPr>
            <a:r>
              <a:rPr lang="en-US" sz="2400"/>
              <a:t>General cost of government outside of specified grant activities</a:t>
            </a:r>
          </a:p>
          <a:p>
            <a:pPr marL="0" indent="0">
              <a:lnSpc>
                <a:spcPct val="100000"/>
              </a:lnSpc>
              <a:spcBef>
                <a:spcPts val="600"/>
              </a:spcBef>
              <a:buClr>
                <a:schemeClr val="accent1">
                  <a:lumMod val="40000"/>
                  <a:lumOff val="60000"/>
                </a:schemeClr>
              </a:buClr>
              <a:buFont typeface="Arial" panose="020B0604020202020204" pitchFamily="34" charset="0"/>
              <a:buNone/>
            </a:pPr>
            <a:endParaRPr lang="en-US" sz="2400"/>
          </a:p>
          <a:p>
            <a:pPr marL="0" indent="0">
              <a:buFont typeface="Arial" panose="020B0604020202020204" pitchFamily="34" charset="0"/>
              <a:buNone/>
            </a:pPr>
            <a:r>
              <a:rPr lang="en-US" sz="2400" b="1">
                <a:solidFill>
                  <a:schemeClr val="accent4"/>
                </a:solidFill>
                <a:ea typeface="Tahoma"/>
                <a:cs typeface="Tahoma"/>
              </a:rPr>
              <a:t>Questions Recipients Should Ask: </a:t>
            </a:r>
            <a:endParaRPr lang="en-US" sz="2400">
              <a:solidFill>
                <a:schemeClr val="accent4"/>
              </a:solidFill>
              <a:ea typeface="Tahoma"/>
              <a:cs typeface="Tahoma"/>
            </a:endParaRPr>
          </a:p>
          <a:p>
            <a:pPr>
              <a:spcBef>
                <a:spcPts val="600"/>
              </a:spcBef>
              <a:buClr>
                <a:schemeClr val="accent1">
                  <a:lumMod val="60000"/>
                  <a:lumOff val="40000"/>
                </a:schemeClr>
              </a:buClr>
            </a:pPr>
            <a:r>
              <a:rPr lang="en-US" sz="2400"/>
              <a:t>How clear will the delineation between grant activities and general government activities be?</a:t>
            </a:r>
          </a:p>
          <a:p>
            <a:pPr>
              <a:spcBef>
                <a:spcPts val="600"/>
              </a:spcBef>
              <a:buClr>
                <a:schemeClr val="accent1">
                  <a:lumMod val="60000"/>
                  <a:lumOff val="40000"/>
                </a:schemeClr>
              </a:buClr>
            </a:pPr>
            <a:r>
              <a:rPr lang="en-US" sz="2400"/>
              <a:t>Will OMB or federal agencies provide further guidance specific to grant programs? </a:t>
            </a:r>
          </a:p>
        </p:txBody>
      </p:sp>
    </p:spTree>
    <p:extLst>
      <p:ext uri="{BB962C8B-B14F-4D97-AF65-F5344CB8AC3E}">
        <p14:creationId xmlns:p14="http://schemas.microsoft.com/office/powerpoint/2010/main" val="23065539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C9C1F9-AB81-9486-B169-A5C4794CC8F3}"/>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F247FFB9-72FC-6C54-71A1-597AE06E52BA}"/>
              </a:ext>
            </a:extLst>
          </p:cNvPr>
          <p:cNvSpPr>
            <a:spLocks noGrp="1"/>
          </p:cNvSpPr>
          <p:nvPr>
            <p:ph type="title"/>
          </p:nvPr>
        </p:nvSpPr>
        <p:spPr>
          <a:xfrm>
            <a:off x="838200" y="293688"/>
            <a:ext cx="10063163" cy="592137"/>
          </a:xfrm>
        </p:spPr>
        <p:txBody>
          <a:bodyPr/>
          <a:lstStyle/>
          <a:p>
            <a:r>
              <a:rPr lang="en-US" b="1">
                <a:solidFill>
                  <a:schemeClr val="accent1">
                    <a:lumMod val="20000"/>
                    <a:lumOff val="80000"/>
                  </a:schemeClr>
                </a:solidFill>
                <a:ea typeface="Tahoma"/>
                <a:cs typeface="Tahoma"/>
              </a:rPr>
              <a:t>4. Audit and Update Frequency</a:t>
            </a:r>
            <a:endParaRPr lang="en-US"/>
          </a:p>
        </p:txBody>
      </p:sp>
      <p:sp>
        <p:nvSpPr>
          <p:cNvPr id="6" name="TextBox 5">
            <a:extLst>
              <a:ext uri="{FF2B5EF4-FFF2-40B4-BE49-F238E27FC236}">
                <a16:creationId xmlns:a16="http://schemas.microsoft.com/office/drawing/2014/main" id="{78F71A19-5249-F102-6C44-B902836EF676}"/>
              </a:ext>
            </a:extLst>
          </p:cNvPr>
          <p:cNvSpPr txBox="1"/>
          <p:nvPr/>
        </p:nvSpPr>
        <p:spPr>
          <a:xfrm>
            <a:off x="838200" y="1231875"/>
            <a:ext cx="9409771" cy="461665"/>
          </a:xfrm>
          <a:prstGeom prst="rect">
            <a:avLst/>
          </a:prstGeom>
          <a:noFill/>
        </p:spPr>
        <p:txBody>
          <a:bodyPr wrap="square">
            <a:spAutoFit/>
          </a:bodyPr>
          <a:lstStyle/>
          <a:p>
            <a:pPr marL="0" indent="0">
              <a:buNone/>
            </a:pPr>
            <a:r>
              <a:rPr lang="en-US" sz="2400" b="1" u="sng">
                <a:solidFill>
                  <a:schemeClr val="accent1">
                    <a:lumMod val="60000"/>
                    <a:lumOff val="40000"/>
                  </a:schemeClr>
                </a:solidFill>
                <a:ea typeface="Tahoma"/>
                <a:cs typeface="Tahoma"/>
              </a:rPr>
              <a:t>KEY CHANGE</a:t>
            </a:r>
            <a:r>
              <a:rPr lang="en-US" sz="2400" b="1">
                <a:solidFill>
                  <a:schemeClr val="accent1"/>
                </a:solidFill>
                <a:ea typeface="Tahoma"/>
                <a:cs typeface="Tahoma"/>
              </a:rPr>
              <a:t>: No Longer Annual Update</a:t>
            </a:r>
            <a:endParaRPr lang="en-US" sz="2400">
              <a:solidFill>
                <a:schemeClr val="accent1"/>
              </a:solidFill>
            </a:endParaRPr>
          </a:p>
        </p:txBody>
      </p:sp>
      <p:sp>
        <p:nvSpPr>
          <p:cNvPr id="2" name="Content Placeholder 2">
            <a:extLst>
              <a:ext uri="{FF2B5EF4-FFF2-40B4-BE49-F238E27FC236}">
                <a16:creationId xmlns:a16="http://schemas.microsoft.com/office/drawing/2014/main" id="{C44B5545-4C2C-3B33-F8E9-0E8E3FEC6032}"/>
              </a:ext>
            </a:extLst>
          </p:cNvPr>
          <p:cNvSpPr txBox="1">
            <a:spLocks/>
          </p:cNvSpPr>
          <p:nvPr/>
        </p:nvSpPr>
        <p:spPr>
          <a:xfrm>
            <a:off x="838200" y="2014378"/>
            <a:ext cx="10515600" cy="435133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a:solidFill>
                  <a:schemeClr val="accent4"/>
                </a:solidFill>
                <a:ea typeface="Tahoma"/>
                <a:cs typeface="Tahoma"/>
              </a:rPr>
              <a:t>Anticipated Audit Impacts</a:t>
            </a:r>
          </a:p>
          <a:p>
            <a:pPr>
              <a:lnSpc>
                <a:spcPct val="110000"/>
              </a:lnSpc>
              <a:spcBef>
                <a:spcPts val="600"/>
              </a:spcBef>
              <a:buClr>
                <a:schemeClr val="accent1">
                  <a:lumMod val="60000"/>
                  <a:lumOff val="40000"/>
                </a:schemeClr>
              </a:buClr>
            </a:pPr>
            <a:r>
              <a:rPr lang="en-US" sz="2200"/>
              <a:t>No change to Single Audit but under review</a:t>
            </a:r>
          </a:p>
          <a:p>
            <a:pPr>
              <a:lnSpc>
                <a:spcPct val="110000"/>
              </a:lnSpc>
              <a:spcBef>
                <a:spcPts val="600"/>
              </a:spcBef>
              <a:buClr>
                <a:schemeClr val="accent1">
                  <a:lumMod val="60000"/>
                  <a:lumOff val="40000"/>
                </a:schemeClr>
              </a:buClr>
            </a:pPr>
            <a:r>
              <a:rPr lang="en-US" sz="2200">
                <a:ea typeface="Tahoma"/>
                <a:cs typeface="Tahoma"/>
              </a:rPr>
              <a:t>Less frequent guidance for single audit process </a:t>
            </a:r>
            <a:r>
              <a:rPr lang="en-US" sz="2000"/>
              <a:t>(§ 200.513)</a:t>
            </a:r>
            <a:endParaRPr lang="en-US" sz="2200">
              <a:ea typeface="Tahoma"/>
              <a:cs typeface="Tahoma"/>
            </a:endParaRPr>
          </a:p>
          <a:p>
            <a:pPr lvl="1">
              <a:lnSpc>
                <a:spcPct val="110000"/>
              </a:lnSpc>
              <a:spcBef>
                <a:spcPts val="600"/>
              </a:spcBef>
              <a:buClr>
                <a:schemeClr val="accent1">
                  <a:lumMod val="60000"/>
                  <a:lumOff val="40000"/>
                </a:schemeClr>
              </a:buClr>
            </a:pPr>
            <a:r>
              <a:rPr lang="en-US" sz="2000">
                <a:ea typeface="Tahoma"/>
                <a:cs typeface="Tahoma"/>
              </a:rPr>
              <a:t>High risk programs</a:t>
            </a:r>
          </a:p>
          <a:p>
            <a:pPr lvl="1">
              <a:lnSpc>
                <a:spcPct val="110000"/>
              </a:lnSpc>
              <a:spcBef>
                <a:spcPts val="600"/>
              </a:spcBef>
              <a:buClr>
                <a:schemeClr val="accent1">
                  <a:lumMod val="60000"/>
                  <a:lumOff val="40000"/>
                </a:schemeClr>
              </a:buClr>
            </a:pPr>
            <a:r>
              <a:rPr lang="en-US" sz="2000">
                <a:ea typeface="Tahoma"/>
                <a:cs typeface="Tahoma"/>
              </a:rPr>
              <a:t>Compliance factors </a:t>
            </a:r>
          </a:p>
          <a:p>
            <a:pPr marL="0" indent="0">
              <a:lnSpc>
                <a:spcPct val="110000"/>
              </a:lnSpc>
              <a:spcBef>
                <a:spcPts val="600"/>
              </a:spcBef>
              <a:buClr>
                <a:schemeClr val="accent1">
                  <a:lumMod val="40000"/>
                  <a:lumOff val="60000"/>
                </a:schemeClr>
              </a:buClr>
              <a:buFont typeface="Arial" panose="020B0604020202020204" pitchFamily="34" charset="0"/>
              <a:buNone/>
            </a:pPr>
            <a:endParaRPr lang="en-US" sz="2200">
              <a:ea typeface="Tahoma"/>
              <a:cs typeface="Tahoma"/>
            </a:endParaRPr>
          </a:p>
          <a:p>
            <a:pPr marL="0" indent="0">
              <a:buFont typeface="Arial" panose="020B0604020202020204" pitchFamily="34" charset="0"/>
              <a:buNone/>
            </a:pPr>
            <a:r>
              <a:rPr lang="en-US" b="1">
                <a:solidFill>
                  <a:schemeClr val="accent4"/>
                </a:solidFill>
                <a:ea typeface="Tahoma"/>
                <a:cs typeface="Tahoma"/>
              </a:rPr>
              <a:t>Questions Recipients Should Ask: </a:t>
            </a:r>
            <a:endParaRPr lang="en-US">
              <a:solidFill>
                <a:schemeClr val="accent4"/>
              </a:solidFill>
              <a:ea typeface="Tahoma"/>
              <a:cs typeface="Tahoma"/>
            </a:endParaRPr>
          </a:p>
          <a:p>
            <a:pPr>
              <a:lnSpc>
                <a:spcPct val="110000"/>
              </a:lnSpc>
              <a:spcBef>
                <a:spcPts val="600"/>
              </a:spcBef>
              <a:buClr>
                <a:schemeClr val="accent1">
                  <a:lumMod val="60000"/>
                  <a:lumOff val="40000"/>
                </a:schemeClr>
              </a:buClr>
              <a:buFont typeface="Arial"/>
              <a:buChar char="•"/>
            </a:pPr>
            <a:r>
              <a:rPr lang="en-US" sz="2200"/>
              <a:t>What occasions would trigger a compliance supplement update?</a:t>
            </a:r>
          </a:p>
          <a:p>
            <a:pPr>
              <a:lnSpc>
                <a:spcPct val="110000"/>
              </a:lnSpc>
              <a:spcBef>
                <a:spcPts val="600"/>
              </a:spcBef>
              <a:buClr>
                <a:schemeClr val="accent1">
                  <a:lumMod val="60000"/>
                  <a:lumOff val="40000"/>
                </a:schemeClr>
              </a:buClr>
              <a:buFont typeface="Arial"/>
              <a:buChar char="•"/>
            </a:pPr>
            <a:r>
              <a:rPr lang="en-US" sz="2200"/>
              <a:t>Will 2026 compliance supplement remain in effect until a new update is released? </a:t>
            </a:r>
          </a:p>
        </p:txBody>
      </p:sp>
    </p:spTree>
    <p:extLst>
      <p:ext uri="{BB962C8B-B14F-4D97-AF65-F5344CB8AC3E}">
        <p14:creationId xmlns:p14="http://schemas.microsoft.com/office/powerpoint/2010/main" val="108009486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7483" y="269184"/>
            <a:ext cx="11696485" cy="6277697"/>
          </a:xfrm>
        </p:spPr>
        <p:txBody>
          <a:bodyPr anchor="t">
            <a:normAutofit/>
          </a:bodyPr>
          <a:lstStyle/>
          <a:p>
            <a:pPr algn="l"/>
            <a:endParaRPr lang="en-US">
              <a:solidFill>
                <a:schemeClr val="tx2"/>
              </a:solidFill>
              <a:cs typeface="Posterama"/>
            </a:endParaRPr>
          </a:p>
          <a:p>
            <a:pPr algn="l"/>
            <a:endParaRPr lang="en-US"/>
          </a:p>
        </p:txBody>
      </p:sp>
      <p:pic>
        <p:nvPicPr>
          <p:cNvPr id="5" name="Picture 5" descr="Text&#10;&#10;Description automatically generated">
            <a:extLst>
              <a:ext uri="{FF2B5EF4-FFF2-40B4-BE49-F238E27FC236}">
                <a16:creationId xmlns:a16="http://schemas.microsoft.com/office/drawing/2014/main" id="{5F0A513F-9CBF-7DC6-ABF8-B29EDB033106}"/>
              </a:ext>
            </a:extLst>
          </p:cNvPr>
          <p:cNvPicPr>
            <a:picLocks noChangeAspect="1"/>
          </p:cNvPicPr>
          <p:nvPr/>
        </p:nvPicPr>
        <p:blipFill>
          <a:blip r:embed="rId2"/>
          <a:stretch>
            <a:fillRect/>
          </a:stretch>
        </p:blipFill>
        <p:spPr>
          <a:xfrm>
            <a:off x="233683" y="1035221"/>
            <a:ext cx="1692236" cy="624518"/>
          </a:xfrm>
          <a:prstGeom prst="rect">
            <a:avLst/>
          </a:prstGeom>
        </p:spPr>
      </p:pic>
      <p:pic>
        <p:nvPicPr>
          <p:cNvPr id="6" name="Picture 6">
            <a:extLst>
              <a:ext uri="{FF2B5EF4-FFF2-40B4-BE49-F238E27FC236}">
                <a16:creationId xmlns:a16="http://schemas.microsoft.com/office/drawing/2014/main" id="{D98909B7-2825-A2DF-58E4-1FBE9A909BF6}"/>
              </a:ext>
            </a:extLst>
          </p:cNvPr>
          <p:cNvPicPr>
            <a:picLocks noChangeAspect="1"/>
          </p:cNvPicPr>
          <p:nvPr/>
        </p:nvPicPr>
        <p:blipFill>
          <a:blip r:embed="rId3"/>
          <a:stretch>
            <a:fillRect/>
          </a:stretch>
        </p:blipFill>
        <p:spPr>
          <a:xfrm>
            <a:off x="2367380" y="1035852"/>
            <a:ext cx="1514475" cy="733425"/>
          </a:xfrm>
          <a:prstGeom prst="rect">
            <a:avLst/>
          </a:prstGeom>
        </p:spPr>
      </p:pic>
      <p:pic>
        <p:nvPicPr>
          <p:cNvPr id="7" name="Picture 8">
            <a:extLst>
              <a:ext uri="{FF2B5EF4-FFF2-40B4-BE49-F238E27FC236}">
                <a16:creationId xmlns:a16="http://schemas.microsoft.com/office/drawing/2014/main" id="{1D0BBD87-C7AA-AF77-31E5-BE7E6A8B886E}"/>
              </a:ext>
            </a:extLst>
          </p:cNvPr>
          <p:cNvPicPr>
            <a:picLocks noChangeAspect="1"/>
          </p:cNvPicPr>
          <p:nvPr/>
        </p:nvPicPr>
        <p:blipFill>
          <a:blip r:embed="rId4"/>
          <a:stretch>
            <a:fillRect/>
          </a:stretch>
        </p:blipFill>
        <p:spPr>
          <a:xfrm>
            <a:off x="5920295" y="1014168"/>
            <a:ext cx="781050" cy="723900"/>
          </a:xfrm>
          <a:prstGeom prst="rect">
            <a:avLst/>
          </a:prstGeom>
        </p:spPr>
      </p:pic>
      <p:pic>
        <p:nvPicPr>
          <p:cNvPr id="9" name="Picture 10">
            <a:extLst>
              <a:ext uri="{FF2B5EF4-FFF2-40B4-BE49-F238E27FC236}">
                <a16:creationId xmlns:a16="http://schemas.microsoft.com/office/drawing/2014/main" id="{925D7E64-1A08-6189-404A-633AA891FFEF}"/>
              </a:ext>
            </a:extLst>
          </p:cNvPr>
          <p:cNvPicPr>
            <a:picLocks noChangeAspect="1"/>
          </p:cNvPicPr>
          <p:nvPr/>
        </p:nvPicPr>
        <p:blipFill>
          <a:blip r:embed="rId5"/>
          <a:stretch>
            <a:fillRect/>
          </a:stretch>
        </p:blipFill>
        <p:spPr>
          <a:xfrm>
            <a:off x="7005763" y="1021583"/>
            <a:ext cx="1229642" cy="760623"/>
          </a:xfrm>
          <a:prstGeom prst="rect">
            <a:avLst/>
          </a:prstGeom>
        </p:spPr>
      </p:pic>
      <p:pic>
        <p:nvPicPr>
          <p:cNvPr id="11" name="Picture 12" descr="Logo, company name&#10;&#10;Description automatically generated">
            <a:extLst>
              <a:ext uri="{FF2B5EF4-FFF2-40B4-BE49-F238E27FC236}">
                <a16:creationId xmlns:a16="http://schemas.microsoft.com/office/drawing/2014/main" id="{E2003A3A-F008-9DC0-61F3-CF100F03D988}"/>
              </a:ext>
            </a:extLst>
          </p:cNvPr>
          <p:cNvPicPr>
            <a:picLocks noChangeAspect="1"/>
          </p:cNvPicPr>
          <p:nvPr/>
        </p:nvPicPr>
        <p:blipFill>
          <a:blip r:embed="rId6"/>
          <a:stretch>
            <a:fillRect/>
          </a:stretch>
        </p:blipFill>
        <p:spPr>
          <a:xfrm>
            <a:off x="8506629" y="986061"/>
            <a:ext cx="1517114" cy="786098"/>
          </a:xfrm>
          <a:prstGeom prst="rect">
            <a:avLst/>
          </a:prstGeom>
        </p:spPr>
      </p:pic>
      <p:pic>
        <p:nvPicPr>
          <p:cNvPr id="13" name="Graphic 14">
            <a:extLst>
              <a:ext uri="{FF2B5EF4-FFF2-40B4-BE49-F238E27FC236}">
                <a16:creationId xmlns:a16="http://schemas.microsoft.com/office/drawing/2014/main" id="{71E75320-E07E-7BAB-6121-5A19AA536D7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934515" y="2238353"/>
            <a:ext cx="2190750" cy="285750"/>
          </a:xfrm>
          <a:prstGeom prst="rect">
            <a:avLst/>
          </a:prstGeom>
        </p:spPr>
      </p:pic>
      <p:pic>
        <p:nvPicPr>
          <p:cNvPr id="15" name="Picture 16" descr="Logo&#10;&#10;Description automatically generated">
            <a:extLst>
              <a:ext uri="{FF2B5EF4-FFF2-40B4-BE49-F238E27FC236}">
                <a16:creationId xmlns:a16="http://schemas.microsoft.com/office/drawing/2014/main" id="{02E44905-B27F-9E68-49CE-191CBCC496A1}"/>
              </a:ext>
            </a:extLst>
          </p:cNvPr>
          <p:cNvPicPr>
            <a:picLocks noChangeAspect="1"/>
          </p:cNvPicPr>
          <p:nvPr/>
        </p:nvPicPr>
        <p:blipFill>
          <a:blip r:embed="rId8"/>
          <a:stretch>
            <a:fillRect/>
          </a:stretch>
        </p:blipFill>
        <p:spPr>
          <a:xfrm>
            <a:off x="8170844" y="2990297"/>
            <a:ext cx="1406237" cy="530803"/>
          </a:xfrm>
          <a:prstGeom prst="rect">
            <a:avLst/>
          </a:prstGeom>
        </p:spPr>
      </p:pic>
      <p:pic>
        <p:nvPicPr>
          <p:cNvPr id="17" name="Picture 47" descr="Text&#10;&#10;Description automatically generated">
            <a:extLst>
              <a:ext uri="{FF2B5EF4-FFF2-40B4-BE49-F238E27FC236}">
                <a16:creationId xmlns:a16="http://schemas.microsoft.com/office/drawing/2014/main" id="{DC886DC5-1E8D-B581-68E8-47A8E3AFB7CC}"/>
              </a:ext>
            </a:extLst>
          </p:cNvPr>
          <p:cNvPicPr>
            <a:picLocks noChangeAspect="1"/>
          </p:cNvPicPr>
          <p:nvPr/>
        </p:nvPicPr>
        <p:blipFill>
          <a:blip r:embed="rId9"/>
          <a:stretch>
            <a:fillRect/>
          </a:stretch>
        </p:blipFill>
        <p:spPr>
          <a:xfrm>
            <a:off x="1796857" y="2049743"/>
            <a:ext cx="1654825" cy="764295"/>
          </a:xfrm>
          <a:prstGeom prst="rect">
            <a:avLst/>
          </a:prstGeom>
        </p:spPr>
      </p:pic>
      <p:pic>
        <p:nvPicPr>
          <p:cNvPr id="48" name="Picture 48">
            <a:extLst>
              <a:ext uri="{FF2B5EF4-FFF2-40B4-BE49-F238E27FC236}">
                <a16:creationId xmlns:a16="http://schemas.microsoft.com/office/drawing/2014/main" id="{3F7A0007-252A-0AD3-813D-F9E4359AE2F6}"/>
              </a:ext>
            </a:extLst>
          </p:cNvPr>
          <p:cNvPicPr>
            <a:picLocks noChangeAspect="1"/>
          </p:cNvPicPr>
          <p:nvPr/>
        </p:nvPicPr>
        <p:blipFill>
          <a:blip r:embed="rId10"/>
          <a:stretch>
            <a:fillRect/>
          </a:stretch>
        </p:blipFill>
        <p:spPr>
          <a:xfrm>
            <a:off x="239533" y="2234186"/>
            <a:ext cx="1219200" cy="428625"/>
          </a:xfrm>
          <a:prstGeom prst="rect">
            <a:avLst/>
          </a:prstGeom>
        </p:spPr>
      </p:pic>
      <p:pic>
        <p:nvPicPr>
          <p:cNvPr id="49" name="Picture 49" descr="Text&#10;&#10;Description automatically generated">
            <a:extLst>
              <a:ext uri="{FF2B5EF4-FFF2-40B4-BE49-F238E27FC236}">
                <a16:creationId xmlns:a16="http://schemas.microsoft.com/office/drawing/2014/main" id="{73745515-93A4-FDC5-FA8E-1FD20E034A28}"/>
              </a:ext>
            </a:extLst>
          </p:cNvPr>
          <p:cNvPicPr>
            <a:picLocks noChangeAspect="1"/>
          </p:cNvPicPr>
          <p:nvPr/>
        </p:nvPicPr>
        <p:blipFill>
          <a:blip r:embed="rId11"/>
          <a:stretch>
            <a:fillRect/>
          </a:stretch>
        </p:blipFill>
        <p:spPr>
          <a:xfrm>
            <a:off x="3633783" y="2036309"/>
            <a:ext cx="1325926" cy="763950"/>
          </a:xfrm>
          <a:prstGeom prst="rect">
            <a:avLst/>
          </a:prstGeom>
        </p:spPr>
      </p:pic>
      <p:pic>
        <p:nvPicPr>
          <p:cNvPr id="50" name="Picture 50">
            <a:extLst>
              <a:ext uri="{FF2B5EF4-FFF2-40B4-BE49-F238E27FC236}">
                <a16:creationId xmlns:a16="http://schemas.microsoft.com/office/drawing/2014/main" id="{C2CE5212-0587-D0EE-AB70-80E185A6FD44}"/>
              </a:ext>
            </a:extLst>
          </p:cNvPr>
          <p:cNvPicPr>
            <a:picLocks noChangeAspect="1"/>
          </p:cNvPicPr>
          <p:nvPr/>
        </p:nvPicPr>
        <p:blipFill>
          <a:blip r:embed="rId12"/>
          <a:stretch>
            <a:fillRect/>
          </a:stretch>
        </p:blipFill>
        <p:spPr>
          <a:xfrm>
            <a:off x="3474331" y="3316826"/>
            <a:ext cx="1314450" cy="466725"/>
          </a:xfrm>
          <a:prstGeom prst="rect">
            <a:avLst/>
          </a:prstGeom>
        </p:spPr>
      </p:pic>
      <p:pic>
        <p:nvPicPr>
          <p:cNvPr id="51" name="Picture 51" descr="A picture containing text, outdoor, sign&#10;&#10;Description automatically generated">
            <a:extLst>
              <a:ext uri="{FF2B5EF4-FFF2-40B4-BE49-F238E27FC236}">
                <a16:creationId xmlns:a16="http://schemas.microsoft.com/office/drawing/2014/main" id="{2F1ECC69-6ADC-0D18-CF4B-CACD6928D1F6}"/>
              </a:ext>
            </a:extLst>
          </p:cNvPr>
          <p:cNvPicPr>
            <a:picLocks noChangeAspect="1"/>
          </p:cNvPicPr>
          <p:nvPr/>
        </p:nvPicPr>
        <p:blipFill>
          <a:blip r:embed="rId13"/>
          <a:stretch>
            <a:fillRect/>
          </a:stretch>
        </p:blipFill>
        <p:spPr>
          <a:xfrm>
            <a:off x="5051033" y="3078541"/>
            <a:ext cx="1371600" cy="533400"/>
          </a:xfrm>
          <a:prstGeom prst="rect">
            <a:avLst/>
          </a:prstGeom>
        </p:spPr>
      </p:pic>
      <p:pic>
        <p:nvPicPr>
          <p:cNvPr id="53" name="Picture 53" descr="Logo&#10;&#10;Description automatically generated">
            <a:extLst>
              <a:ext uri="{FF2B5EF4-FFF2-40B4-BE49-F238E27FC236}">
                <a16:creationId xmlns:a16="http://schemas.microsoft.com/office/drawing/2014/main" id="{14679D5C-8BE2-F790-1C5E-01D4FE44C937}"/>
              </a:ext>
            </a:extLst>
          </p:cNvPr>
          <p:cNvPicPr>
            <a:picLocks noChangeAspect="1"/>
          </p:cNvPicPr>
          <p:nvPr/>
        </p:nvPicPr>
        <p:blipFill>
          <a:blip r:embed="rId14"/>
          <a:srcRect t="-1" r="66238" b="-32459"/>
          <a:stretch/>
        </p:blipFill>
        <p:spPr>
          <a:xfrm>
            <a:off x="9998116" y="3003344"/>
            <a:ext cx="1633861" cy="638925"/>
          </a:xfrm>
          <a:prstGeom prst="rect">
            <a:avLst/>
          </a:prstGeom>
        </p:spPr>
      </p:pic>
      <p:pic>
        <p:nvPicPr>
          <p:cNvPr id="54" name="Picture 54" descr="A picture containing logo&#10;&#10;Description automatically generated">
            <a:extLst>
              <a:ext uri="{FF2B5EF4-FFF2-40B4-BE49-F238E27FC236}">
                <a16:creationId xmlns:a16="http://schemas.microsoft.com/office/drawing/2014/main" id="{D77AC6D2-77C3-2924-E0D7-4E091EF8DD7F}"/>
              </a:ext>
            </a:extLst>
          </p:cNvPr>
          <p:cNvPicPr>
            <a:picLocks noChangeAspect="1"/>
          </p:cNvPicPr>
          <p:nvPr/>
        </p:nvPicPr>
        <p:blipFill>
          <a:blip r:embed="rId15"/>
          <a:stretch>
            <a:fillRect/>
          </a:stretch>
        </p:blipFill>
        <p:spPr>
          <a:xfrm>
            <a:off x="684806" y="4238383"/>
            <a:ext cx="1247775" cy="590550"/>
          </a:xfrm>
          <a:prstGeom prst="rect">
            <a:avLst/>
          </a:prstGeom>
        </p:spPr>
      </p:pic>
      <p:pic>
        <p:nvPicPr>
          <p:cNvPr id="55" name="Picture 55">
            <a:extLst>
              <a:ext uri="{FF2B5EF4-FFF2-40B4-BE49-F238E27FC236}">
                <a16:creationId xmlns:a16="http://schemas.microsoft.com/office/drawing/2014/main" id="{D5A2C8F5-8B07-9725-FBAC-D218053C435C}"/>
              </a:ext>
            </a:extLst>
          </p:cNvPr>
          <p:cNvPicPr>
            <a:picLocks noChangeAspect="1"/>
          </p:cNvPicPr>
          <p:nvPr/>
        </p:nvPicPr>
        <p:blipFill>
          <a:blip r:embed="rId16"/>
          <a:stretch>
            <a:fillRect/>
          </a:stretch>
        </p:blipFill>
        <p:spPr>
          <a:xfrm>
            <a:off x="2395196" y="4179471"/>
            <a:ext cx="1400175" cy="619125"/>
          </a:xfrm>
          <a:prstGeom prst="rect">
            <a:avLst/>
          </a:prstGeom>
        </p:spPr>
      </p:pic>
      <p:pic>
        <p:nvPicPr>
          <p:cNvPr id="59" name="Picture 59">
            <a:extLst>
              <a:ext uri="{FF2B5EF4-FFF2-40B4-BE49-F238E27FC236}">
                <a16:creationId xmlns:a16="http://schemas.microsoft.com/office/drawing/2014/main" id="{6EBBB3CB-648C-89B3-1419-81D454D072A7}"/>
              </a:ext>
            </a:extLst>
          </p:cNvPr>
          <p:cNvPicPr>
            <a:picLocks noChangeAspect="1"/>
          </p:cNvPicPr>
          <p:nvPr/>
        </p:nvPicPr>
        <p:blipFill>
          <a:blip r:embed="rId17"/>
          <a:stretch>
            <a:fillRect/>
          </a:stretch>
        </p:blipFill>
        <p:spPr>
          <a:xfrm>
            <a:off x="347030" y="5085116"/>
            <a:ext cx="2743200" cy="502276"/>
          </a:xfrm>
          <a:prstGeom prst="rect">
            <a:avLst/>
          </a:prstGeom>
        </p:spPr>
      </p:pic>
      <p:pic>
        <p:nvPicPr>
          <p:cNvPr id="60" name="Picture 60">
            <a:extLst>
              <a:ext uri="{FF2B5EF4-FFF2-40B4-BE49-F238E27FC236}">
                <a16:creationId xmlns:a16="http://schemas.microsoft.com/office/drawing/2014/main" id="{3DC0EFCC-D06D-A830-88DC-AE5ADC448E24}"/>
              </a:ext>
            </a:extLst>
          </p:cNvPr>
          <p:cNvPicPr>
            <a:picLocks noChangeAspect="1"/>
          </p:cNvPicPr>
          <p:nvPr/>
        </p:nvPicPr>
        <p:blipFill>
          <a:blip r:embed="rId18"/>
          <a:stretch>
            <a:fillRect/>
          </a:stretch>
        </p:blipFill>
        <p:spPr>
          <a:xfrm>
            <a:off x="3308192" y="5276329"/>
            <a:ext cx="1976608" cy="313981"/>
          </a:xfrm>
          <a:prstGeom prst="rect">
            <a:avLst/>
          </a:prstGeom>
        </p:spPr>
      </p:pic>
      <p:pic>
        <p:nvPicPr>
          <p:cNvPr id="62" name="Picture 62" descr="A picture containing logo&#10;&#10;Description automatically generated">
            <a:extLst>
              <a:ext uri="{FF2B5EF4-FFF2-40B4-BE49-F238E27FC236}">
                <a16:creationId xmlns:a16="http://schemas.microsoft.com/office/drawing/2014/main" id="{90EE5A32-0D1B-1241-D1A0-2EAD3F5F052F}"/>
              </a:ext>
            </a:extLst>
          </p:cNvPr>
          <p:cNvPicPr>
            <a:picLocks noChangeAspect="1"/>
          </p:cNvPicPr>
          <p:nvPr/>
        </p:nvPicPr>
        <p:blipFill>
          <a:blip r:embed="rId19"/>
          <a:stretch>
            <a:fillRect/>
          </a:stretch>
        </p:blipFill>
        <p:spPr>
          <a:xfrm>
            <a:off x="7641362" y="5070165"/>
            <a:ext cx="1381125" cy="485775"/>
          </a:xfrm>
          <a:prstGeom prst="rect">
            <a:avLst/>
          </a:prstGeom>
        </p:spPr>
      </p:pic>
      <p:pic>
        <p:nvPicPr>
          <p:cNvPr id="63" name="Picture 63" descr="Logo, company name&#10;&#10;Description automatically generated">
            <a:extLst>
              <a:ext uri="{FF2B5EF4-FFF2-40B4-BE49-F238E27FC236}">
                <a16:creationId xmlns:a16="http://schemas.microsoft.com/office/drawing/2014/main" id="{3F9B581F-BE46-CC3C-E219-8067F0858C1C}"/>
              </a:ext>
            </a:extLst>
          </p:cNvPr>
          <p:cNvPicPr>
            <a:picLocks noChangeAspect="1"/>
          </p:cNvPicPr>
          <p:nvPr/>
        </p:nvPicPr>
        <p:blipFill>
          <a:blip r:embed="rId20"/>
          <a:stretch>
            <a:fillRect/>
          </a:stretch>
        </p:blipFill>
        <p:spPr>
          <a:xfrm>
            <a:off x="9353673" y="4947484"/>
            <a:ext cx="952500" cy="723900"/>
          </a:xfrm>
          <a:prstGeom prst="rect">
            <a:avLst/>
          </a:prstGeom>
        </p:spPr>
      </p:pic>
      <p:pic>
        <p:nvPicPr>
          <p:cNvPr id="64" name="Graphic 64">
            <a:extLst>
              <a:ext uri="{FF2B5EF4-FFF2-40B4-BE49-F238E27FC236}">
                <a16:creationId xmlns:a16="http://schemas.microsoft.com/office/drawing/2014/main" id="{75ED4F5D-A533-90F9-8E26-20AB97AD9C16}"/>
              </a:ext>
            </a:extLst>
          </p:cNvPr>
          <p:cNvPicPr>
            <a:picLocks noChangeAspect="1"/>
          </p:cNvPicPr>
          <p:nvPr/>
        </p:nvPicPr>
        <p:blipFill>
          <a:blip>
            <a:extLst>
              <a:ext uri="{96DAC541-7B7A-43D3-8B79-37D633B846F1}">
                <asvg:svgBlip xmlns:asvg="http://schemas.microsoft.com/office/drawing/2016/SVG/main" r:embed="rId21"/>
              </a:ext>
            </a:extLst>
          </a:blip>
          <a:stretch>
            <a:fillRect/>
          </a:stretch>
        </p:blipFill>
        <p:spPr>
          <a:xfrm>
            <a:off x="191164" y="6073485"/>
            <a:ext cx="1803747" cy="424279"/>
          </a:xfrm>
          <a:prstGeom prst="rect">
            <a:avLst/>
          </a:prstGeom>
        </p:spPr>
      </p:pic>
      <p:pic>
        <p:nvPicPr>
          <p:cNvPr id="65" name="Picture 65">
            <a:extLst>
              <a:ext uri="{FF2B5EF4-FFF2-40B4-BE49-F238E27FC236}">
                <a16:creationId xmlns:a16="http://schemas.microsoft.com/office/drawing/2014/main" id="{EB7A92F8-D5E1-3FF8-BE3D-B97490392FF6}"/>
              </a:ext>
            </a:extLst>
          </p:cNvPr>
          <p:cNvPicPr>
            <a:picLocks noChangeAspect="1"/>
          </p:cNvPicPr>
          <p:nvPr/>
        </p:nvPicPr>
        <p:blipFill>
          <a:blip r:embed="rId22"/>
          <a:stretch>
            <a:fillRect/>
          </a:stretch>
        </p:blipFill>
        <p:spPr>
          <a:xfrm>
            <a:off x="2272049" y="5918224"/>
            <a:ext cx="1666825" cy="781018"/>
          </a:xfrm>
          <a:prstGeom prst="rect">
            <a:avLst/>
          </a:prstGeom>
        </p:spPr>
      </p:pic>
      <p:pic>
        <p:nvPicPr>
          <p:cNvPr id="66" name="Picture 66" descr="A picture containing icon&#10;&#10;Description automatically generated">
            <a:extLst>
              <a:ext uri="{FF2B5EF4-FFF2-40B4-BE49-F238E27FC236}">
                <a16:creationId xmlns:a16="http://schemas.microsoft.com/office/drawing/2014/main" id="{20139FFA-61E8-AC7C-C65C-C7F1DE0D6665}"/>
              </a:ext>
            </a:extLst>
          </p:cNvPr>
          <p:cNvPicPr>
            <a:picLocks noChangeAspect="1"/>
          </p:cNvPicPr>
          <p:nvPr/>
        </p:nvPicPr>
        <p:blipFill>
          <a:blip r:embed="rId23"/>
          <a:stretch>
            <a:fillRect/>
          </a:stretch>
        </p:blipFill>
        <p:spPr>
          <a:xfrm>
            <a:off x="6096924" y="6067974"/>
            <a:ext cx="1209675" cy="581025"/>
          </a:xfrm>
          <a:prstGeom prst="rect">
            <a:avLst/>
          </a:prstGeom>
        </p:spPr>
      </p:pic>
      <p:pic>
        <p:nvPicPr>
          <p:cNvPr id="67" name="Picture 67" descr="A picture containing text, coin, clipart, gear&#10;&#10;Description automatically generated">
            <a:extLst>
              <a:ext uri="{FF2B5EF4-FFF2-40B4-BE49-F238E27FC236}">
                <a16:creationId xmlns:a16="http://schemas.microsoft.com/office/drawing/2014/main" id="{4893D3C6-997F-58AB-1DEB-539F5A459EC1}"/>
              </a:ext>
            </a:extLst>
          </p:cNvPr>
          <p:cNvPicPr>
            <a:picLocks noChangeAspect="1"/>
          </p:cNvPicPr>
          <p:nvPr/>
        </p:nvPicPr>
        <p:blipFill>
          <a:blip r:embed="rId24"/>
          <a:stretch>
            <a:fillRect/>
          </a:stretch>
        </p:blipFill>
        <p:spPr>
          <a:xfrm>
            <a:off x="7882265" y="5677584"/>
            <a:ext cx="980915" cy="936032"/>
          </a:xfrm>
          <a:prstGeom prst="rect">
            <a:avLst/>
          </a:prstGeom>
        </p:spPr>
      </p:pic>
      <p:sp>
        <p:nvSpPr>
          <p:cNvPr id="3" name="TextBox 2">
            <a:extLst>
              <a:ext uri="{FF2B5EF4-FFF2-40B4-BE49-F238E27FC236}">
                <a16:creationId xmlns:a16="http://schemas.microsoft.com/office/drawing/2014/main" id="{DD37EB8E-2DA1-999A-2560-45EA03C1CAF7}"/>
              </a:ext>
            </a:extLst>
          </p:cNvPr>
          <p:cNvSpPr txBox="1"/>
          <p:nvPr/>
        </p:nvSpPr>
        <p:spPr>
          <a:xfrm>
            <a:off x="27709" y="145472"/>
            <a:ext cx="12032672"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prstClr val="black"/>
                </a:solidFill>
                <a:effectLst/>
                <a:uLnTx/>
                <a:uFillTx/>
                <a:latin typeface="Grandview Display"/>
                <a:ea typeface="Calibri"/>
                <a:cs typeface="Calibri"/>
              </a:rPr>
              <a:t>Public Finance Network</a:t>
            </a:r>
          </a:p>
        </p:txBody>
      </p:sp>
      <p:pic>
        <p:nvPicPr>
          <p:cNvPr id="4" name="Picture 3" descr="A blue letters on a black background&#10;&#10;Description automatically generated">
            <a:extLst>
              <a:ext uri="{FF2B5EF4-FFF2-40B4-BE49-F238E27FC236}">
                <a16:creationId xmlns:a16="http://schemas.microsoft.com/office/drawing/2014/main" id="{C4B40F39-2E4F-40A3-DD8C-22CABF8A4954}"/>
              </a:ext>
            </a:extLst>
          </p:cNvPr>
          <p:cNvPicPr>
            <a:picLocks noChangeAspect="1"/>
          </p:cNvPicPr>
          <p:nvPr/>
        </p:nvPicPr>
        <p:blipFill>
          <a:blip r:embed="rId25"/>
          <a:srcRect r="-437"/>
          <a:stretch/>
        </p:blipFill>
        <p:spPr>
          <a:xfrm>
            <a:off x="1857697" y="3209958"/>
            <a:ext cx="1525313" cy="606946"/>
          </a:xfrm>
          <a:prstGeom prst="rect">
            <a:avLst/>
          </a:prstGeom>
        </p:spPr>
      </p:pic>
      <p:pic>
        <p:nvPicPr>
          <p:cNvPr id="8" name="Picture 7" descr="A black and blue sign with white text&#10;&#10;Description automatically generated">
            <a:extLst>
              <a:ext uri="{FF2B5EF4-FFF2-40B4-BE49-F238E27FC236}">
                <a16:creationId xmlns:a16="http://schemas.microsoft.com/office/drawing/2014/main" id="{6E5197F4-2C8E-2C28-2B46-CF70F08C90B0}"/>
              </a:ext>
            </a:extLst>
          </p:cNvPr>
          <p:cNvPicPr>
            <a:picLocks noChangeAspect="1"/>
          </p:cNvPicPr>
          <p:nvPr/>
        </p:nvPicPr>
        <p:blipFill>
          <a:blip r:embed="rId26"/>
          <a:stretch>
            <a:fillRect/>
          </a:stretch>
        </p:blipFill>
        <p:spPr>
          <a:xfrm>
            <a:off x="5237992" y="2048961"/>
            <a:ext cx="2647771" cy="756429"/>
          </a:xfrm>
          <a:prstGeom prst="rect">
            <a:avLst/>
          </a:prstGeom>
        </p:spPr>
      </p:pic>
      <p:pic>
        <p:nvPicPr>
          <p:cNvPr id="12" name="Picture 11" descr="A logo with red and blue letters&#10;&#10;Description automatically generated">
            <a:extLst>
              <a:ext uri="{FF2B5EF4-FFF2-40B4-BE49-F238E27FC236}">
                <a16:creationId xmlns:a16="http://schemas.microsoft.com/office/drawing/2014/main" id="{203A611C-D2A0-3177-BC8D-FDADB8DD2AD8}"/>
              </a:ext>
            </a:extLst>
          </p:cNvPr>
          <p:cNvPicPr>
            <a:picLocks noChangeAspect="1"/>
          </p:cNvPicPr>
          <p:nvPr/>
        </p:nvPicPr>
        <p:blipFill>
          <a:blip r:embed="rId27"/>
          <a:stretch>
            <a:fillRect/>
          </a:stretch>
        </p:blipFill>
        <p:spPr>
          <a:xfrm>
            <a:off x="8478678" y="4052040"/>
            <a:ext cx="1334077" cy="585126"/>
          </a:xfrm>
          <a:prstGeom prst="rect">
            <a:avLst/>
          </a:prstGeom>
        </p:spPr>
      </p:pic>
      <p:pic>
        <p:nvPicPr>
          <p:cNvPr id="19" name="Picture 18" descr="A logo with blue and yellow stripes&#10;&#10;Description automatically generated">
            <a:extLst>
              <a:ext uri="{FF2B5EF4-FFF2-40B4-BE49-F238E27FC236}">
                <a16:creationId xmlns:a16="http://schemas.microsoft.com/office/drawing/2014/main" id="{B25C4BC5-11E9-7119-C450-5830B9F82260}"/>
              </a:ext>
            </a:extLst>
          </p:cNvPr>
          <p:cNvPicPr>
            <a:picLocks noChangeAspect="1"/>
          </p:cNvPicPr>
          <p:nvPr/>
        </p:nvPicPr>
        <p:blipFill>
          <a:blip r:embed="rId28"/>
          <a:srcRect t="1010" b="-1010"/>
          <a:stretch/>
        </p:blipFill>
        <p:spPr>
          <a:xfrm>
            <a:off x="4116890" y="3928314"/>
            <a:ext cx="1420837" cy="907535"/>
          </a:xfrm>
          <a:prstGeom prst="rect">
            <a:avLst/>
          </a:prstGeom>
        </p:spPr>
      </p:pic>
      <p:pic>
        <p:nvPicPr>
          <p:cNvPr id="10" name="Picture 9" descr="A black background with blue text&#10;&#10;Description automatically generated">
            <a:extLst>
              <a:ext uri="{FF2B5EF4-FFF2-40B4-BE49-F238E27FC236}">
                <a16:creationId xmlns:a16="http://schemas.microsoft.com/office/drawing/2014/main" id="{BCCF0EA4-3910-29C1-9FA0-EA809C2F9506}"/>
              </a:ext>
            </a:extLst>
          </p:cNvPr>
          <p:cNvPicPr>
            <a:picLocks noChangeAspect="1"/>
          </p:cNvPicPr>
          <p:nvPr/>
        </p:nvPicPr>
        <p:blipFill>
          <a:blip r:embed="rId29"/>
          <a:stretch>
            <a:fillRect/>
          </a:stretch>
        </p:blipFill>
        <p:spPr>
          <a:xfrm>
            <a:off x="5646143" y="5027390"/>
            <a:ext cx="1854508" cy="705025"/>
          </a:xfrm>
          <a:prstGeom prst="rect">
            <a:avLst/>
          </a:prstGeom>
        </p:spPr>
      </p:pic>
      <p:pic>
        <p:nvPicPr>
          <p:cNvPr id="14" name="Picture 13" descr="A blue and white logo&#10;&#10;Description automatically generated">
            <a:extLst>
              <a:ext uri="{FF2B5EF4-FFF2-40B4-BE49-F238E27FC236}">
                <a16:creationId xmlns:a16="http://schemas.microsoft.com/office/drawing/2014/main" id="{C606D892-CB3F-CBF6-8BD2-CC2695609758}"/>
              </a:ext>
            </a:extLst>
          </p:cNvPr>
          <p:cNvPicPr>
            <a:picLocks noChangeAspect="1"/>
          </p:cNvPicPr>
          <p:nvPr/>
        </p:nvPicPr>
        <p:blipFill>
          <a:blip r:embed="rId30"/>
          <a:stretch>
            <a:fillRect/>
          </a:stretch>
        </p:blipFill>
        <p:spPr>
          <a:xfrm>
            <a:off x="4120823" y="1129229"/>
            <a:ext cx="1664350" cy="431494"/>
          </a:xfrm>
          <a:prstGeom prst="rect">
            <a:avLst/>
          </a:prstGeom>
        </p:spPr>
      </p:pic>
      <p:pic>
        <p:nvPicPr>
          <p:cNvPr id="18" name="Picture 17" descr="A blue and black logo&#10;&#10;Description automatically generated">
            <a:extLst>
              <a:ext uri="{FF2B5EF4-FFF2-40B4-BE49-F238E27FC236}">
                <a16:creationId xmlns:a16="http://schemas.microsoft.com/office/drawing/2014/main" id="{7F24659B-3FBA-794C-DDF7-EF3570AE757A}"/>
              </a:ext>
            </a:extLst>
          </p:cNvPr>
          <p:cNvPicPr>
            <a:picLocks noChangeAspect="1"/>
          </p:cNvPicPr>
          <p:nvPr/>
        </p:nvPicPr>
        <p:blipFill>
          <a:blip r:embed="rId31"/>
          <a:stretch>
            <a:fillRect/>
          </a:stretch>
        </p:blipFill>
        <p:spPr>
          <a:xfrm>
            <a:off x="10677179" y="4994033"/>
            <a:ext cx="1395471" cy="487137"/>
          </a:xfrm>
          <a:prstGeom prst="rect">
            <a:avLst/>
          </a:prstGeom>
        </p:spPr>
      </p:pic>
      <p:pic>
        <p:nvPicPr>
          <p:cNvPr id="20" name="Picture 19" descr="A green and black logo&#10;&#10;Description automatically generated">
            <a:extLst>
              <a:ext uri="{FF2B5EF4-FFF2-40B4-BE49-F238E27FC236}">
                <a16:creationId xmlns:a16="http://schemas.microsoft.com/office/drawing/2014/main" id="{495CCFDB-CB8A-CA94-E359-2572F2F0B71D}"/>
              </a:ext>
            </a:extLst>
          </p:cNvPr>
          <p:cNvPicPr>
            <a:picLocks noChangeAspect="1"/>
          </p:cNvPicPr>
          <p:nvPr/>
        </p:nvPicPr>
        <p:blipFill>
          <a:blip r:embed="rId32"/>
          <a:stretch>
            <a:fillRect/>
          </a:stretch>
        </p:blipFill>
        <p:spPr>
          <a:xfrm>
            <a:off x="10218144" y="2137038"/>
            <a:ext cx="1845326" cy="490720"/>
          </a:xfrm>
          <a:prstGeom prst="rect">
            <a:avLst/>
          </a:prstGeom>
        </p:spPr>
      </p:pic>
      <p:pic>
        <p:nvPicPr>
          <p:cNvPr id="21" name="Picture 20" descr="A red logo with a black background&#10;&#10;Description automatically generated">
            <a:extLst>
              <a:ext uri="{FF2B5EF4-FFF2-40B4-BE49-F238E27FC236}">
                <a16:creationId xmlns:a16="http://schemas.microsoft.com/office/drawing/2014/main" id="{DC0ACDC6-7484-7BA2-F5F8-BE4A821FA180}"/>
              </a:ext>
            </a:extLst>
          </p:cNvPr>
          <p:cNvPicPr>
            <a:picLocks noChangeAspect="1"/>
          </p:cNvPicPr>
          <p:nvPr/>
        </p:nvPicPr>
        <p:blipFill>
          <a:blip r:embed="rId33"/>
          <a:stretch>
            <a:fillRect/>
          </a:stretch>
        </p:blipFill>
        <p:spPr>
          <a:xfrm>
            <a:off x="6838381" y="3038446"/>
            <a:ext cx="936435" cy="556759"/>
          </a:xfrm>
          <a:prstGeom prst="rect">
            <a:avLst/>
          </a:prstGeom>
        </p:spPr>
      </p:pic>
      <p:pic>
        <p:nvPicPr>
          <p:cNvPr id="22" name="Picture 21" descr="A black and white sign with white text&#10;&#10;Description automatically generated">
            <a:extLst>
              <a:ext uri="{FF2B5EF4-FFF2-40B4-BE49-F238E27FC236}">
                <a16:creationId xmlns:a16="http://schemas.microsoft.com/office/drawing/2014/main" id="{66A4DE21-45F0-1AE9-CEAD-CC070D8EECF7}"/>
              </a:ext>
            </a:extLst>
          </p:cNvPr>
          <p:cNvPicPr>
            <a:picLocks noChangeAspect="1"/>
          </p:cNvPicPr>
          <p:nvPr/>
        </p:nvPicPr>
        <p:blipFill>
          <a:blip r:embed="rId34"/>
          <a:stretch>
            <a:fillRect/>
          </a:stretch>
        </p:blipFill>
        <p:spPr>
          <a:xfrm>
            <a:off x="9502048" y="6017405"/>
            <a:ext cx="2129929" cy="377525"/>
          </a:xfrm>
          <a:prstGeom prst="rect">
            <a:avLst/>
          </a:prstGeom>
        </p:spPr>
      </p:pic>
      <p:pic>
        <p:nvPicPr>
          <p:cNvPr id="23" name="Picture 22" descr="A blue and white logo&#10;&#10;Description automatically generated">
            <a:extLst>
              <a:ext uri="{FF2B5EF4-FFF2-40B4-BE49-F238E27FC236}">
                <a16:creationId xmlns:a16="http://schemas.microsoft.com/office/drawing/2014/main" id="{AAF66402-3B98-0590-2ACD-1B18F29D3FFD}"/>
              </a:ext>
            </a:extLst>
          </p:cNvPr>
          <p:cNvPicPr>
            <a:picLocks noChangeAspect="1"/>
          </p:cNvPicPr>
          <p:nvPr/>
        </p:nvPicPr>
        <p:blipFill>
          <a:blip r:embed="rId35"/>
          <a:stretch>
            <a:fillRect/>
          </a:stretch>
        </p:blipFill>
        <p:spPr>
          <a:xfrm>
            <a:off x="10126337" y="3951281"/>
            <a:ext cx="1845327" cy="745679"/>
          </a:xfrm>
          <a:prstGeom prst="rect">
            <a:avLst/>
          </a:prstGeom>
        </p:spPr>
      </p:pic>
      <p:pic>
        <p:nvPicPr>
          <p:cNvPr id="24" name="Picture 23" descr="A red and blue logo&#10;&#10;Description automatically generated">
            <a:extLst>
              <a:ext uri="{FF2B5EF4-FFF2-40B4-BE49-F238E27FC236}">
                <a16:creationId xmlns:a16="http://schemas.microsoft.com/office/drawing/2014/main" id="{8893630C-6BEF-2687-FD8F-2CA06BAD1A61}"/>
              </a:ext>
            </a:extLst>
          </p:cNvPr>
          <p:cNvPicPr>
            <a:picLocks noChangeAspect="1"/>
          </p:cNvPicPr>
          <p:nvPr/>
        </p:nvPicPr>
        <p:blipFill>
          <a:blip r:embed="rId36"/>
          <a:stretch>
            <a:fillRect/>
          </a:stretch>
        </p:blipFill>
        <p:spPr>
          <a:xfrm>
            <a:off x="10458679" y="795967"/>
            <a:ext cx="987846" cy="960304"/>
          </a:xfrm>
          <a:prstGeom prst="rect">
            <a:avLst/>
          </a:prstGeom>
        </p:spPr>
      </p:pic>
      <p:pic>
        <p:nvPicPr>
          <p:cNvPr id="25" name="Picture 24" descr="A blue and white logo&#10;&#10;Description automatically generated">
            <a:extLst>
              <a:ext uri="{FF2B5EF4-FFF2-40B4-BE49-F238E27FC236}">
                <a16:creationId xmlns:a16="http://schemas.microsoft.com/office/drawing/2014/main" id="{44F2605D-0046-1994-21C2-4A2AAB495FF1}"/>
              </a:ext>
            </a:extLst>
          </p:cNvPr>
          <p:cNvPicPr>
            <a:picLocks noChangeAspect="1"/>
          </p:cNvPicPr>
          <p:nvPr/>
        </p:nvPicPr>
        <p:blipFill>
          <a:blip r:embed="rId37"/>
          <a:stretch>
            <a:fillRect/>
          </a:stretch>
        </p:blipFill>
        <p:spPr>
          <a:xfrm>
            <a:off x="5848119" y="4082302"/>
            <a:ext cx="2322725" cy="602983"/>
          </a:xfrm>
          <a:prstGeom prst="rect">
            <a:avLst/>
          </a:prstGeom>
        </p:spPr>
      </p:pic>
      <p:pic>
        <p:nvPicPr>
          <p:cNvPr id="27" name="Picture 26" descr="A blue and red logo&#10;&#10;Description automatically generated">
            <a:extLst>
              <a:ext uri="{FF2B5EF4-FFF2-40B4-BE49-F238E27FC236}">
                <a16:creationId xmlns:a16="http://schemas.microsoft.com/office/drawing/2014/main" id="{BA037278-2E2D-ACE4-A86D-3970450CA5A3}"/>
              </a:ext>
            </a:extLst>
          </p:cNvPr>
          <p:cNvPicPr>
            <a:picLocks noChangeAspect="1"/>
          </p:cNvPicPr>
          <p:nvPr/>
        </p:nvPicPr>
        <p:blipFill>
          <a:blip r:embed="rId38">
            <a:extLst>
              <a:ext uri="{28A0092B-C50C-407E-A947-70E740481C1C}">
                <a14:useLocalDpi xmlns:a14="http://schemas.microsoft.com/office/drawing/2010/main" val="0"/>
              </a:ext>
            </a:extLst>
          </a:blip>
          <a:stretch>
            <a:fillRect/>
          </a:stretch>
        </p:blipFill>
        <p:spPr>
          <a:xfrm>
            <a:off x="4116889" y="6029034"/>
            <a:ext cx="1529253" cy="530305"/>
          </a:xfrm>
          <a:prstGeom prst="rect">
            <a:avLst/>
          </a:prstGeom>
        </p:spPr>
      </p:pic>
      <p:pic>
        <p:nvPicPr>
          <p:cNvPr id="26" name="Picture 25" descr="A logo for a company&#10;&#10;Description automatically generated">
            <a:extLst>
              <a:ext uri="{FF2B5EF4-FFF2-40B4-BE49-F238E27FC236}">
                <a16:creationId xmlns:a16="http://schemas.microsoft.com/office/drawing/2014/main" id="{5EA2EA45-8C8D-1C0A-2FAB-9507903C51BC}"/>
              </a:ext>
            </a:extLst>
          </p:cNvPr>
          <p:cNvPicPr>
            <a:picLocks noChangeAspect="1"/>
          </p:cNvPicPr>
          <p:nvPr/>
        </p:nvPicPr>
        <p:blipFill>
          <a:blip r:embed="rId39">
            <a:extLst>
              <a:ext uri="{28A0092B-C50C-407E-A947-70E740481C1C}">
                <a14:useLocalDpi xmlns:a14="http://schemas.microsoft.com/office/drawing/2010/main" val="0"/>
              </a:ext>
            </a:extLst>
          </a:blip>
          <a:stretch>
            <a:fillRect/>
          </a:stretch>
        </p:blipFill>
        <p:spPr>
          <a:xfrm>
            <a:off x="472770" y="2938205"/>
            <a:ext cx="1074535" cy="1074535"/>
          </a:xfrm>
          <a:prstGeom prst="rect">
            <a:avLst/>
          </a:prstGeom>
        </p:spPr>
      </p:pic>
    </p:spTree>
    <p:extLst>
      <p:ext uri="{BB962C8B-B14F-4D97-AF65-F5344CB8AC3E}">
        <p14:creationId xmlns:p14="http://schemas.microsoft.com/office/powerpoint/2010/main" val="25014244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09A02A-742D-E198-77C1-88DE4FE8C6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CC6A25-BC21-14E7-FE5E-F1CB5D951303}"/>
              </a:ext>
            </a:extLst>
          </p:cNvPr>
          <p:cNvSpPr>
            <a:spLocks noGrp="1"/>
          </p:cNvSpPr>
          <p:nvPr>
            <p:ph type="ctrTitle"/>
          </p:nvPr>
        </p:nvSpPr>
        <p:spPr/>
        <p:txBody>
          <a:bodyPr/>
          <a:lstStyle/>
          <a:p>
            <a:r>
              <a:rPr lang="en-US" dirty="0"/>
              <a:t>Rescissions Rundown</a:t>
            </a:r>
          </a:p>
        </p:txBody>
      </p:sp>
      <p:sp>
        <p:nvSpPr>
          <p:cNvPr id="3" name="Subtitle 2">
            <a:extLst>
              <a:ext uri="{FF2B5EF4-FFF2-40B4-BE49-F238E27FC236}">
                <a16:creationId xmlns:a16="http://schemas.microsoft.com/office/drawing/2014/main" id="{AFC18E0F-A568-99C1-629F-3644667600FE}"/>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14827279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2309AE-E659-546E-E066-3FA108D19A2B}"/>
              </a:ext>
            </a:extLst>
          </p:cNvPr>
          <p:cNvSpPr>
            <a:spLocks noGrp="1"/>
          </p:cNvSpPr>
          <p:nvPr>
            <p:ph type="title"/>
          </p:nvPr>
        </p:nvSpPr>
        <p:spPr/>
        <p:txBody>
          <a:bodyPr/>
          <a:lstStyle/>
          <a:p>
            <a:r>
              <a:rPr lang="en-US" dirty="0"/>
              <a:t>“Leaked” Terminated Grants List</a:t>
            </a:r>
          </a:p>
        </p:txBody>
      </p:sp>
      <p:sp>
        <p:nvSpPr>
          <p:cNvPr id="3" name="Content Placeholder 2">
            <a:extLst>
              <a:ext uri="{FF2B5EF4-FFF2-40B4-BE49-F238E27FC236}">
                <a16:creationId xmlns:a16="http://schemas.microsoft.com/office/drawing/2014/main" id="{BAE33E5F-624E-2A0F-99FC-E3B0F23150A9}"/>
              </a:ext>
            </a:extLst>
          </p:cNvPr>
          <p:cNvSpPr>
            <a:spLocks noGrp="1"/>
          </p:cNvSpPr>
          <p:nvPr>
            <p:ph sz="half" idx="1"/>
          </p:nvPr>
        </p:nvSpPr>
        <p:spPr>
          <a:xfrm>
            <a:off x="1143000" y="1364974"/>
            <a:ext cx="4953000" cy="4692925"/>
          </a:xfrm>
        </p:spPr>
        <p:txBody>
          <a:bodyPr>
            <a:normAutofit fontScale="92500" lnSpcReduction="20000"/>
          </a:bodyPr>
          <a:lstStyle/>
          <a:p>
            <a:r>
              <a:rPr lang="en-US" dirty="0"/>
              <a:t>Environmental Justice Collaborative Problem-Solving Cooperative Agreement Program</a:t>
            </a:r>
          </a:p>
          <a:p>
            <a:r>
              <a:rPr lang="en-US" dirty="0"/>
              <a:t>Environmental and Climate Justice Block Grant Program</a:t>
            </a:r>
          </a:p>
          <a:p>
            <a:r>
              <a:rPr lang="en-US" dirty="0"/>
              <a:t>Environmental Justice Government-to-Government (EJG2G) Program</a:t>
            </a:r>
          </a:p>
          <a:p>
            <a:r>
              <a:rPr lang="en-US" dirty="0"/>
              <a:t>Financial Assistance For Community Support Activities To Address Environmental Justice Issues</a:t>
            </a:r>
          </a:p>
        </p:txBody>
      </p:sp>
      <p:sp>
        <p:nvSpPr>
          <p:cNvPr id="4" name="Content Placeholder 2">
            <a:extLst>
              <a:ext uri="{FF2B5EF4-FFF2-40B4-BE49-F238E27FC236}">
                <a16:creationId xmlns:a16="http://schemas.microsoft.com/office/drawing/2014/main" id="{E5B3A947-4DCD-87D1-F322-BD998C540E32}"/>
              </a:ext>
            </a:extLst>
          </p:cNvPr>
          <p:cNvSpPr txBox="1">
            <a:spLocks/>
          </p:cNvSpPr>
          <p:nvPr/>
        </p:nvSpPr>
        <p:spPr>
          <a:xfrm>
            <a:off x="6710764" y="1266362"/>
            <a:ext cx="4953000" cy="4692925"/>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Clr>
                <a:srgbClr val="4E4E4E"/>
              </a:buClr>
              <a:buFont typeface="Arial" panose="020B0604020202020204" pitchFamily="34" charset="0"/>
              <a:buChar char="•"/>
              <a:defRPr sz="2800" b="0" i="0" kern="1200">
                <a:solidFill>
                  <a:srgbClr val="4E4E4E"/>
                </a:solidFill>
                <a:latin typeface="Lato Medium" panose="020F0502020204030203" pitchFamily="34" charset="0"/>
                <a:ea typeface="Lato Medium" panose="020F0502020204030203" pitchFamily="34" charset="0"/>
                <a:cs typeface="Lato Medium" panose="020F0502020204030203" pitchFamily="34" charset="0"/>
              </a:defRPr>
            </a:lvl1pPr>
            <a:lvl2pPr marL="685800" indent="-228600" algn="l" defTabSz="914400" rtl="0" eaLnBrk="1" latinLnBrk="0" hangingPunct="1">
              <a:lnSpc>
                <a:spcPct val="100000"/>
              </a:lnSpc>
              <a:spcBef>
                <a:spcPts val="1000"/>
              </a:spcBef>
              <a:buClr>
                <a:srgbClr val="4E4E4E"/>
              </a:buClr>
              <a:buSzPct val="80000"/>
              <a:buFont typeface="Wingdings" pitchFamily="2" charset="2"/>
              <a:buChar char="§"/>
              <a:defRPr sz="2400" b="0" i="0" kern="1200">
                <a:solidFill>
                  <a:srgbClr val="4E4E4E"/>
                </a:solidFill>
                <a:latin typeface="Lato Medium" panose="020F0502020204030203" pitchFamily="34" charset="0"/>
                <a:ea typeface="Lato Medium" panose="020F0502020204030203" pitchFamily="34" charset="0"/>
                <a:cs typeface="Lato Medium" panose="020F0502020204030203" pitchFamily="34" charset="0"/>
              </a:defRPr>
            </a:lvl2pPr>
            <a:lvl3pPr marL="1143000" indent="-228600" algn="l" defTabSz="914400" rtl="0" eaLnBrk="1" latinLnBrk="0" hangingPunct="1">
              <a:lnSpc>
                <a:spcPct val="100000"/>
              </a:lnSpc>
              <a:spcBef>
                <a:spcPts val="1000"/>
              </a:spcBef>
              <a:buClr>
                <a:srgbClr val="4E4E4E"/>
              </a:buClr>
              <a:buSzPct val="100000"/>
              <a:buFont typeface="System Font Regular"/>
              <a:buChar char="‣"/>
              <a:defRPr sz="2000" b="0" i="0" kern="1200">
                <a:solidFill>
                  <a:srgbClr val="4E4E4E"/>
                </a:solidFill>
                <a:latin typeface="Lato Medium" panose="020F0502020204030203" pitchFamily="34" charset="0"/>
                <a:ea typeface="Lato Medium" panose="020F0502020204030203" pitchFamily="34" charset="0"/>
                <a:cs typeface="Lato Medium" panose="020F0502020204030203" pitchFamily="34" charset="0"/>
              </a:defRPr>
            </a:lvl3pPr>
            <a:lvl4pPr marL="1600200" indent="-228600" algn="l" defTabSz="914400" rtl="0" eaLnBrk="1" latinLnBrk="0" hangingPunct="1">
              <a:lnSpc>
                <a:spcPct val="100000"/>
              </a:lnSpc>
              <a:spcBef>
                <a:spcPts val="1000"/>
              </a:spcBef>
              <a:buClr>
                <a:srgbClr val="4E4E4E"/>
              </a:buClr>
              <a:buSzPct val="90000"/>
              <a:buFont typeface="Courier New" panose="02070309020205020404" pitchFamily="49" charset="0"/>
              <a:buChar char="o"/>
              <a:defRPr sz="1800" b="0" i="0" kern="1200">
                <a:solidFill>
                  <a:srgbClr val="4E4E4E"/>
                </a:solidFill>
                <a:latin typeface="Lato Medium" panose="020F0502020204030203" pitchFamily="34" charset="0"/>
                <a:ea typeface="Lato Medium" panose="020F0502020204030203" pitchFamily="34" charset="0"/>
                <a:cs typeface="Lato Medium" panose="020F0502020204030203" pitchFamily="34" charset="0"/>
              </a:defRPr>
            </a:lvl4pPr>
            <a:lvl5pPr marL="2057400" indent="-228600" algn="l" defTabSz="914400" rtl="0" eaLnBrk="1" latinLnBrk="0" hangingPunct="1">
              <a:lnSpc>
                <a:spcPct val="100000"/>
              </a:lnSpc>
              <a:spcBef>
                <a:spcPts val="1000"/>
              </a:spcBef>
              <a:buClr>
                <a:srgbClr val="4E4E4E"/>
              </a:buClr>
              <a:buSzPct val="60000"/>
              <a:buFont typeface="System Font Regular"/>
              <a:buChar char="☐"/>
              <a:defRPr sz="1800" b="0" i="0" kern="1200">
                <a:solidFill>
                  <a:srgbClr val="4E4E4E"/>
                </a:solidFill>
                <a:latin typeface="Lato Medium" panose="020F0502020204030203" pitchFamily="34" charset="0"/>
                <a:ea typeface="Lato Medium" panose="020F0502020204030203" pitchFamily="34" charset="0"/>
                <a:cs typeface="Lato Medium" panose="020F050202020403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100000"/>
              </a:lnSpc>
              <a:spcBef>
                <a:spcPts val="1000"/>
              </a:spcBef>
              <a:spcAft>
                <a:spcPts val="0"/>
              </a:spcAft>
              <a:buClr>
                <a:srgbClr val="4E4E4E"/>
              </a:buClr>
              <a:buSzTx/>
              <a:buFont typeface="Arial" panose="020B0604020202020204" pitchFamily="34" charset="0"/>
              <a:buChar char="•"/>
              <a:tabLst/>
              <a:defRPr/>
            </a:pPr>
            <a:r>
              <a:rPr kumimoji="0" lang="en-US" sz="2800" b="0" i="0" u="none" strike="noStrike" kern="1200" cap="none" spc="0" normalizeH="0" baseline="0" noProof="0" dirty="0">
                <a:ln>
                  <a:noFill/>
                </a:ln>
                <a:solidFill>
                  <a:srgbClr val="4E4E4E"/>
                </a:solidFill>
                <a:effectLst/>
                <a:uLnTx/>
                <a:uFillTx/>
                <a:latin typeface="Lato Medium" panose="020F0502020204030203" pitchFamily="34" charset="0"/>
                <a:ea typeface="Lato Medium" panose="020F0502020204030203" pitchFamily="34" charset="0"/>
                <a:cs typeface="Lato Medium" panose="020F0502020204030203" pitchFamily="34" charset="0"/>
              </a:rPr>
              <a:t>Office of Buildings and Industry</a:t>
            </a:r>
          </a:p>
          <a:p>
            <a:pPr marL="228600" marR="0" lvl="0" indent="-228600" algn="l" defTabSz="914400" rtl="0" eaLnBrk="1" fontAlgn="auto" latinLnBrk="0" hangingPunct="1">
              <a:lnSpc>
                <a:spcPct val="100000"/>
              </a:lnSpc>
              <a:spcBef>
                <a:spcPts val="1000"/>
              </a:spcBef>
              <a:spcAft>
                <a:spcPts val="0"/>
              </a:spcAft>
              <a:buClr>
                <a:srgbClr val="4E4E4E"/>
              </a:buClr>
              <a:buSzTx/>
              <a:buFont typeface="Arial" panose="020B0604020202020204" pitchFamily="34" charset="0"/>
              <a:buChar char="•"/>
              <a:tabLst/>
              <a:defRPr/>
            </a:pPr>
            <a:r>
              <a:rPr kumimoji="0" lang="en-US" sz="2800" b="0" i="0" u="none" strike="noStrike" kern="1200" cap="none" spc="0" normalizeH="0" baseline="0" noProof="0" dirty="0">
                <a:ln>
                  <a:noFill/>
                </a:ln>
                <a:solidFill>
                  <a:srgbClr val="4E4E4E"/>
                </a:solidFill>
                <a:effectLst/>
                <a:uLnTx/>
                <a:uFillTx/>
                <a:latin typeface="Lato Medium" panose="020F0502020204030203" pitchFamily="34" charset="0"/>
                <a:ea typeface="Lato Medium" panose="020F0502020204030203" pitchFamily="34" charset="0"/>
                <a:cs typeface="Lato Medium" panose="020F0502020204030203" pitchFamily="34" charset="0"/>
              </a:rPr>
              <a:t>Office of Sustainable Transportation and Fuels</a:t>
            </a:r>
          </a:p>
          <a:p>
            <a:pPr marL="228600" marR="0" lvl="0" indent="-228600" algn="l" defTabSz="914400" rtl="0" eaLnBrk="1" fontAlgn="auto" latinLnBrk="0" hangingPunct="1">
              <a:lnSpc>
                <a:spcPct val="100000"/>
              </a:lnSpc>
              <a:spcBef>
                <a:spcPts val="1000"/>
              </a:spcBef>
              <a:spcAft>
                <a:spcPts val="0"/>
              </a:spcAft>
              <a:buClr>
                <a:srgbClr val="4E4E4E"/>
              </a:buClr>
              <a:buSzTx/>
              <a:buFont typeface="Arial" panose="020B0604020202020204" pitchFamily="34" charset="0"/>
              <a:buChar char="•"/>
              <a:tabLst/>
              <a:defRPr/>
            </a:pPr>
            <a:r>
              <a:rPr kumimoji="0" lang="en-US" sz="2800" b="0" i="0" u="none" strike="noStrike" kern="1200" cap="none" spc="0" normalizeH="0" baseline="0" noProof="0" dirty="0">
                <a:ln>
                  <a:noFill/>
                </a:ln>
                <a:solidFill>
                  <a:srgbClr val="4E4E4E"/>
                </a:solidFill>
                <a:effectLst/>
                <a:uLnTx/>
                <a:uFillTx/>
                <a:latin typeface="Lato Medium" panose="020F0502020204030203" pitchFamily="34" charset="0"/>
                <a:ea typeface="Lato Medium" panose="020F0502020204030203" pitchFamily="34" charset="0"/>
                <a:cs typeface="Lato Medium" panose="020F0502020204030203" pitchFamily="34" charset="0"/>
              </a:rPr>
              <a:t>Office of </a:t>
            </a:r>
            <a:r>
              <a:rPr kumimoji="0" lang="en-US" sz="2800" b="0" i="0" u="none" strike="noStrike" kern="1200" cap="none" spc="0" normalizeH="0" baseline="0" noProof="0">
                <a:ln>
                  <a:noFill/>
                </a:ln>
                <a:solidFill>
                  <a:srgbClr val="4E4E4E"/>
                </a:solidFill>
                <a:effectLst/>
                <a:uLnTx/>
                <a:uFillTx/>
                <a:latin typeface="Lato Medium" panose="020F0502020204030203" pitchFamily="34" charset="0"/>
                <a:ea typeface="Lato Medium" panose="020F0502020204030203" pitchFamily="34" charset="0"/>
                <a:cs typeface="Lato Medium" panose="020F0502020204030203" pitchFamily="34" charset="0"/>
              </a:rPr>
              <a:t>Renewable Energy</a:t>
            </a:r>
            <a:endParaRPr kumimoji="0" lang="en-US" sz="2800" b="0" i="0" u="none" strike="noStrike" kern="1200" cap="none" spc="0" normalizeH="0" baseline="0" noProof="0" dirty="0">
              <a:ln>
                <a:noFill/>
              </a:ln>
              <a:solidFill>
                <a:srgbClr val="4E4E4E"/>
              </a:solidFill>
              <a:effectLst/>
              <a:uLnTx/>
              <a:uFillTx/>
              <a:latin typeface="Lato Medium" panose="020F0502020204030203" pitchFamily="34" charset="0"/>
              <a:ea typeface="Lato Medium" panose="020F0502020204030203" pitchFamily="34" charset="0"/>
              <a:cs typeface="Lato Medium" panose="020F0502020204030203" pitchFamily="34" charset="0"/>
            </a:endParaRPr>
          </a:p>
        </p:txBody>
      </p:sp>
    </p:spTree>
    <p:extLst>
      <p:ext uri="{BB962C8B-B14F-4D97-AF65-F5344CB8AC3E}">
        <p14:creationId xmlns:p14="http://schemas.microsoft.com/office/powerpoint/2010/main" val="6978000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A7E72-7342-0A59-623D-DB44283BFA86}"/>
              </a:ext>
            </a:extLst>
          </p:cNvPr>
          <p:cNvSpPr>
            <a:spLocks noGrp="1"/>
          </p:cNvSpPr>
          <p:nvPr>
            <p:ph type="title"/>
          </p:nvPr>
        </p:nvSpPr>
        <p:spPr/>
        <p:txBody>
          <a:bodyPr/>
          <a:lstStyle/>
          <a:p>
            <a:r>
              <a:rPr lang="en-US" dirty="0"/>
              <a:t>Education Funding at Risk</a:t>
            </a:r>
          </a:p>
        </p:txBody>
      </p:sp>
      <p:sp>
        <p:nvSpPr>
          <p:cNvPr id="3" name="Content Placeholder 2">
            <a:extLst>
              <a:ext uri="{FF2B5EF4-FFF2-40B4-BE49-F238E27FC236}">
                <a16:creationId xmlns:a16="http://schemas.microsoft.com/office/drawing/2014/main" id="{CA0D306E-ED98-A58C-D64F-831E43558FD5}"/>
              </a:ext>
            </a:extLst>
          </p:cNvPr>
          <p:cNvSpPr>
            <a:spLocks noGrp="1"/>
          </p:cNvSpPr>
          <p:nvPr>
            <p:ph sz="half" idx="1"/>
          </p:nvPr>
        </p:nvSpPr>
        <p:spPr/>
        <p:txBody>
          <a:bodyPr>
            <a:normAutofit/>
          </a:bodyPr>
          <a:lstStyle/>
          <a:p>
            <a:pPr marL="0" marR="0">
              <a:buNone/>
            </a:pPr>
            <a:r>
              <a:rPr lang="en-US" sz="2800" dirty="0">
                <a:solidFill>
                  <a:srgbClr val="000000"/>
                </a:solidFill>
                <a:effectLst/>
                <a:latin typeface="Aptos" panose="020B0004020202020204" pitchFamily="34" charset="0"/>
                <a:ea typeface="Aptos" panose="020B0004020202020204" pitchFamily="34" charset="0"/>
                <a:cs typeface="Aptos" panose="020B0004020202020204" pitchFamily="34" charset="0"/>
              </a:rPr>
              <a:t>On June 30, the Trump administration announced an “impoundment” that withholds federal funding for education of up to </a:t>
            </a:r>
            <a:r>
              <a:rPr lang="en-US" sz="2800" dirty="0">
                <a:effectLst/>
                <a:latin typeface="Aptos" panose="020B0004020202020204" pitchFamily="34" charset="0"/>
                <a:ea typeface="Aptos" panose="020B0004020202020204" pitchFamily="34" charset="0"/>
                <a:cs typeface="Aptos" panose="020B0004020202020204" pitchFamily="34" charset="0"/>
              </a:rPr>
              <a:t>$6.8 Billion</a:t>
            </a:r>
            <a:r>
              <a:rPr lang="en-US" sz="2800" dirty="0">
                <a:solidFill>
                  <a:srgbClr val="000000"/>
                </a:solidFill>
                <a:effectLst/>
                <a:latin typeface="Aptos" panose="020B0004020202020204" pitchFamily="34" charset="0"/>
                <a:ea typeface="Aptos" panose="020B0004020202020204" pitchFamily="34" charset="0"/>
                <a:cs typeface="Aptos" panose="020B0004020202020204" pitchFamily="34" charset="0"/>
              </a:rPr>
              <a:t> Specifically: </a:t>
            </a:r>
            <a:endParaRPr lang="en-US" sz="2800" dirty="0">
              <a:effectLst/>
              <a:latin typeface="Aptos" panose="020B0004020202020204" pitchFamily="34" charset="0"/>
              <a:ea typeface="Aptos" panose="020B0004020202020204" pitchFamily="34" charset="0"/>
              <a:cs typeface="Aptos" panose="020B0004020202020204" pitchFamily="34" charset="0"/>
            </a:endParaRPr>
          </a:p>
          <a:p>
            <a:pPr marL="342900" marR="0" lvl="0" indent="-342900">
              <a:buSzPts val="1000"/>
              <a:buFont typeface="Symbol" panose="05050102010706020507" pitchFamily="18" charset="2"/>
              <a:buChar char=""/>
              <a:tabLst>
                <a:tab pos="457200" algn="l"/>
              </a:tabLst>
            </a:pPr>
            <a:r>
              <a:rPr lang="en-US" sz="28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Title I-C for migrant education ($375 million)</a:t>
            </a:r>
            <a:endParaRPr lang="en-US" sz="2800" dirty="0">
              <a:solidFill>
                <a:srgbClr val="000000"/>
              </a:solidFill>
              <a:effectLst/>
              <a:latin typeface="Aptos" panose="020B0004020202020204" pitchFamily="34" charset="0"/>
              <a:ea typeface="Aptos" panose="020B0004020202020204" pitchFamily="34" charset="0"/>
              <a:cs typeface="Aptos" panose="020B0004020202020204" pitchFamily="34" charset="0"/>
            </a:endParaRPr>
          </a:p>
          <a:p>
            <a:pPr marL="342900" marR="0" lvl="0" indent="-342900">
              <a:buSzPts val="1000"/>
              <a:buFont typeface="Symbol" panose="05050102010706020507" pitchFamily="18" charset="2"/>
              <a:buChar char=""/>
              <a:tabLst>
                <a:tab pos="457200" algn="l"/>
              </a:tabLst>
            </a:pPr>
            <a:r>
              <a:rPr lang="en-US" sz="28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Title II-A for professional development ($2.2 billion)</a:t>
            </a:r>
            <a:endParaRPr lang="en-US" sz="2800" dirty="0">
              <a:solidFill>
                <a:srgbClr val="000000"/>
              </a:solidFill>
              <a:effectLst/>
              <a:latin typeface="Aptos" panose="020B0004020202020204" pitchFamily="34" charset="0"/>
              <a:ea typeface="Aptos" panose="020B0004020202020204" pitchFamily="34" charset="0"/>
              <a:cs typeface="Aptos" panose="020B0004020202020204" pitchFamily="34" charset="0"/>
            </a:endParaRPr>
          </a:p>
          <a:p>
            <a:pPr marL="342900" marR="0" lvl="0" indent="-342900">
              <a:buSzPts val="1000"/>
              <a:buFont typeface="Symbol" panose="05050102010706020507" pitchFamily="18" charset="2"/>
              <a:buChar char=""/>
              <a:tabLst>
                <a:tab pos="457200" algn="l"/>
              </a:tabLst>
            </a:pPr>
            <a:r>
              <a:rPr lang="en-US" sz="28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Title III-A for English-learner services ($890 million)</a:t>
            </a:r>
            <a:endParaRPr lang="en-US" sz="2800" dirty="0">
              <a:solidFill>
                <a:srgbClr val="000000"/>
              </a:solidFill>
              <a:effectLst/>
              <a:latin typeface="Aptos" panose="020B0004020202020204" pitchFamily="34" charset="0"/>
              <a:ea typeface="Aptos" panose="020B0004020202020204" pitchFamily="34" charset="0"/>
              <a:cs typeface="Aptos" panose="020B0004020202020204" pitchFamily="34" charset="0"/>
            </a:endParaRPr>
          </a:p>
          <a:p>
            <a:pPr marL="342900" marR="0" lvl="0" indent="-342900">
              <a:buSzPts val="1000"/>
              <a:buFont typeface="Symbol" panose="05050102010706020507" pitchFamily="18" charset="2"/>
              <a:buChar char=""/>
              <a:tabLst>
                <a:tab pos="457200" algn="l"/>
              </a:tabLst>
            </a:pPr>
            <a:r>
              <a:rPr lang="en-US" sz="28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Title IV-A for academic enrichment ($1.3 billion)</a:t>
            </a:r>
            <a:endParaRPr lang="en-US" sz="2800" dirty="0">
              <a:solidFill>
                <a:srgbClr val="000000"/>
              </a:solidFill>
              <a:effectLst/>
              <a:latin typeface="Aptos" panose="020B0004020202020204" pitchFamily="34" charset="0"/>
              <a:ea typeface="Aptos" panose="020B0004020202020204" pitchFamily="34" charset="0"/>
              <a:cs typeface="Aptos" panose="020B0004020202020204" pitchFamily="34" charset="0"/>
            </a:endParaRPr>
          </a:p>
          <a:p>
            <a:pPr marL="342900" marR="0" lvl="0" indent="-342900">
              <a:buSzPts val="1000"/>
              <a:buFont typeface="Symbol" panose="05050102010706020507" pitchFamily="18" charset="2"/>
              <a:buChar char=""/>
              <a:tabLst>
                <a:tab pos="457200" algn="l"/>
              </a:tabLst>
            </a:pPr>
            <a:r>
              <a:rPr lang="en-US" sz="2800" dirty="0">
                <a:solidFill>
                  <a:srgbClr val="000000"/>
                </a:solidFill>
                <a:effectLst/>
                <a:latin typeface="Aptos" panose="020B0004020202020204" pitchFamily="34" charset="0"/>
                <a:ea typeface="Times New Roman" panose="02020603050405020304" pitchFamily="18" charset="0"/>
                <a:cs typeface="Aptos" panose="020B0004020202020204" pitchFamily="34" charset="0"/>
              </a:rPr>
              <a:t>Title IV-B for before- and after-school programs ($1.4 billion)</a:t>
            </a:r>
            <a:endParaRPr lang="en-US" sz="2800" dirty="0">
              <a:solidFill>
                <a:srgbClr val="000000"/>
              </a:solidFill>
              <a:effectLst/>
              <a:latin typeface="Aptos" panose="020B0004020202020204" pitchFamily="34" charset="0"/>
              <a:ea typeface="Aptos" panose="020B0004020202020204" pitchFamily="34" charset="0"/>
              <a:cs typeface="Aptos" panose="020B0004020202020204" pitchFamily="34" charset="0"/>
            </a:endParaRPr>
          </a:p>
          <a:p>
            <a:endParaRPr lang="en-US" dirty="0"/>
          </a:p>
        </p:txBody>
      </p:sp>
      <p:sp>
        <p:nvSpPr>
          <p:cNvPr id="4" name="Slide Number Placeholder 3">
            <a:extLst>
              <a:ext uri="{FF2B5EF4-FFF2-40B4-BE49-F238E27FC236}">
                <a16:creationId xmlns:a16="http://schemas.microsoft.com/office/drawing/2014/main" id="{4185F782-E0FF-09E4-4119-A4A0CD6FED3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A80CB9-8FF1-4649-AD49-46408C0A55E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922550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35C8D-87F0-E611-9193-9B213B66BE11}"/>
              </a:ext>
            </a:extLst>
          </p:cNvPr>
          <p:cNvSpPr>
            <a:spLocks noGrp="1"/>
          </p:cNvSpPr>
          <p:nvPr>
            <p:ph type="title"/>
          </p:nvPr>
        </p:nvSpPr>
        <p:spPr>
          <a:xfrm>
            <a:off x="912628" y="235921"/>
            <a:ext cx="3859397" cy="1471548"/>
          </a:xfrm>
        </p:spPr>
        <p:txBody>
          <a:bodyPr anchor="t">
            <a:normAutofit/>
          </a:bodyPr>
          <a:lstStyle/>
          <a:p>
            <a:r>
              <a:rPr lang="en-US" b="1"/>
              <a:t>Impoundment Control Act of 1974</a:t>
            </a:r>
          </a:p>
        </p:txBody>
      </p:sp>
      <p:sp>
        <p:nvSpPr>
          <p:cNvPr id="4" name="Text Placeholder 3">
            <a:extLst>
              <a:ext uri="{FF2B5EF4-FFF2-40B4-BE49-F238E27FC236}">
                <a16:creationId xmlns:a16="http://schemas.microsoft.com/office/drawing/2014/main" id="{8B806720-9778-5D33-5D7D-DCCC0899ED00}"/>
              </a:ext>
            </a:extLst>
          </p:cNvPr>
          <p:cNvSpPr>
            <a:spLocks noGrp="1"/>
          </p:cNvSpPr>
          <p:nvPr>
            <p:ph type="body" sz="half" idx="2"/>
          </p:nvPr>
        </p:nvSpPr>
        <p:spPr>
          <a:xfrm>
            <a:off x="912628" y="1499651"/>
            <a:ext cx="2810411" cy="4369336"/>
          </a:xfrm>
        </p:spPr>
        <p:txBody>
          <a:bodyPr vert="horz" lIns="91440" tIns="45720" rIns="91440" bIns="45720" rtlCol="0" anchor="t">
            <a:normAutofit/>
          </a:bodyPr>
          <a:lstStyle/>
          <a:p>
            <a:pPr>
              <a:lnSpc>
                <a:spcPct val="110000"/>
              </a:lnSpc>
            </a:pPr>
            <a:r>
              <a:rPr lang="en-US" sz="2000" i="1" dirty="0">
                <a:latin typeface="Lato Medium"/>
                <a:ea typeface="Lato Medium"/>
                <a:cs typeface="Lato Medium"/>
              </a:rPr>
              <a:t>Is it illegal for the President NOT to distribute  Congressionally appropriated funds?</a:t>
            </a:r>
          </a:p>
          <a:p>
            <a:pPr>
              <a:lnSpc>
                <a:spcPct val="110000"/>
              </a:lnSpc>
            </a:pPr>
            <a:r>
              <a:rPr lang="en-US" sz="2000" i="1" dirty="0">
                <a:latin typeface="Lato Medium"/>
                <a:ea typeface="Lato Medium"/>
                <a:cs typeface="Lato Medium"/>
              </a:rPr>
              <a:t>Impoundments have occurred throughout history for a variety of reasons: cost savings, policy disagreements, and changes in relevant circumstances</a:t>
            </a:r>
          </a:p>
          <a:p>
            <a:pPr>
              <a:lnSpc>
                <a:spcPct val="110000"/>
              </a:lnSpc>
            </a:pPr>
            <a:endParaRPr lang="en-US" dirty="0"/>
          </a:p>
        </p:txBody>
      </p:sp>
      <p:sp>
        <p:nvSpPr>
          <p:cNvPr id="18" name="Date Placeholder 4">
            <a:extLst>
              <a:ext uri="{FF2B5EF4-FFF2-40B4-BE49-F238E27FC236}">
                <a16:creationId xmlns:a16="http://schemas.microsoft.com/office/drawing/2014/main" id="{A28F53B8-F60C-C8E4-8A26-12F07593D08E}"/>
              </a:ext>
            </a:extLst>
          </p:cNvPr>
          <p:cNvSpPr>
            <a:spLocks noGrp="1"/>
          </p:cNvSpPr>
          <p:nvPr>
            <p:ph type="dt" sz="half" idx="10"/>
          </p:nvPr>
        </p:nvSpPr>
        <p:spPr>
          <a:xfrm>
            <a:off x="912628" y="6356350"/>
            <a:ext cx="2743200" cy="365125"/>
          </a:xfrm>
        </p:spPr>
        <p:txBody>
          <a:bodyPr anchor="ctr">
            <a:normAutofit lnSpcReduction="10000"/>
          </a:bodyPr>
          <a:lstStyle/>
          <a:p>
            <a:pPr marL="0" marR="0" lvl="0" indent="0" algn="l" defTabSz="914400" rtl="0" eaLnBrk="1" fontAlgn="auto" latinLnBrk="0" hangingPunct="1">
              <a:lnSpc>
                <a:spcPct val="100000"/>
              </a:lnSpc>
              <a:spcBef>
                <a:spcPts val="0"/>
              </a:spcBef>
              <a:spcAft>
                <a:spcPts val="600"/>
              </a:spcAft>
              <a:buClrTx/>
              <a:buSzTx/>
              <a:buFontTx/>
              <a:buNone/>
              <a:tabLst/>
              <a:defRPr/>
            </a:pPr>
            <a:fld id="{059E39C3-BB3B-43E6-8433-DE2960092422}" type="datetime1">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600"/>
                </a:spcAft>
                <a:buClrTx/>
                <a:buSzTx/>
                <a:buFontTx/>
                <a:buNone/>
                <a:tabLst/>
                <a:defRPr/>
              </a:pPr>
              <a:t>7/31/2026</a:t>
            </a:fld>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0" name="Footer Placeholder 5">
            <a:extLst>
              <a:ext uri="{FF2B5EF4-FFF2-40B4-BE49-F238E27FC236}">
                <a16:creationId xmlns:a16="http://schemas.microsoft.com/office/drawing/2014/main" id="{1FA88BDB-6165-FB73-168B-CBDFD0CDF900}"/>
              </a:ext>
            </a:extLst>
          </p:cNvPr>
          <p:cNvSpPr>
            <a:spLocks noGrp="1"/>
          </p:cNvSpPr>
          <p:nvPr>
            <p:ph type="ftr" sz="quarter" idx="11"/>
          </p:nvPr>
        </p:nvSpPr>
        <p:spPr>
          <a:xfrm>
            <a:off x="6767622" y="6356350"/>
            <a:ext cx="4040373" cy="365125"/>
          </a:xfrm>
        </p:spPr>
        <p:txBody>
          <a:bodyPr anchor="ctr">
            <a:norm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r>
              <a:rPr kumimoji="0" lang="en-US" sz="700" b="0" i="0" u="none" strike="noStrike" kern="1200" cap="none" spc="0" normalizeH="0" baseline="0" noProof="0">
                <a:ln>
                  <a:noFill/>
                </a:ln>
                <a:solidFill>
                  <a:prstClr val="black"/>
                </a:solidFill>
                <a:effectLst/>
                <a:uLnTx/>
                <a:uFillTx/>
                <a:latin typeface="Calibri" panose="020F0502020204030204"/>
                <a:ea typeface="+mn-ea"/>
                <a:cs typeface="+mn-cs"/>
              </a:rPr>
              <a:t>
              </a:t>
            </a:r>
          </a:p>
        </p:txBody>
      </p:sp>
      <p:sp>
        <p:nvSpPr>
          <p:cNvPr id="12" name="Slide Number Placeholder 4">
            <a:extLst>
              <a:ext uri="{FF2B5EF4-FFF2-40B4-BE49-F238E27FC236}">
                <a16:creationId xmlns:a16="http://schemas.microsoft.com/office/drawing/2014/main" id="{AF3F3819-8F77-57D7-E149-F048BD7D12C0}"/>
              </a:ext>
            </a:extLst>
          </p:cNvPr>
          <p:cNvSpPr>
            <a:spLocks noGrp="1"/>
          </p:cNvSpPr>
          <p:nvPr>
            <p:ph type="sldNum" sz="quarter" idx="12"/>
          </p:nvPr>
        </p:nvSpPr>
        <p:spPr>
          <a:xfrm>
            <a:off x="10807995" y="6356350"/>
            <a:ext cx="723014" cy="365125"/>
          </a:xfrm>
        </p:spPr>
        <p:txBody>
          <a:bodyPr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C3A80CB9-8FF1-4649-AD49-46408C0A55E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aphicFrame>
        <p:nvGraphicFramePr>
          <p:cNvPr id="13" name="Content Placeholder 2">
            <a:extLst>
              <a:ext uri="{FF2B5EF4-FFF2-40B4-BE49-F238E27FC236}">
                <a16:creationId xmlns:a16="http://schemas.microsoft.com/office/drawing/2014/main" id="{CC317684-9BE1-7C94-D564-41C1CC6C2D47}"/>
              </a:ext>
            </a:extLst>
          </p:cNvPr>
          <p:cNvGraphicFramePr>
            <a:graphicFrameLocks noGrp="1"/>
          </p:cNvGraphicFramePr>
          <p:nvPr>
            <p:ph idx="1"/>
            <p:extLst>
              <p:ext uri="{D42A27DB-BD31-4B8C-83A1-F6EECF244321}">
                <p14:modId xmlns:p14="http://schemas.microsoft.com/office/powerpoint/2010/main" val="1036521740"/>
              </p:ext>
            </p:extLst>
          </p:nvPr>
        </p:nvGraphicFramePr>
        <p:xfrm>
          <a:off x="3876903" y="0"/>
          <a:ext cx="8171212" cy="67214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920355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094F80-74DB-4BBB-F51D-E3D8C42A59FC}"/>
              </a:ext>
            </a:extLst>
          </p:cNvPr>
          <p:cNvSpPr>
            <a:spLocks noGrp="1"/>
          </p:cNvSpPr>
          <p:nvPr>
            <p:ph type="title"/>
          </p:nvPr>
        </p:nvSpPr>
        <p:spPr/>
        <p:txBody>
          <a:bodyPr/>
          <a:lstStyle/>
          <a:p>
            <a:r>
              <a:rPr lang="en-US" dirty="0"/>
              <a:t>New Member Resource</a:t>
            </a:r>
          </a:p>
        </p:txBody>
      </p:sp>
      <p:sp>
        <p:nvSpPr>
          <p:cNvPr id="3" name="Slide Number Placeholder 2">
            <a:extLst>
              <a:ext uri="{FF2B5EF4-FFF2-40B4-BE49-F238E27FC236}">
                <a16:creationId xmlns:a16="http://schemas.microsoft.com/office/drawing/2014/main" id="{AAFE61AD-3FF4-F8A1-F0B3-B09C91FBABE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A80CB9-8FF1-4649-AD49-46408C0A55E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6" name="Content Placeholder 5">
            <a:hlinkClick r:id="rId2"/>
            <a:extLst>
              <a:ext uri="{FF2B5EF4-FFF2-40B4-BE49-F238E27FC236}">
                <a16:creationId xmlns:a16="http://schemas.microsoft.com/office/drawing/2014/main" id="{CFE56018-2A26-6046-7464-31B838CA2EF8}"/>
              </a:ext>
            </a:extLst>
          </p:cNvPr>
          <p:cNvPicPr>
            <a:picLocks noGrp="1" noChangeAspect="1"/>
          </p:cNvPicPr>
          <p:nvPr>
            <p:ph sz="half" idx="13"/>
          </p:nvPr>
        </p:nvPicPr>
        <p:blipFill>
          <a:blip r:embed="rId3"/>
          <a:stretch>
            <a:fillRect/>
          </a:stretch>
        </p:blipFill>
        <p:spPr>
          <a:xfrm>
            <a:off x="838200" y="1509112"/>
            <a:ext cx="3534752" cy="4648200"/>
          </a:xfrm>
          <a:prstGeom prst="rect">
            <a:avLst/>
          </a:prstGeom>
        </p:spPr>
      </p:pic>
      <p:pic>
        <p:nvPicPr>
          <p:cNvPr id="8" name="Content Placeholder 7">
            <a:extLst>
              <a:ext uri="{FF2B5EF4-FFF2-40B4-BE49-F238E27FC236}">
                <a16:creationId xmlns:a16="http://schemas.microsoft.com/office/drawing/2014/main" id="{9D3C0B45-AB65-A117-27C9-317E3081C88D}"/>
              </a:ext>
            </a:extLst>
          </p:cNvPr>
          <p:cNvPicPr>
            <a:picLocks noGrp="1" noChangeAspect="1"/>
          </p:cNvPicPr>
          <p:nvPr>
            <p:ph sz="half" idx="14"/>
          </p:nvPr>
        </p:nvPicPr>
        <p:blipFill>
          <a:blip r:embed="rId4"/>
          <a:srcRect l="24532" t="19899" r="25732" b="8135"/>
          <a:stretch>
            <a:fillRect/>
          </a:stretch>
        </p:blipFill>
        <p:spPr>
          <a:xfrm>
            <a:off x="5921829" y="1310074"/>
            <a:ext cx="5580018" cy="50462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7751510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FOA_DRAFT_120123" id="{ADEE2C93-A719-1C48-A097-5392B8CAEAF2}" vid="{CDAA7D7B-4659-6743-B264-C6ECCF7E54F7}"/>
    </a:ext>
  </a:extLst>
</a:theme>
</file>

<file path=ppt/theme/theme2.xml><?xml version="1.0" encoding="utf-8"?>
<a:theme xmlns:a="http://schemas.openxmlformats.org/drawingml/2006/main" name="DashVTI">
  <a:themeElements>
    <a:clrScheme name="DashVTI">
      <a:dk1>
        <a:sysClr val="windowText" lastClr="000000"/>
      </a:dk1>
      <a:lt1>
        <a:sysClr val="window" lastClr="FFFFFF"/>
      </a:lt1>
      <a:dk2>
        <a:srgbClr val="0D1C3B"/>
      </a:dk2>
      <a:lt2>
        <a:srgbClr val="F5F2F9"/>
      </a:lt2>
      <a:accent1>
        <a:srgbClr val="1973EB"/>
      </a:accent1>
      <a:accent2>
        <a:srgbClr val="25C8A2"/>
      </a:accent2>
      <a:accent3>
        <a:srgbClr val="BF8ED1"/>
      </a:accent3>
      <a:accent4>
        <a:srgbClr val="FE733C"/>
      </a:accent4>
      <a:accent5>
        <a:srgbClr val="FE5A5A"/>
      </a:accent5>
      <a:accent6>
        <a:srgbClr val="1AC16E"/>
      </a:accent6>
      <a:hlink>
        <a:srgbClr val="1AC16E"/>
      </a:hlink>
      <a:folHlink>
        <a:srgbClr val="00B0F0"/>
      </a:folHlink>
    </a:clrScheme>
    <a:fontScheme name="DashVTI">
      <a:majorFont>
        <a:latin typeface="Grandview Display"/>
        <a:ea typeface=""/>
        <a:cs typeface=""/>
      </a:majorFont>
      <a:minorFont>
        <a:latin typeface="Grandview Display"/>
        <a:ea typeface=""/>
        <a:cs typeface=""/>
      </a:minorFont>
    </a:fontScheme>
    <a:fmtScheme name="DashVTI">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ashVTI" id="{E0E31462-65AE-4087-9B94-B3347EE711B2}" vid="{CA8B31CB-369F-4872-A917-A9EAAF918275}"/>
    </a:ext>
  </a:extLst>
</a:theme>
</file>

<file path=ppt/theme/theme3.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9D3AC34C80BE24684D703DD3A79E24E" ma:contentTypeVersion="15" ma:contentTypeDescription="Create a new document." ma:contentTypeScope="" ma:versionID="2267d5f664b1f3ecd7c9e97ff755f425">
  <xsd:schema xmlns:xsd="http://www.w3.org/2001/XMLSchema" xmlns:xs="http://www.w3.org/2001/XMLSchema" xmlns:p="http://schemas.microsoft.com/office/2006/metadata/properties" xmlns:ns2="b632313f-f9a8-490b-b859-686a73a88bef" xmlns:ns3="796ac77d-a8d7-461b-abce-e62bb9457fe9" targetNamespace="http://schemas.microsoft.com/office/2006/metadata/properties" ma:root="true" ma:fieldsID="5a71f3cd63016b3020b7fddb10154e85" ns2:_="" ns3:_="">
    <xsd:import namespace="b632313f-f9a8-490b-b859-686a73a88bef"/>
    <xsd:import namespace="796ac77d-a8d7-461b-abce-e62bb9457fe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632313f-f9a8-490b-b859-686a73a88be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810bc95e-5181-4bf3-ac37-995441eee3e3"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dexed="true" ma:internalName="MediaServiceLocation"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96ac77d-a8d7-461b-abce-e62bb9457fe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51432d0a-bf12-4cfd-a9d7-1ca810b70751}" ma:internalName="TaxCatchAll" ma:showField="CatchAllData" ma:web="796ac77d-a8d7-461b-abce-e62bb9457fe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b632313f-f9a8-490b-b859-686a73a88bef">
      <Terms xmlns="http://schemas.microsoft.com/office/infopath/2007/PartnerControls"/>
    </lcf76f155ced4ddcb4097134ff3c332f>
    <TaxCatchAll xmlns="796ac77d-a8d7-461b-abce-e62bb9457fe9"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1491E2D-7F52-4500-B72F-76285A947D9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632313f-f9a8-490b-b859-686a73a88bef"/>
    <ds:schemaRef ds:uri="796ac77d-a8d7-461b-abce-e62bb9457fe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DCE0A6C-D561-4C12-85FE-CEEF94721F28}">
  <ds:schemaRefs>
    <ds:schemaRef ds:uri="http://purl.org/dc/elements/1.1/"/>
    <ds:schemaRef ds:uri="http://schemas.microsoft.com/office/2006/metadata/properties"/>
    <ds:schemaRef ds:uri="http://schemas.microsoft.com/office/infopath/2007/PartnerControls"/>
    <ds:schemaRef ds:uri="http://purl.org/dc/terms/"/>
    <ds:schemaRef ds:uri="http://schemas.openxmlformats.org/package/2006/metadata/core-properties"/>
    <ds:schemaRef ds:uri="http://schemas.microsoft.com/office/2006/documentManagement/types"/>
    <ds:schemaRef ds:uri="http://www.w3.org/XML/1998/namespace"/>
    <ds:schemaRef ds:uri="796ac77d-a8d7-461b-abce-e62bb9457fe9"/>
    <ds:schemaRef ds:uri="b632313f-f9a8-490b-b859-686a73a88bef"/>
    <ds:schemaRef ds:uri="http://purl.org/dc/dcmitype/"/>
  </ds:schemaRefs>
</ds:datastoreItem>
</file>

<file path=customXml/itemProps3.xml><?xml version="1.0" encoding="utf-8"?>
<ds:datastoreItem xmlns:ds="http://schemas.openxmlformats.org/officeDocument/2006/customXml" ds:itemID="{5BD5B1E4-89C4-4A90-94B3-5C79B608312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4896</TotalTime>
  <Words>5760</Words>
  <Application>Microsoft Office PowerPoint</Application>
  <PresentationFormat>Widescreen</PresentationFormat>
  <Paragraphs>540</Paragraphs>
  <Slides>44</Slides>
  <Notes>27</Notes>
  <HiddenSlides>0</HiddenSlides>
  <MMClips>0</MMClips>
  <ScaleCrop>false</ScaleCrop>
  <HeadingPairs>
    <vt:vector size="6" baseType="variant">
      <vt:variant>
        <vt:lpstr>Fonts Used</vt:lpstr>
      </vt:variant>
      <vt:variant>
        <vt:i4>25</vt:i4>
      </vt:variant>
      <vt:variant>
        <vt:lpstr>Theme</vt:lpstr>
      </vt:variant>
      <vt:variant>
        <vt:i4>4</vt:i4>
      </vt:variant>
      <vt:variant>
        <vt:lpstr>Slide Titles</vt:lpstr>
      </vt:variant>
      <vt:variant>
        <vt:i4>44</vt:i4>
      </vt:variant>
    </vt:vector>
  </HeadingPairs>
  <TitlesOfParts>
    <vt:vector size="73" baseType="lpstr">
      <vt:lpstr>Aileron</vt:lpstr>
      <vt:lpstr>Alfa Slab One</vt:lpstr>
      <vt:lpstr>Aptos</vt:lpstr>
      <vt:lpstr>Aptos Display</vt:lpstr>
      <vt:lpstr>Arial</vt:lpstr>
      <vt:lpstr>Arial,Sans-Serif</vt:lpstr>
      <vt:lpstr>Calibri</vt:lpstr>
      <vt:lpstr>Calibri Light</vt:lpstr>
      <vt:lpstr>Courier New</vt:lpstr>
      <vt:lpstr>Courier New,monospace</vt:lpstr>
      <vt:lpstr>Gill Sans MT</vt:lpstr>
      <vt:lpstr>Grandview Display</vt:lpstr>
      <vt:lpstr>Helvetica</vt:lpstr>
      <vt:lpstr>Lato</vt:lpstr>
      <vt:lpstr>Lato Black</vt:lpstr>
      <vt:lpstr>Lato ExtraBold</vt:lpstr>
      <vt:lpstr>Lato Heavy</vt:lpstr>
      <vt:lpstr>Lato Medium</vt:lpstr>
      <vt:lpstr>Lato Semibold</vt:lpstr>
      <vt:lpstr>Posterama</vt:lpstr>
      <vt:lpstr>Symbol</vt:lpstr>
      <vt:lpstr>System Font Regular</vt:lpstr>
      <vt:lpstr>Tahoma</vt:lpstr>
      <vt:lpstr>Trebuchet MS</vt:lpstr>
      <vt:lpstr>Wingdings</vt:lpstr>
      <vt:lpstr>Office Theme</vt:lpstr>
      <vt:lpstr>DashVTI</vt:lpstr>
      <vt:lpstr>Gallery</vt:lpstr>
      <vt:lpstr>1_Office Theme</vt:lpstr>
      <vt:lpstr> AGFOA</vt:lpstr>
      <vt:lpstr>PowerPoint Presentation</vt:lpstr>
      <vt:lpstr>U.S. Big Themes</vt:lpstr>
      <vt:lpstr>U.S. Big Themes</vt:lpstr>
      <vt:lpstr>Rescissions Rundown</vt:lpstr>
      <vt:lpstr>“Leaked” Terminated Grants List</vt:lpstr>
      <vt:lpstr>Education Funding at Risk</vt:lpstr>
      <vt:lpstr>Impoundment Control Act of 1974</vt:lpstr>
      <vt:lpstr>New Member Resource</vt:lpstr>
      <vt:lpstr>Where Are We Going OBBBA</vt:lpstr>
      <vt:lpstr>Tax Bill: What did we end up with?</vt:lpstr>
      <vt:lpstr>PowerPoint Presentation</vt:lpstr>
      <vt:lpstr>DISCLAIMER: EMPLOYERS HAVE REPORTING RELIEF IN 2025</vt:lpstr>
      <vt:lpstr>IRS Guidance</vt:lpstr>
      <vt:lpstr>Section 70202 of H.R. 1</vt:lpstr>
      <vt:lpstr>Qualified Overtime Compensation</vt:lpstr>
      <vt:lpstr>Qualified Overtime Compensation – Alternate FLSA</vt:lpstr>
      <vt:lpstr>Method G – Alternate FLSA Overtime</vt:lpstr>
      <vt:lpstr>Reporting Requirements </vt:lpstr>
      <vt:lpstr>PowerPoint Presentation</vt:lpstr>
      <vt:lpstr>ARPA</vt:lpstr>
      <vt:lpstr>ARPA Desk Reviews Begin: REMEMBER</vt:lpstr>
      <vt:lpstr>ARPA: GFOA/NACo/NLC Closeout Guidance</vt:lpstr>
      <vt:lpstr>GFOA/NACo/NLC Closeout Guidance</vt:lpstr>
      <vt:lpstr>STEP 1  Stay on Top of Reporting Requirements</vt:lpstr>
      <vt:lpstr>STEP 2  Prepare Payments for Liquidation</vt:lpstr>
      <vt:lpstr>GFOA/NACo/NLC Closeout Guidance   STEP 3  Be Invited to Closeout</vt:lpstr>
      <vt:lpstr>GFOA/NACo/NLC Closeout Guidance   STEP 4  Prepare for Desk Review</vt:lpstr>
      <vt:lpstr>Understanding the Proposed Changes to 2 CFR 200</vt:lpstr>
      <vt:lpstr>FIND MORE ON THIS HERE</vt:lpstr>
      <vt:lpstr>What is Uniform Guidance?</vt:lpstr>
      <vt:lpstr>Is This New? No, Not Really.</vt:lpstr>
      <vt:lpstr>Proposed Rewrite of Uniform Guidance</vt:lpstr>
      <vt:lpstr>Four Broad Sections</vt:lpstr>
      <vt:lpstr>1. Administrative Changes</vt:lpstr>
      <vt:lpstr>1. Administrative Changes</vt:lpstr>
      <vt:lpstr>1. Administrative Changes</vt:lpstr>
      <vt:lpstr>2. Pre-Award Changes</vt:lpstr>
      <vt:lpstr>2. Pre-Award Changes</vt:lpstr>
      <vt:lpstr>3. Grant Administration</vt:lpstr>
      <vt:lpstr>3. Grant Administration</vt:lpstr>
      <vt:lpstr>3. Grant Administration</vt:lpstr>
      <vt:lpstr>4. Audit and Update Frequency</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Art of Budget Communication</dc:title>
  <dc:creator>alison simonian</dc:creator>
  <cp:lastModifiedBy>Emily Brock</cp:lastModifiedBy>
  <cp:revision>455</cp:revision>
  <dcterms:created xsi:type="dcterms:W3CDTF">2023-07-26T14:58:54Z</dcterms:created>
  <dcterms:modified xsi:type="dcterms:W3CDTF">2026-07-31T13:30:11Z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0x01010029D3AC34C80BE24684D703DD3A79E24E</vt:lpwstr>
  </property>
  <property fmtid="{D5CDD505-2E9C-101B-9397-08002B2CF9AE}" pid="3" name="MediaServiceImageTags">
    <vt:lpwstr/>
  </property>
</Properties>
</file>