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7" r:id="rId3"/>
    <p:sldId id="258" r:id="rId4"/>
    <p:sldId id="259" r:id="rId5"/>
    <p:sldId id="269" r:id="rId6"/>
    <p:sldId id="261" r:id="rId7"/>
    <p:sldId id="260" r:id="rId8"/>
    <p:sldId id="264" r:id="rId9"/>
    <p:sldId id="273" r:id="rId10"/>
    <p:sldId id="263" r:id="rId11"/>
    <p:sldId id="265" r:id="rId12"/>
    <p:sldId id="266" r:id="rId13"/>
    <p:sldId id="267" r:id="rId14"/>
    <p:sldId id="268" r:id="rId15"/>
    <p:sldId id="274" r:id="rId16"/>
    <p:sldId id="272"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0" d="100"/>
          <a:sy n="100" d="100"/>
        </p:scale>
        <p:origin x="96"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anchor="t">
            <a:noAutofit/>
          </a:bodyPr>
          <a:lstStyle>
            <a:lvl1pPr algn="l">
              <a:defRPr sz="6600" cap="all" baseline="0"/>
            </a:lvl1pPr>
          </a:lstStyle>
          <a:p>
            <a:r>
              <a:rPr lang="en-US" dirty="0"/>
              <a:t>Click to edit Master title style</a:t>
            </a:r>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4455621"/>
            <a:ext cx="9288096" cy="1435331"/>
          </a:xfrm>
        </p:spPr>
        <p:txBody>
          <a:bodyPr>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021806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C900-05BC-4021-B69F-2DAF974B7EF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522706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F418C15-991C-4C71-8DCD-DB3B3888831F}"/>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5" name="Footer Placeholder 4">
            <a:extLst>
              <a:ext uri="{FF2B5EF4-FFF2-40B4-BE49-F238E27FC236}">
                <a16:creationId xmlns:a16="http://schemas.microsoft.com/office/drawing/2014/main" id="{F7728CC3-5830-4EFA-B28E-1648904DE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a:lstStyle/>
          <a:p>
            <a:fld id="{719D7796-F675-488F-AC46-C88938C80352}" type="slidenum">
              <a:rPr lang="en-US" smtClean="0"/>
              <a:t>‹#›</a:t>
            </a:fld>
            <a:endParaRPr lang="en-US"/>
          </a:p>
        </p:txBody>
      </p:sp>
      <p:cxnSp>
        <p:nvCxnSpPr>
          <p:cNvPr id="7" name="Straight Connector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09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692493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anchor="t">
            <a:normAutofit/>
          </a:bodyPr>
          <a:lstStyle>
            <a:lvl1pPr>
              <a:defRPr sz="40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515310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000816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535812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544913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48B02B-A32A-4383-BBC7-0C383390A96F}"/>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3" name="Footer Placeholder 2">
            <a:extLst>
              <a:ext uri="{FF2B5EF4-FFF2-40B4-BE49-F238E27FC236}">
                <a16:creationId xmlns:a16="http://schemas.microsoft.com/office/drawing/2014/main" id="{FCFF7E77-47E0-4F9E-9148-8D0C59C0CF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4268793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anchor="t">
            <a:normAutofit/>
          </a:bodyPr>
          <a:lstStyle>
            <a:lvl1pPr>
              <a:defRPr sz="28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EFAAA-1B70-42AA-ADCC-F49B58132654}"/>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6" name="Footer Placeholder 5">
            <a:extLst>
              <a:ext uri="{FF2B5EF4-FFF2-40B4-BE49-F238E27FC236}">
                <a16:creationId xmlns:a16="http://schemas.microsoft.com/office/drawing/2014/main" id="{E4C7B6CC-1C13-4F34-AC86-CCD442C8C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43599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anchor="t">
            <a:normAutofit/>
          </a:bodyPr>
          <a:lstStyle>
            <a:lvl1pPr>
              <a:defRPr sz="2800" cap="all"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55A58-F085-4500-AF61-045B12C8F41E}"/>
              </a:ext>
            </a:extLst>
          </p:cNvPr>
          <p:cNvSpPr>
            <a:spLocks noGrp="1"/>
          </p:cNvSpPr>
          <p:nvPr>
            <p:ph type="dt" sz="half" idx="10"/>
          </p:nvPr>
        </p:nvSpPr>
        <p:spPr/>
        <p:txBody>
          <a:bodyPr/>
          <a:lstStyle/>
          <a:p>
            <a:fld id="{A1E45834-53BD-4C8F-B791-CD5378F4150E}" type="datetimeFigureOut">
              <a:rPr lang="en-US" smtClean="0"/>
              <a:t>7/29/2026</a:t>
            </a:fld>
            <a:endParaRPr lang="en-US"/>
          </a:p>
        </p:txBody>
      </p:sp>
      <p:sp>
        <p:nvSpPr>
          <p:cNvPr id="6" name="Footer Placeholder 5">
            <a:extLst>
              <a:ext uri="{FF2B5EF4-FFF2-40B4-BE49-F238E27FC236}">
                <a16:creationId xmlns:a16="http://schemas.microsoft.com/office/drawing/2014/main" id="{E9936470-561D-49AE-AC84-B79D483FD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461472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fld id="{A1E45834-53BD-4C8F-B791-CD5378F4150E}" type="datetimeFigureOut">
              <a:rPr lang="en-US" smtClean="0"/>
              <a:t>7/29/2026</a:t>
            </a:fld>
            <a:endParaRPr lang="en-US"/>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fld id="{719D7796-F675-488F-AC46-C88938C80352}" type="slidenum">
              <a:rPr lang="en-US" smtClean="0"/>
              <a:t>‹#›</a:t>
            </a:fld>
            <a:endParaRPr lang="en-US"/>
          </a:p>
        </p:txBody>
      </p:sp>
      <p:cxnSp>
        <p:nvCxnSpPr>
          <p:cNvPr id="28" name="Straight Connector 27">
            <a:extLst>
              <a:ext uri="{FF2B5EF4-FFF2-40B4-BE49-F238E27FC236}">
                <a16:creationId xmlns:a16="http://schemas.microsoft.com/office/drawing/2014/main" id="{D8689CE0-64D2-447C-9C1F-872D111D8AC3}"/>
              </a:ext>
            </a:extLst>
          </p:cNvPr>
          <p:cNvCxnSpPr>
            <a:cxnSpLocks/>
          </p:cNvCxnSpPr>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189196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5" r:id="rId6"/>
    <p:sldLayoutId id="2147483701" r:id="rId7"/>
    <p:sldLayoutId id="2147483702" r:id="rId8"/>
    <p:sldLayoutId id="2147483703" r:id="rId9"/>
    <p:sldLayoutId id="2147483704" r:id="rId10"/>
    <p:sldLayoutId id="2147483706" r:id="rId11"/>
  </p:sldLayoutIdLst>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sv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hyperlink" Target="https://www.arnigp.org/" TargetMode="External"/><Relationship Id="rId5" Type="http://schemas.openxmlformats.org/officeDocument/2006/relationships/hyperlink" Target="https://www.nigp.org/" TargetMode="Externa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hyperlink" Target="https://www.ecfr.gov/" TargetMode="External"/><Relationship Id="rId5" Type="http://schemas.openxmlformats.org/officeDocument/2006/relationships/image" Target="../media/image20.png"/><Relationship Id="rId4" Type="http://schemas.openxmlformats.org/officeDocument/2006/relationships/hyperlink" Target="https://advance.lexis.com/container?config=00JAA3ZTU0NTIzYy0zZDEyLTRhYmQtYmRmMS1iMWIxNDgxYWMxZTQKAFBvZENhdGFsb2cubRW4ifTiwi5vLw6cI1uX"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abeilfuss@fayetteville-ar.gov"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B243D86-12F0-453D-A6EB-74BDD2269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76A5D0-EDD9-20FE-9845-2CE6534093EE}"/>
              </a:ext>
            </a:extLst>
          </p:cNvPr>
          <p:cNvSpPr>
            <a:spLocks noGrp="1"/>
          </p:cNvSpPr>
          <p:nvPr>
            <p:ph type="ctrTitle"/>
          </p:nvPr>
        </p:nvSpPr>
        <p:spPr>
          <a:xfrm>
            <a:off x="1052146" y="3437792"/>
            <a:ext cx="9958754" cy="1601389"/>
          </a:xfrm>
        </p:spPr>
        <p:txBody>
          <a:bodyPr anchor="t">
            <a:normAutofit/>
          </a:bodyPr>
          <a:lstStyle/>
          <a:p>
            <a:r>
              <a:rPr lang="en-US" sz="4800" dirty="0"/>
              <a:t>Let’s talk Procurement</a:t>
            </a:r>
          </a:p>
        </p:txBody>
      </p:sp>
      <p:sp>
        <p:nvSpPr>
          <p:cNvPr id="3" name="Subtitle 2">
            <a:extLst>
              <a:ext uri="{FF2B5EF4-FFF2-40B4-BE49-F238E27FC236}">
                <a16:creationId xmlns:a16="http://schemas.microsoft.com/office/drawing/2014/main" id="{067B6FAC-6253-F50F-ABDA-5D0BE0BE2B7F}"/>
              </a:ext>
            </a:extLst>
          </p:cNvPr>
          <p:cNvSpPr>
            <a:spLocks noGrp="1"/>
          </p:cNvSpPr>
          <p:nvPr>
            <p:ph type="subTitle" idx="1"/>
          </p:nvPr>
        </p:nvSpPr>
        <p:spPr>
          <a:xfrm>
            <a:off x="1153668" y="5363638"/>
            <a:ext cx="10591306" cy="1017659"/>
          </a:xfrm>
        </p:spPr>
        <p:txBody>
          <a:bodyPr anchor="b">
            <a:normAutofit/>
          </a:bodyPr>
          <a:lstStyle/>
          <a:p>
            <a:pPr>
              <a:lnSpc>
                <a:spcPct val="110000"/>
              </a:lnSpc>
            </a:pPr>
            <a:r>
              <a:rPr lang="en-US" sz="1300" dirty="0"/>
              <a:t>Amanda Beilfuss</a:t>
            </a:r>
          </a:p>
          <a:p>
            <a:pPr>
              <a:lnSpc>
                <a:spcPct val="110000"/>
              </a:lnSpc>
            </a:pPr>
            <a:r>
              <a:rPr lang="en-US" sz="1300" dirty="0"/>
              <a:t>Procurement Director</a:t>
            </a:r>
          </a:p>
          <a:p>
            <a:pPr>
              <a:lnSpc>
                <a:spcPct val="110000"/>
              </a:lnSpc>
            </a:pPr>
            <a:r>
              <a:rPr lang="en-US" sz="1300" dirty="0"/>
              <a:t>City of Fayetteville</a:t>
            </a:r>
          </a:p>
        </p:txBody>
      </p:sp>
      <p:pic>
        <p:nvPicPr>
          <p:cNvPr id="4" name="Picture 3">
            <a:extLst>
              <a:ext uri="{FF2B5EF4-FFF2-40B4-BE49-F238E27FC236}">
                <a16:creationId xmlns:a16="http://schemas.microsoft.com/office/drawing/2014/main" id="{D62569CE-DF67-1D44-62F0-89D5A7BB0921}"/>
              </a:ext>
            </a:extLst>
          </p:cNvPr>
          <p:cNvPicPr>
            <a:picLocks noChangeAspect="1"/>
          </p:cNvPicPr>
          <p:nvPr/>
        </p:nvPicPr>
        <p:blipFill>
          <a:blip r:embed="rId2">
            <a:alphaModFix/>
          </a:blip>
          <a:srcRect t="48089" b="27812"/>
          <a:stretch>
            <a:fillRect/>
          </a:stretch>
        </p:blipFill>
        <p:spPr>
          <a:xfrm>
            <a:off x="20" y="-32761"/>
            <a:ext cx="12191979" cy="2938188"/>
          </a:xfrm>
          <a:prstGeom prst="rect">
            <a:avLst/>
          </a:prstGeom>
        </p:spPr>
      </p:pic>
      <p:cxnSp>
        <p:nvCxnSpPr>
          <p:cNvPr id="11" name="Straight Connector 10">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3761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FE9869B-4B7F-69B6-08DE-89889AA122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2712" y="4928000"/>
            <a:ext cx="1786643" cy="1777754"/>
          </a:xfrm>
          <a:prstGeom prst="rect">
            <a:avLst/>
          </a:prstGeom>
        </p:spPr>
      </p:pic>
    </p:spTree>
    <p:extLst>
      <p:ext uri="{BB962C8B-B14F-4D97-AF65-F5344CB8AC3E}">
        <p14:creationId xmlns:p14="http://schemas.microsoft.com/office/powerpoint/2010/main" val="2832296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54EDC539-7886-61C5-1326-8146D0E0D1F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C409D85-DCD2-020A-1992-3DEF55B5D1A2}"/>
              </a:ext>
            </a:extLst>
          </p:cNvPr>
          <p:cNvSpPr>
            <a:spLocks noGrp="1"/>
          </p:cNvSpPr>
          <p:nvPr>
            <p:ph type="body" sz="quarter" idx="3"/>
          </p:nvPr>
        </p:nvSpPr>
        <p:spPr>
          <a:xfrm>
            <a:off x="1117009" y="505270"/>
            <a:ext cx="8765900" cy="838856"/>
          </a:xfrm>
        </p:spPr>
        <p:txBody>
          <a:bodyPr>
            <a:normAutofit/>
          </a:bodyPr>
          <a:lstStyle/>
          <a:p>
            <a:r>
              <a:rPr lang="en-US" sz="3600" u="sng" dirty="0"/>
              <a:t>Auction</a:t>
            </a:r>
            <a:endParaRPr lang="en-US" sz="2800" u="sng" dirty="0"/>
          </a:p>
        </p:txBody>
      </p:sp>
      <p:sp>
        <p:nvSpPr>
          <p:cNvPr id="6" name="Content Placeholder 5">
            <a:extLst>
              <a:ext uri="{FF2B5EF4-FFF2-40B4-BE49-F238E27FC236}">
                <a16:creationId xmlns:a16="http://schemas.microsoft.com/office/drawing/2014/main" id="{DA7F2397-CBC5-7721-4F03-D25413DE80F7}"/>
              </a:ext>
            </a:extLst>
          </p:cNvPr>
          <p:cNvSpPr>
            <a:spLocks noGrp="1"/>
          </p:cNvSpPr>
          <p:nvPr>
            <p:ph sz="quarter" idx="4"/>
          </p:nvPr>
        </p:nvSpPr>
        <p:spPr>
          <a:xfrm>
            <a:off x="1117009" y="2096029"/>
            <a:ext cx="6111311" cy="2665941"/>
          </a:xfrm>
        </p:spPr>
        <p:txBody>
          <a:bodyPr>
            <a:normAutofit/>
          </a:bodyPr>
          <a:lstStyle/>
          <a:p>
            <a:pPr>
              <a:buFont typeface="Arial" panose="020B0604020202020204" pitchFamily="34" charset="0"/>
              <a:buChar char="•"/>
            </a:pPr>
            <a:r>
              <a:rPr lang="en-US" sz="2400" dirty="0"/>
              <a:t>A fair, transparent way to get rid of surplus</a:t>
            </a:r>
          </a:p>
          <a:p>
            <a:pPr>
              <a:buFont typeface="Arial" panose="020B0604020202020204" pitchFamily="34" charset="0"/>
              <a:buChar char="•"/>
            </a:pPr>
            <a:r>
              <a:rPr lang="en-US" sz="2400" dirty="0"/>
              <a:t>Not in person – Online like </a:t>
            </a:r>
            <a:r>
              <a:rPr lang="en-US" sz="2400" dirty="0" err="1"/>
              <a:t>Ebay</a:t>
            </a:r>
            <a:endParaRPr lang="en-US" sz="2400" dirty="0"/>
          </a:p>
          <a:p>
            <a:pPr>
              <a:buFont typeface="Arial" panose="020B0604020202020204" pitchFamily="34" charset="0"/>
              <a:buChar char="•"/>
            </a:pPr>
            <a:r>
              <a:rPr lang="en-US" sz="2400" dirty="0"/>
              <a:t>No cost to your entity</a:t>
            </a:r>
          </a:p>
          <a:p>
            <a:endParaRPr lang="en-US" dirty="0"/>
          </a:p>
        </p:txBody>
      </p:sp>
      <p:pic>
        <p:nvPicPr>
          <p:cNvPr id="2" name="Picture 1">
            <a:extLst>
              <a:ext uri="{FF2B5EF4-FFF2-40B4-BE49-F238E27FC236}">
                <a16:creationId xmlns:a16="http://schemas.microsoft.com/office/drawing/2014/main" id="{7D0DACD0-F901-9069-ED0C-2DB1FEA09E15}"/>
              </a:ext>
            </a:extLst>
          </p:cNvPr>
          <p:cNvPicPr>
            <a:picLocks noChangeAspect="1"/>
          </p:cNvPicPr>
          <p:nvPr/>
        </p:nvPicPr>
        <p:blipFill>
          <a:blip r:embed="rId2"/>
          <a:stretch>
            <a:fillRect/>
          </a:stretch>
        </p:blipFill>
        <p:spPr>
          <a:xfrm>
            <a:off x="0" y="5809673"/>
            <a:ext cx="12192000" cy="1062160"/>
          </a:xfrm>
          <a:prstGeom prst="rect">
            <a:avLst/>
          </a:prstGeom>
        </p:spPr>
      </p:pic>
      <p:pic>
        <p:nvPicPr>
          <p:cNvPr id="3" name="Picture 2" descr="GovDeals">
            <a:extLst>
              <a:ext uri="{FF2B5EF4-FFF2-40B4-BE49-F238E27FC236}">
                <a16:creationId xmlns:a16="http://schemas.microsoft.com/office/drawing/2014/main" id="{4303A58B-E74B-F53A-0CFD-397E685026D1}"/>
              </a:ext>
            </a:extLst>
          </p:cNvPr>
          <p:cNvPicPr>
            <a:picLocks noChangeAspect="1"/>
          </p:cNvPicPr>
          <p:nvPr/>
        </p:nvPicPr>
        <p:blipFill>
          <a:blip r:embed="rId3"/>
          <a:stretch>
            <a:fillRect/>
          </a:stretch>
        </p:blipFill>
        <p:spPr>
          <a:xfrm>
            <a:off x="8251913" y="775421"/>
            <a:ext cx="2746188" cy="861093"/>
          </a:xfrm>
          <a:prstGeom prst="rect">
            <a:avLst/>
          </a:prstGeom>
        </p:spPr>
      </p:pic>
      <p:pic>
        <p:nvPicPr>
          <p:cNvPr id="9" name="Picture 8">
            <a:extLst>
              <a:ext uri="{FF2B5EF4-FFF2-40B4-BE49-F238E27FC236}">
                <a16:creationId xmlns:a16="http://schemas.microsoft.com/office/drawing/2014/main" id="{7229AD4E-2EBD-7B42-ADCA-A12444E03914}"/>
              </a:ext>
            </a:extLst>
          </p:cNvPr>
          <p:cNvPicPr>
            <a:picLocks noChangeAspect="1"/>
          </p:cNvPicPr>
          <p:nvPr/>
        </p:nvPicPr>
        <p:blipFill>
          <a:blip r:embed="rId4"/>
          <a:stretch>
            <a:fillRect/>
          </a:stretch>
        </p:blipFill>
        <p:spPr>
          <a:xfrm>
            <a:off x="7954005" y="1826450"/>
            <a:ext cx="3342003" cy="2608792"/>
          </a:xfrm>
          <a:prstGeom prst="rect">
            <a:avLst/>
          </a:prstGeom>
        </p:spPr>
      </p:pic>
      <p:sp>
        <p:nvSpPr>
          <p:cNvPr id="10" name="TextBox 9">
            <a:extLst>
              <a:ext uri="{FF2B5EF4-FFF2-40B4-BE49-F238E27FC236}">
                <a16:creationId xmlns:a16="http://schemas.microsoft.com/office/drawing/2014/main" id="{30343B4C-76C2-12A6-B188-F62F67354C58}"/>
              </a:ext>
            </a:extLst>
          </p:cNvPr>
          <p:cNvSpPr txBox="1"/>
          <p:nvPr/>
        </p:nvSpPr>
        <p:spPr>
          <a:xfrm>
            <a:off x="8035964" y="4625178"/>
            <a:ext cx="3178086" cy="907941"/>
          </a:xfrm>
          <a:prstGeom prst="rect">
            <a:avLst/>
          </a:prstGeom>
          <a:noFill/>
        </p:spPr>
        <p:txBody>
          <a:bodyPr wrap="square" rtlCol="0">
            <a:spAutoFit/>
          </a:bodyPr>
          <a:lstStyle/>
          <a:p>
            <a:pPr algn="ctr">
              <a:spcAft>
                <a:spcPts val="400"/>
              </a:spcAft>
            </a:pPr>
            <a:r>
              <a:rPr lang="en-US" sz="1600" b="1" dirty="0"/>
              <a:t>The City of Fayetteville</a:t>
            </a:r>
          </a:p>
          <a:p>
            <a:pPr algn="ctr">
              <a:spcAft>
                <a:spcPts val="400"/>
              </a:spcAft>
            </a:pPr>
            <a:r>
              <a:rPr lang="en-US" sz="1600" dirty="0"/>
              <a:t>Over $10 Million in assets sold with GovDeals since 2010!</a:t>
            </a:r>
          </a:p>
        </p:txBody>
      </p:sp>
    </p:spTree>
    <p:extLst>
      <p:ext uri="{BB962C8B-B14F-4D97-AF65-F5344CB8AC3E}">
        <p14:creationId xmlns:p14="http://schemas.microsoft.com/office/powerpoint/2010/main" val="3149144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B08701B6-F4B5-7A46-3E22-56EDF4C513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937A8C-BF8A-460B-99C9-07A77E323F65}"/>
              </a:ext>
            </a:extLst>
          </p:cNvPr>
          <p:cNvSpPr>
            <a:spLocks noGrp="1"/>
          </p:cNvSpPr>
          <p:nvPr>
            <p:ph type="body" sz="quarter" idx="3"/>
          </p:nvPr>
        </p:nvSpPr>
        <p:spPr>
          <a:xfrm>
            <a:off x="1713050" y="1293021"/>
            <a:ext cx="8765900" cy="3360909"/>
          </a:xfrm>
        </p:spPr>
        <p:txBody>
          <a:bodyPr>
            <a:normAutofit/>
          </a:bodyPr>
          <a:lstStyle/>
          <a:p>
            <a:pPr algn="ctr"/>
            <a:r>
              <a:rPr lang="en-US" sz="6000" dirty="0">
                <a:ln w="15875">
                  <a:solidFill>
                    <a:schemeClr val="bg1"/>
                  </a:solidFill>
                </a:ln>
              </a:rPr>
              <a:t>Helpful</a:t>
            </a:r>
          </a:p>
          <a:p>
            <a:pPr algn="ctr"/>
            <a:r>
              <a:rPr lang="en-US" sz="6000" dirty="0">
                <a:ln w="15875">
                  <a:solidFill>
                    <a:schemeClr val="bg1"/>
                  </a:solidFill>
                </a:ln>
              </a:rPr>
              <a:t>Procurement</a:t>
            </a:r>
          </a:p>
          <a:p>
            <a:pPr algn="ctr"/>
            <a:r>
              <a:rPr lang="en-US" sz="6000" dirty="0">
                <a:ln w="15875">
                  <a:solidFill>
                    <a:schemeClr val="bg1"/>
                  </a:solidFill>
                </a:ln>
              </a:rPr>
              <a:t>Resources</a:t>
            </a:r>
            <a:endParaRPr lang="en-US" sz="4800" dirty="0">
              <a:ln w="15875">
                <a:solidFill>
                  <a:schemeClr val="bg1"/>
                </a:solidFill>
              </a:ln>
            </a:endParaRPr>
          </a:p>
        </p:txBody>
      </p:sp>
      <p:pic>
        <p:nvPicPr>
          <p:cNvPr id="10" name="Graphic 9" descr="Internet outline">
            <a:extLst>
              <a:ext uri="{FF2B5EF4-FFF2-40B4-BE49-F238E27FC236}">
                <a16:creationId xmlns:a16="http://schemas.microsoft.com/office/drawing/2014/main" id="{B0A04C42-00A0-C894-8251-CC79EBA52D7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63186" y="561821"/>
            <a:ext cx="1351586" cy="1351586"/>
          </a:xfrm>
          <a:prstGeom prst="rect">
            <a:avLst/>
          </a:prstGeom>
        </p:spPr>
      </p:pic>
      <p:pic>
        <p:nvPicPr>
          <p:cNvPr id="12" name="Graphic 11" descr="Open book outline">
            <a:extLst>
              <a:ext uri="{FF2B5EF4-FFF2-40B4-BE49-F238E27FC236}">
                <a16:creationId xmlns:a16="http://schemas.microsoft.com/office/drawing/2014/main" id="{4677CB61-9730-0587-6315-9955D974EE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4077" y="2798019"/>
            <a:ext cx="1381360" cy="1381360"/>
          </a:xfrm>
          <a:prstGeom prst="rect">
            <a:avLst/>
          </a:prstGeom>
        </p:spPr>
      </p:pic>
      <p:pic>
        <p:nvPicPr>
          <p:cNvPr id="14" name="Graphic 13" descr="Connections with solid fill">
            <a:extLst>
              <a:ext uri="{FF2B5EF4-FFF2-40B4-BE49-F238E27FC236}">
                <a16:creationId xmlns:a16="http://schemas.microsoft.com/office/drawing/2014/main" id="{4F8AD869-0441-A70F-A86C-D60274FB9B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59157" y="2652080"/>
            <a:ext cx="1469517" cy="1469517"/>
          </a:xfrm>
          <a:prstGeom prst="rect">
            <a:avLst/>
          </a:prstGeom>
        </p:spPr>
      </p:pic>
      <p:pic>
        <p:nvPicPr>
          <p:cNvPr id="17" name="Picture 16">
            <a:extLst>
              <a:ext uri="{FF2B5EF4-FFF2-40B4-BE49-F238E27FC236}">
                <a16:creationId xmlns:a16="http://schemas.microsoft.com/office/drawing/2014/main" id="{CA102C8D-DB23-8070-508E-0113F7952A6E}"/>
              </a:ext>
            </a:extLst>
          </p:cNvPr>
          <p:cNvPicPr>
            <a:picLocks noChangeAspect="1"/>
          </p:cNvPicPr>
          <p:nvPr/>
        </p:nvPicPr>
        <p:blipFill>
          <a:blip r:embed="rId5"/>
          <a:stretch>
            <a:fillRect/>
          </a:stretch>
        </p:blipFill>
        <p:spPr>
          <a:xfrm>
            <a:off x="9229226" y="4980692"/>
            <a:ext cx="2499448" cy="584286"/>
          </a:xfrm>
          <a:prstGeom prst="rect">
            <a:avLst/>
          </a:prstGeom>
        </p:spPr>
      </p:pic>
      <p:pic>
        <p:nvPicPr>
          <p:cNvPr id="18" name="Picture 17">
            <a:extLst>
              <a:ext uri="{FF2B5EF4-FFF2-40B4-BE49-F238E27FC236}">
                <a16:creationId xmlns:a16="http://schemas.microsoft.com/office/drawing/2014/main" id="{0228246C-48B9-0FF5-4799-D5503A27E296}"/>
              </a:ext>
            </a:extLst>
          </p:cNvPr>
          <p:cNvPicPr>
            <a:picLocks noChangeAspect="1"/>
          </p:cNvPicPr>
          <p:nvPr/>
        </p:nvPicPr>
        <p:blipFill>
          <a:blip r:embed="rId6"/>
          <a:stretch>
            <a:fillRect/>
          </a:stretch>
        </p:blipFill>
        <p:spPr>
          <a:xfrm>
            <a:off x="359767" y="5015422"/>
            <a:ext cx="2861398" cy="423487"/>
          </a:xfrm>
          <a:prstGeom prst="rect">
            <a:avLst/>
          </a:prstGeom>
        </p:spPr>
      </p:pic>
      <p:pic>
        <p:nvPicPr>
          <p:cNvPr id="20" name="Picture 19">
            <a:extLst>
              <a:ext uri="{FF2B5EF4-FFF2-40B4-BE49-F238E27FC236}">
                <a16:creationId xmlns:a16="http://schemas.microsoft.com/office/drawing/2014/main" id="{A6BB8615-5754-6707-BA2D-E311DF4608C4}"/>
              </a:ext>
            </a:extLst>
          </p:cNvPr>
          <p:cNvPicPr>
            <a:picLocks noChangeAspect="1"/>
          </p:cNvPicPr>
          <p:nvPr/>
        </p:nvPicPr>
        <p:blipFill>
          <a:blip r:embed="rId7"/>
          <a:stretch>
            <a:fillRect/>
          </a:stretch>
        </p:blipFill>
        <p:spPr>
          <a:xfrm>
            <a:off x="4390785" y="477365"/>
            <a:ext cx="3410426" cy="447737"/>
          </a:xfrm>
          <a:prstGeom prst="rect">
            <a:avLst/>
          </a:prstGeom>
        </p:spPr>
      </p:pic>
      <p:pic>
        <p:nvPicPr>
          <p:cNvPr id="22" name="Graphic 21" descr="Gavel with solid fill">
            <a:extLst>
              <a:ext uri="{FF2B5EF4-FFF2-40B4-BE49-F238E27FC236}">
                <a16:creationId xmlns:a16="http://schemas.microsoft.com/office/drawing/2014/main" id="{23B66159-78EA-4F8C-21D5-E621D22C0DB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713050" y="674606"/>
            <a:ext cx="1126017" cy="1126017"/>
          </a:xfrm>
          <a:prstGeom prst="rect">
            <a:avLst/>
          </a:prstGeom>
        </p:spPr>
      </p:pic>
      <p:pic>
        <p:nvPicPr>
          <p:cNvPr id="24" name="Picture 23">
            <a:extLst>
              <a:ext uri="{FF2B5EF4-FFF2-40B4-BE49-F238E27FC236}">
                <a16:creationId xmlns:a16="http://schemas.microsoft.com/office/drawing/2014/main" id="{28CCA9A6-4E01-E3A3-009C-9F46D8EA02BB}"/>
              </a:ext>
            </a:extLst>
          </p:cNvPr>
          <p:cNvPicPr>
            <a:picLocks noChangeAspect="1"/>
          </p:cNvPicPr>
          <p:nvPr/>
        </p:nvPicPr>
        <p:blipFill>
          <a:blip r:embed="rId9"/>
          <a:stretch>
            <a:fillRect/>
          </a:stretch>
        </p:blipFill>
        <p:spPr>
          <a:xfrm>
            <a:off x="3590007" y="5720750"/>
            <a:ext cx="5011981" cy="659885"/>
          </a:xfrm>
          <a:prstGeom prst="rect">
            <a:avLst/>
          </a:prstGeom>
        </p:spPr>
      </p:pic>
    </p:spTree>
    <p:extLst>
      <p:ext uri="{BB962C8B-B14F-4D97-AF65-F5344CB8AC3E}">
        <p14:creationId xmlns:p14="http://schemas.microsoft.com/office/powerpoint/2010/main" val="229519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5D7045B7-C7A2-C3E0-7AF3-D8773DFD6B44}"/>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C0793BBC-7394-68A9-FADE-542371F955BD}"/>
              </a:ext>
            </a:extLst>
          </p:cNvPr>
          <p:cNvSpPr/>
          <p:nvPr/>
        </p:nvSpPr>
        <p:spPr>
          <a:xfrm>
            <a:off x="0" y="3851184"/>
            <a:ext cx="5076825" cy="977991"/>
          </a:xfrm>
          <a:prstGeom prst="rect">
            <a:avLst/>
          </a:prstGeom>
          <a:solidFill>
            <a:srgbClr val="FFC0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BF9E889-0997-8287-3163-6EFDBA765582}"/>
              </a:ext>
            </a:extLst>
          </p:cNvPr>
          <p:cNvSpPr/>
          <p:nvPr/>
        </p:nvSpPr>
        <p:spPr>
          <a:xfrm>
            <a:off x="0" y="2340683"/>
            <a:ext cx="7505700" cy="977991"/>
          </a:xfrm>
          <a:prstGeom prst="rect">
            <a:avLst/>
          </a:prstGeom>
          <a:solidFill>
            <a:srgbClr val="FFC0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2312FA6-BBA2-7F8F-81E2-423FBDCAC40A}"/>
              </a:ext>
            </a:extLst>
          </p:cNvPr>
          <p:cNvSpPr/>
          <p:nvPr/>
        </p:nvSpPr>
        <p:spPr>
          <a:xfrm>
            <a:off x="0" y="795379"/>
            <a:ext cx="10267950" cy="1012794"/>
          </a:xfrm>
          <a:prstGeom prst="rect">
            <a:avLst/>
          </a:prstGeom>
          <a:solidFill>
            <a:srgbClr val="FFC0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A3098F-50F3-FB1A-AA6F-939772A17E70}"/>
              </a:ext>
            </a:extLst>
          </p:cNvPr>
          <p:cNvSpPr/>
          <p:nvPr/>
        </p:nvSpPr>
        <p:spPr>
          <a:xfrm>
            <a:off x="7246665" y="4546057"/>
            <a:ext cx="4201069" cy="1263072"/>
          </a:xfrm>
          <a:prstGeom prst="rect">
            <a:avLst/>
          </a:prstGeom>
          <a:solidFill>
            <a:schemeClr val="bg1">
              <a:alpha val="9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2195695-86DD-37FB-F64F-8E1110B3167C}"/>
              </a:ext>
            </a:extLst>
          </p:cNvPr>
          <p:cNvSpPr>
            <a:spLocks noGrp="1"/>
          </p:cNvSpPr>
          <p:nvPr>
            <p:ph type="body" sz="quarter" idx="3"/>
          </p:nvPr>
        </p:nvSpPr>
        <p:spPr>
          <a:xfrm>
            <a:off x="117601" y="2511187"/>
            <a:ext cx="6993783" cy="636982"/>
          </a:xfrm>
        </p:spPr>
        <p:txBody>
          <a:bodyPr>
            <a:normAutofit/>
          </a:bodyPr>
          <a:lstStyle/>
          <a:p>
            <a:r>
              <a:rPr lang="en-US" sz="3000" dirty="0"/>
              <a:t>your legal department</a:t>
            </a:r>
          </a:p>
        </p:txBody>
      </p:sp>
      <p:sp>
        <p:nvSpPr>
          <p:cNvPr id="6" name="Text Placeholder 4">
            <a:extLst>
              <a:ext uri="{FF2B5EF4-FFF2-40B4-BE49-F238E27FC236}">
                <a16:creationId xmlns:a16="http://schemas.microsoft.com/office/drawing/2014/main" id="{903044E8-C13D-8896-772C-5CB7D6651C5B}"/>
              </a:ext>
            </a:extLst>
          </p:cNvPr>
          <p:cNvSpPr txBox="1">
            <a:spLocks/>
          </p:cNvSpPr>
          <p:nvPr/>
        </p:nvSpPr>
        <p:spPr>
          <a:xfrm>
            <a:off x="7246665" y="4686337"/>
            <a:ext cx="4125050" cy="982511"/>
          </a:xfrm>
          <a:prstGeom prst="rect">
            <a:avLst/>
          </a:prstGeom>
          <a:ln w="28575">
            <a:noFill/>
          </a:ln>
        </p:spPr>
        <p:txBody>
          <a:bodyPr vert="horz" lIns="91440" tIns="45720" rIns="91440" bIns="45720" rtlCol="0" anchor="b">
            <a:normAutofit fontScale="92500"/>
          </a:bodyPr>
          <a:lstStyle>
            <a:lvl1pPr marL="0" indent="0" algn="l" defTabSz="914400" rtl="0" eaLnBrk="1" latinLnBrk="0" hangingPunct="1">
              <a:lnSpc>
                <a:spcPct val="100000"/>
              </a:lnSpc>
              <a:spcBef>
                <a:spcPts val="1000"/>
              </a:spcBef>
              <a:buFont typeface="Neue Haas Grotesk Text Pro" panose="020B0504020202020204" pitchFamily="34" charset="0"/>
              <a:buNone/>
              <a:defRPr sz="2000" b="1" kern="1200" cap="all" spc="100" baseline="0">
                <a:solidFill>
                  <a:schemeClr val="tx1"/>
                </a:solidFill>
                <a:latin typeface="+mn-lt"/>
                <a:ea typeface="+mn-ea"/>
                <a:cs typeface="+mn-cs"/>
              </a:defRPr>
            </a:lvl1pPr>
            <a:lvl2pPr marL="457200" indent="0" algn="l" defTabSz="914400" rtl="0" eaLnBrk="1" latinLnBrk="0" hangingPunct="1">
              <a:lnSpc>
                <a:spcPct val="130000"/>
              </a:lnSpc>
              <a:spcBef>
                <a:spcPts val="500"/>
              </a:spcBef>
              <a:buFont typeface="Neue Haas Grotesk Text Pro" panose="020B05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30000"/>
              </a:lnSpc>
              <a:spcBef>
                <a:spcPts val="500"/>
              </a:spcBef>
              <a:buFont typeface="Neue Haas Grotesk Text Pro" panose="020B05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10000"/>
              </a:lnSpc>
            </a:pPr>
            <a:r>
              <a:rPr lang="en-US" sz="6000" dirty="0"/>
              <a:t>PEOPLE</a:t>
            </a:r>
            <a:endParaRPr lang="en-US" sz="4800" dirty="0"/>
          </a:p>
        </p:txBody>
      </p:sp>
      <p:sp>
        <p:nvSpPr>
          <p:cNvPr id="7" name="Text Placeholder 3">
            <a:extLst>
              <a:ext uri="{FF2B5EF4-FFF2-40B4-BE49-F238E27FC236}">
                <a16:creationId xmlns:a16="http://schemas.microsoft.com/office/drawing/2014/main" id="{428614CF-4EF6-E7E4-680E-50227768A04B}"/>
              </a:ext>
            </a:extLst>
          </p:cNvPr>
          <p:cNvSpPr txBox="1">
            <a:spLocks/>
          </p:cNvSpPr>
          <p:nvPr/>
        </p:nvSpPr>
        <p:spPr>
          <a:xfrm>
            <a:off x="0" y="985144"/>
            <a:ext cx="10144125" cy="629234"/>
          </a:xfrm>
          <a:prstGeom prst="rect">
            <a:avLst/>
          </a:prstGeom>
        </p:spPr>
        <p:txBody>
          <a:bodyPr vert="horz" lIns="91440" tIns="45720" rIns="91440" bIns="45720" rtlCol="0" anchor="b">
            <a:normAutofit fontScale="92500"/>
          </a:bodyPr>
          <a:lstStyle>
            <a:lvl1pPr marL="0" indent="0" algn="l" defTabSz="914400" rtl="0" eaLnBrk="1" latinLnBrk="0" hangingPunct="1">
              <a:lnSpc>
                <a:spcPct val="100000"/>
              </a:lnSpc>
              <a:spcBef>
                <a:spcPts val="1000"/>
              </a:spcBef>
              <a:buFont typeface="Neue Haas Grotesk Text Pro" panose="020B0504020202020204" pitchFamily="34" charset="0"/>
              <a:buNone/>
              <a:defRPr sz="2000" b="1" kern="1200" cap="all" spc="100" baseline="0">
                <a:solidFill>
                  <a:schemeClr val="tx1"/>
                </a:solidFill>
                <a:latin typeface="+mn-lt"/>
                <a:ea typeface="+mn-ea"/>
                <a:cs typeface="+mn-cs"/>
              </a:defRPr>
            </a:lvl1pPr>
            <a:lvl2pPr marL="457200" indent="0" algn="l" defTabSz="914400" rtl="0" eaLnBrk="1" latinLnBrk="0" hangingPunct="1">
              <a:lnSpc>
                <a:spcPct val="130000"/>
              </a:lnSpc>
              <a:spcBef>
                <a:spcPts val="500"/>
              </a:spcBef>
              <a:buFont typeface="Neue Haas Grotesk Text Pro" panose="020B05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30000"/>
              </a:lnSpc>
              <a:spcBef>
                <a:spcPts val="500"/>
              </a:spcBef>
              <a:buFont typeface="Neue Haas Grotesk Text Pro" panose="020B05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200" dirty="0"/>
              <a:t>Surrounding area Procurement leaders</a:t>
            </a:r>
          </a:p>
        </p:txBody>
      </p:sp>
      <p:sp>
        <p:nvSpPr>
          <p:cNvPr id="23" name="Text Placeholder 3">
            <a:extLst>
              <a:ext uri="{FF2B5EF4-FFF2-40B4-BE49-F238E27FC236}">
                <a16:creationId xmlns:a16="http://schemas.microsoft.com/office/drawing/2014/main" id="{8CFC603E-6460-3908-69C1-002518022521}"/>
              </a:ext>
            </a:extLst>
          </p:cNvPr>
          <p:cNvSpPr txBox="1">
            <a:spLocks/>
          </p:cNvSpPr>
          <p:nvPr/>
        </p:nvSpPr>
        <p:spPr>
          <a:xfrm>
            <a:off x="117601" y="4044979"/>
            <a:ext cx="4959223" cy="590400"/>
          </a:xfrm>
          <a:prstGeom prst="rect">
            <a:avLst/>
          </a:prstGeom>
        </p:spPr>
        <p:txBody>
          <a:bodyPr vert="horz" lIns="91440" tIns="45720" rIns="91440" bIns="45720" rtlCol="0" anchor="b">
            <a:normAutofit fontScale="92500"/>
          </a:bodyPr>
          <a:lstStyle>
            <a:lvl1pPr marL="0" indent="0" algn="l" defTabSz="914400" rtl="0" eaLnBrk="1" latinLnBrk="0" hangingPunct="1">
              <a:lnSpc>
                <a:spcPct val="100000"/>
              </a:lnSpc>
              <a:spcBef>
                <a:spcPts val="1000"/>
              </a:spcBef>
              <a:buFont typeface="Neue Haas Grotesk Text Pro" panose="020B0504020202020204" pitchFamily="34" charset="0"/>
              <a:buNone/>
              <a:defRPr sz="2000" b="1" kern="1200" cap="all" spc="100" baseline="0">
                <a:solidFill>
                  <a:schemeClr val="tx1"/>
                </a:solidFill>
                <a:latin typeface="+mn-lt"/>
                <a:ea typeface="+mn-ea"/>
                <a:cs typeface="+mn-cs"/>
              </a:defRPr>
            </a:lvl1pPr>
            <a:lvl2pPr marL="457200" indent="0" algn="l" defTabSz="914400" rtl="0" eaLnBrk="1" latinLnBrk="0" hangingPunct="1">
              <a:lnSpc>
                <a:spcPct val="130000"/>
              </a:lnSpc>
              <a:spcBef>
                <a:spcPts val="500"/>
              </a:spcBef>
              <a:buFont typeface="Neue Haas Grotesk Text Pro" panose="020B05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30000"/>
              </a:lnSpc>
              <a:spcBef>
                <a:spcPts val="500"/>
              </a:spcBef>
              <a:buFont typeface="Neue Haas Grotesk Text Pro" panose="020B05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200" dirty="0"/>
              <a:t>Other departments</a:t>
            </a:r>
          </a:p>
        </p:txBody>
      </p:sp>
      <p:pic>
        <p:nvPicPr>
          <p:cNvPr id="5" name="Graphic 4" descr="Advertising outline">
            <a:extLst>
              <a:ext uri="{FF2B5EF4-FFF2-40B4-BE49-F238E27FC236}">
                <a16:creationId xmlns:a16="http://schemas.microsoft.com/office/drawing/2014/main" id="{870DEFA8-5871-279A-4366-523D2E7029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20001" y="3946170"/>
            <a:ext cx="5454398" cy="3191722"/>
          </a:xfrm>
          <a:prstGeom prst="rect">
            <a:avLst/>
          </a:prstGeom>
        </p:spPr>
      </p:pic>
      <p:sp>
        <p:nvSpPr>
          <p:cNvPr id="28" name="Rectangle 27">
            <a:extLst>
              <a:ext uri="{FF2B5EF4-FFF2-40B4-BE49-F238E27FC236}">
                <a16:creationId xmlns:a16="http://schemas.microsoft.com/office/drawing/2014/main" id="{EF50C37F-1392-307E-946A-15E794557105}"/>
              </a:ext>
            </a:extLst>
          </p:cNvPr>
          <p:cNvSpPr/>
          <p:nvPr/>
        </p:nvSpPr>
        <p:spPr>
          <a:xfrm>
            <a:off x="0" y="5361685"/>
            <a:ext cx="3083466" cy="977991"/>
          </a:xfrm>
          <a:prstGeom prst="rect">
            <a:avLst/>
          </a:prstGeom>
          <a:solidFill>
            <a:srgbClr val="FFC0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100B5A24-8EE8-7B28-AFF4-54131A97498D}"/>
              </a:ext>
            </a:extLst>
          </p:cNvPr>
          <p:cNvSpPr txBox="1">
            <a:spLocks/>
          </p:cNvSpPr>
          <p:nvPr/>
        </p:nvSpPr>
        <p:spPr>
          <a:xfrm>
            <a:off x="117601" y="5497095"/>
            <a:ext cx="2687068" cy="624068"/>
          </a:xfrm>
          <a:prstGeom prst="rect">
            <a:avLst/>
          </a:prstGeom>
        </p:spPr>
        <p:txBody>
          <a:bodyPr vert="horz" lIns="91440" tIns="45720" rIns="91440" bIns="45720" rtlCol="0" anchor="b">
            <a:normAutofit/>
          </a:bodyPr>
          <a:lstStyle>
            <a:lvl1pPr marL="0" indent="0" algn="l" defTabSz="914400" rtl="0" eaLnBrk="1" latinLnBrk="0" hangingPunct="1">
              <a:lnSpc>
                <a:spcPct val="100000"/>
              </a:lnSpc>
              <a:spcBef>
                <a:spcPts val="1000"/>
              </a:spcBef>
              <a:buFont typeface="Neue Haas Grotesk Text Pro" panose="020B0504020202020204" pitchFamily="34" charset="0"/>
              <a:buNone/>
              <a:defRPr sz="2000" b="1" kern="1200" cap="all" spc="100" baseline="0">
                <a:solidFill>
                  <a:schemeClr val="tx1"/>
                </a:solidFill>
                <a:latin typeface="+mn-lt"/>
                <a:ea typeface="+mn-ea"/>
                <a:cs typeface="+mn-cs"/>
              </a:defRPr>
            </a:lvl1pPr>
            <a:lvl2pPr marL="457200" indent="0" algn="l" defTabSz="914400" rtl="0" eaLnBrk="1" latinLnBrk="0" hangingPunct="1">
              <a:lnSpc>
                <a:spcPct val="130000"/>
              </a:lnSpc>
              <a:spcBef>
                <a:spcPts val="500"/>
              </a:spcBef>
              <a:buFont typeface="Neue Haas Grotesk Text Pro" panose="020B05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30000"/>
              </a:lnSpc>
              <a:spcBef>
                <a:spcPts val="500"/>
              </a:spcBef>
              <a:buFont typeface="Neue Haas Grotesk Text Pro" panose="020B05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000" dirty="0"/>
              <a:t>Suppliers</a:t>
            </a:r>
          </a:p>
        </p:txBody>
      </p:sp>
    </p:spTree>
    <p:extLst>
      <p:ext uri="{BB962C8B-B14F-4D97-AF65-F5344CB8AC3E}">
        <p14:creationId xmlns:p14="http://schemas.microsoft.com/office/powerpoint/2010/main" val="258963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4" grpId="0" animBg="1"/>
      <p:bldP spid="22" grpId="1" animBg="1"/>
      <p:bldP spid="4" grpId="0" build="p"/>
      <p:bldP spid="7" grpId="1"/>
      <p:bldP spid="23" grpId="0"/>
      <p:bldP spid="28" grpId="0" animBg="1"/>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B9BE0590-EFD7-C659-6DB7-10416591B46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FE96A75-980D-B158-A5DD-6038BC121DEA}"/>
              </a:ext>
            </a:extLst>
          </p:cNvPr>
          <p:cNvSpPr/>
          <p:nvPr/>
        </p:nvSpPr>
        <p:spPr>
          <a:xfrm>
            <a:off x="6599764" y="1973709"/>
            <a:ext cx="5335061" cy="41148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8E818C7-3444-83E3-10B8-BC0D27ECB200}"/>
              </a:ext>
            </a:extLst>
          </p:cNvPr>
          <p:cNvSpPr/>
          <p:nvPr/>
        </p:nvSpPr>
        <p:spPr>
          <a:xfrm>
            <a:off x="247650" y="1973709"/>
            <a:ext cx="5668584" cy="41148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4D77A89-A06C-226A-E90D-45EE844BD097}"/>
              </a:ext>
            </a:extLst>
          </p:cNvPr>
          <p:cNvPicPr>
            <a:picLocks noChangeAspect="1"/>
          </p:cNvPicPr>
          <p:nvPr/>
        </p:nvPicPr>
        <p:blipFill>
          <a:blip r:embed="rId2"/>
          <a:stretch>
            <a:fillRect/>
          </a:stretch>
        </p:blipFill>
        <p:spPr>
          <a:xfrm>
            <a:off x="0" y="1142390"/>
            <a:ext cx="12192000" cy="148448"/>
          </a:xfrm>
          <a:prstGeom prst="rect">
            <a:avLst/>
          </a:prstGeom>
        </p:spPr>
      </p:pic>
      <p:sp>
        <p:nvSpPr>
          <p:cNvPr id="10" name="Text Placeholder 4">
            <a:extLst>
              <a:ext uri="{FF2B5EF4-FFF2-40B4-BE49-F238E27FC236}">
                <a16:creationId xmlns:a16="http://schemas.microsoft.com/office/drawing/2014/main" id="{90EDEBC6-3C68-10DA-22AD-683BBF10382C}"/>
              </a:ext>
            </a:extLst>
          </p:cNvPr>
          <p:cNvSpPr txBox="1">
            <a:spLocks/>
          </p:cNvSpPr>
          <p:nvPr/>
        </p:nvSpPr>
        <p:spPr>
          <a:xfrm>
            <a:off x="997139" y="210152"/>
            <a:ext cx="10197722" cy="874921"/>
          </a:xfrm>
          <a:prstGeom prst="rect">
            <a:avLst/>
          </a:prstGeom>
          <a:ln w="28575">
            <a:noFill/>
          </a:ln>
        </p:spPr>
        <p:txBody>
          <a:bodyPr vert="horz" lIns="91440" tIns="45720" rIns="91440" bIns="45720" rtlCol="0" anchor="b">
            <a:normAutofit/>
          </a:bodyPr>
          <a:lstStyle>
            <a:lvl1pPr marL="0" indent="0" algn="l" defTabSz="914400" rtl="0" eaLnBrk="1" latinLnBrk="0" hangingPunct="1">
              <a:lnSpc>
                <a:spcPct val="100000"/>
              </a:lnSpc>
              <a:spcBef>
                <a:spcPts val="1000"/>
              </a:spcBef>
              <a:buFont typeface="Neue Haas Grotesk Text Pro" panose="020B0504020202020204" pitchFamily="34" charset="0"/>
              <a:buNone/>
              <a:defRPr sz="2000" b="1" kern="1200" cap="all" spc="100" baseline="0">
                <a:solidFill>
                  <a:schemeClr val="tx1"/>
                </a:solidFill>
                <a:latin typeface="+mn-lt"/>
                <a:ea typeface="+mn-ea"/>
                <a:cs typeface="+mn-cs"/>
              </a:defRPr>
            </a:lvl1pPr>
            <a:lvl2pPr marL="457200" indent="0" algn="l" defTabSz="914400" rtl="0" eaLnBrk="1" latinLnBrk="0" hangingPunct="1">
              <a:lnSpc>
                <a:spcPct val="130000"/>
              </a:lnSpc>
              <a:spcBef>
                <a:spcPts val="500"/>
              </a:spcBef>
              <a:buFont typeface="Neue Haas Grotesk Text Pro" panose="020B05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30000"/>
              </a:lnSpc>
              <a:spcBef>
                <a:spcPts val="500"/>
              </a:spcBef>
              <a:buFont typeface="Neue Haas Grotesk Text Pro" panose="020B05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10000"/>
              </a:lnSpc>
            </a:pPr>
            <a:r>
              <a:rPr lang="en-US" sz="4400" dirty="0"/>
              <a:t>Procurement Organizations</a:t>
            </a:r>
            <a:endParaRPr lang="en-US" sz="3600" dirty="0"/>
          </a:p>
        </p:txBody>
      </p:sp>
      <p:pic>
        <p:nvPicPr>
          <p:cNvPr id="13" name="Picture 12">
            <a:extLst>
              <a:ext uri="{FF2B5EF4-FFF2-40B4-BE49-F238E27FC236}">
                <a16:creationId xmlns:a16="http://schemas.microsoft.com/office/drawing/2014/main" id="{5D02AB15-DDE6-CA65-B08B-60ABEAC66AC8}"/>
              </a:ext>
            </a:extLst>
          </p:cNvPr>
          <p:cNvPicPr>
            <a:picLocks noChangeAspect="1"/>
          </p:cNvPicPr>
          <p:nvPr/>
        </p:nvPicPr>
        <p:blipFill>
          <a:blip r:embed="rId3"/>
          <a:stretch>
            <a:fillRect/>
          </a:stretch>
        </p:blipFill>
        <p:spPr>
          <a:xfrm>
            <a:off x="7915183" y="2190662"/>
            <a:ext cx="2660874" cy="584286"/>
          </a:xfrm>
          <a:prstGeom prst="rect">
            <a:avLst/>
          </a:prstGeom>
          <a:ln>
            <a:solidFill>
              <a:schemeClr val="tx1"/>
            </a:solidFill>
          </a:ln>
        </p:spPr>
      </p:pic>
      <p:pic>
        <p:nvPicPr>
          <p:cNvPr id="15" name="Picture 14">
            <a:extLst>
              <a:ext uri="{FF2B5EF4-FFF2-40B4-BE49-F238E27FC236}">
                <a16:creationId xmlns:a16="http://schemas.microsoft.com/office/drawing/2014/main" id="{9506C76B-93D6-E2FE-B79A-1660D74C3A2D}"/>
              </a:ext>
            </a:extLst>
          </p:cNvPr>
          <p:cNvPicPr>
            <a:picLocks noChangeAspect="1"/>
          </p:cNvPicPr>
          <p:nvPr/>
        </p:nvPicPr>
        <p:blipFill>
          <a:blip r:embed="rId4"/>
          <a:stretch>
            <a:fillRect/>
          </a:stretch>
        </p:blipFill>
        <p:spPr>
          <a:xfrm>
            <a:off x="1159859" y="2194136"/>
            <a:ext cx="3947877" cy="584286"/>
          </a:xfrm>
          <a:prstGeom prst="rect">
            <a:avLst/>
          </a:prstGeom>
          <a:ln>
            <a:solidFill>
              <a:schemeClr val="tx1"/>
            </a:solidFill>
          </a:ln>
        </p:spPr>
      </p:pic>
      <p:sp>
        <p:nvSpPr>
          <p:cNvPr id="17" name="TextBox 16">
            <a:extLst>
              <a:ext uri="{FF2B5EF4-FFF2-40B4-BE49-F238E27FC236}">
                <a16:creationId xmlns:a16="http://schemas.microsoft.com/office/drawing/2014/main" id="{732C0F47-116D-56B4-8A7B-BCC25FBCA6E4}"/>
              </a:ext>
            </a:extLst>
          </p:cNvPr>
          <p:cNvSpPr txBox="1"/>
          <p:nvPr/>
        </p:nvSpPr>
        <p:spPr>
          <a:xfrm>
            <a:off x="1462199" y="2878284"/>
            <a:ext cx="3343196" cy="461665"/>
          </a:xfrm>
          <a:prstGeom prst="rect">
            <a:avLst/>
          </a:prstGeom>
          <a:noFill/>
        </p:spPr>
        <p:txBody>
          <a:bodyPr wrap="square" rtlCol="0">
            <a:spAutoFit/>
          </a:bodyPr>
          <a:lstStyle/>
          <a:p>
            <a:r>
              <a:rPr lang="en-US" sz="2400" dirty="0">
                <a:solidFill>
                  <a:srgbClr val="0070C0"/>
                </a:solidFill>
                <a:hlinkClick r:id="rId5">
                  <a:extLst>
                    <a:ext uri="{A12FA001-AC4F-418D-AE19-62706E023703}">
                      <ahyp:hlinkClr xmlns:ahyp="http://schemas.microsoft.com/office/drawing/2018/hyperlinkcolor" val="tx"/>
                    </a:ext>
                  </a:extLst>
                </a:hlinkClick>
              </a:rPr>
              <a:t>https://www.nigp.org/</a:t>
            </a:r>
            <a:r>
              <a:rPr lang="en-US" sz="2400" dirty="0">
                <a:solidFill>
                  <a:srgbClr val="0070C0"/>
                </a:solidFill>
              </a:rPr>
              <a:t> </a:t>
            </a:r>
          </a:p>
        </p:txBody>
      </p:sp>
      <p:sp>
        <p:nvSpPr>
          <p:cNvPr id="20" name="TextBox 19">
            <a:extLst>
              <a:ext uri="{FF2B5EF4-FFF2-40B4-BE49-F238E27FC236}">
                <a16:creationId xmlns:a16="http://schemas.microsoft.com/office/drawing/2014/main" id="{B3AAD9E3-AC10-3337-36B3-9AD5D281D49C}"/>
              </a:ext>
            </a:extLst>
          </p:cNvPr>
          <p:cNvSpPr txBox="1"/>
          <p:nvPr/>
        </p:nvSpPr>
        <p:spPr>
          <a:xfrm>
            <a:off x="7517702" y="2873818"/>
            <a:ext cx="3608236" cy="461665"/>
          </a:xfrm>
          <a:prstGeom prst="rect">
            <a:avLst/>
          </a:prstGeom>
          <a:noFill/>
        </p:spPr>
        <p:txBody>
          <a:bodyPr wrap="square" rtlCol="0">
            <a:spAutoFit/>
          </a:bodyPr>
          <a:lstStyle/>
          <a:p>
            <a:r>
              <a:rPr lang="en-US" sz="2400" dirty="0">
                <a:solidFill>
                  <a:srgbClr val="0070C0"/>
                </a:solidFill>
                <a:hlinkClick r:id="rId6">
                  <a:extLst>
                    <a:ext uri="{A12FA001-AC4F-418D-AE19-62706E023703}">
                      <ahyp:hlinkClr xmlns:ahyp="http://schemas.microsoft.com/office/drawing/2018/hyperlinkcolor" val="tx"/>
                    </a:ext>
                  </a:extLst>
                </a:hlinkClick>
              </a:rPr>
              <a:t>https://www.arnigp.org/</a:t>
            </a:r>
            <a:r>
              <a:rPr lang="en-US" sz="2400" dirty="0">
                <a:solidFill>
                  <a:srgbClr val="0070C0"/>
                </a:solidFill>
              </a:rPr>
              <a:t> </a:t>
            </a:r>
          </a:p>
        </p:txBody>
      </p:sp>
      <p:sp>
        <p:nvSpPr>
          <p:cNvPr id="21" name="TextBox 20">
            <a:extLst>
              <a:ext uri="{FF2B5EF4-FFF2-40B4-BE49-F238E27FC236}">
                <a16:creationId xmlns:a16="http://schemas.microsoft.com/office/drawing/2014/main" id="{12AF256F-4419-FD96-8524-2303EA27C828}"/>
              </a:ext>
            </a:extLst>
          </p:cNvPr>
          <p:cNvSpPr txBox="1"/>
          <p:nvPr/>
        </p:nvSpPr>
        <p:spPr>
          <a:xfrm>
            <a:off x="7259657" y="3738290"/>
            <a:ext cx="4124325"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t>Professional Development</a:t>
            </a:r>
          </a:p>
          <a:p>
            <a:pPr marL="285750" indent="-285750">
              <a:buFont typeface="Arial" panose="020B0604020202020204" pitchFamily="34" charset="0"/>
              <a:buChar char="•"/>
            </a:pPr>
            <a:r>
              <a:rPr lang="en-US" sz="1400" dirty="0"/>
              <a:t>Networking</a:t>
            </a:r>
          </a:p>
          <a:p>
            <a:pPr marL="285750" indent="-285750">
              <a:buFont typeface="Arial" panose="020B0604020202020204" pitchFamily="34" charset="0"/>
              <a:buChar char="•"/>
            </a:pPr>
            <a:r>
              <a:rPr lang="en-US" sz="1400" dirty="0"/>
              <a:t>Legislation Updates</a:t>
            </a:r>
          </a:p>
          <a:p>
            <a:pPr marL="285750" indent="-285750">
              <a:buFont typeface="Arial" panose="020B0604020202020204" pitchFamily="34" charset="0"/>
              <a:buChar char="•"/>
            </a:pPr>
            <a:r>
              <a:rPr lang="en-US" sz="1400" dirty="0"/>
              <a:t>Assistance with Professional Certifications</a:t>
            </a:r>
          </a:p>
        </p:txBody>
      </p:sp>
      <p:sp>
        <p:nvSpPr>
          <p:cNvPr id="22" name="TextBox 21">
            <a:extLst>
              <a:ext uri="{FF2B5EF4-FFF2-40B4-BE49-F238E27FC236}">
                <a16:creationId xmlns:a16="http://schemas.microsoft.com/office/drawing/2014/main" id="{7F854511-2238-6C0E-CCD6-7FD6B3DCAA81}"/>
              </a:ext>
            </a:extLst>
          </p:cNvPr>
          <p:cNvSpPr txBox="1"/>
          <p:nvPr/>
        </p:nvSpPr>
        <p:spPr>
          <a:xfrm>
            <a:off x="6876289" y="5093188"/>
            <a:ext cx="5068062" cy="874920"/>
          </a:xfrm>
          <a:prstGeom prst="rect">
            <a:avLst/>
          </a:prstGeom>
          <a:noFill/>
        </p:spPr>
        <p:txBody>
          <a:bodyPr wrap="square" rtlCol="0">
            <a:spAutoFit/>
          </a:bodyPr>
          <a:lstStyle/>
          <a:p>
            <a:pPr>
              <a:lnSpc>
                <a:spcPct val="150000"/>
              </a:lnSpc>
            </a:pPr>
            <a:r>
              <a:rPr lang="en-US" dirty="0">
                <a:solidFill>
                  <a:srgbClr val="002060"/>
                </a:solidFill>
              </a:rPr>
              <a:t>Dues: $50 a member per year </a:t>
            </a:r>
            <a:r>
              <a:rPr lang="en-US" sz="1400" dirty="0">
                <a:solidFill>
                  <a:srgbClr val="002060"/>
                </a:solidFill>
              </a:rPr>
              <a:t>(agency discounts)</a:t>
            </a:r>
          </a:p>
          <a:p>
            <a:pPr>
              <a:lnSpc>
                <a:spcPct val="150000"/>
              </a:lnSpc>
            </a:pPr>
            <a:r>
              <a:rPr lang="en-US" dirty="0">
                <a:solidFill>
                  <a:srgbClr val="002060"/>
                </a:solidFill>
              </a:rPr>
              <a:t>Conference: Spring 2027 in Hot Springs</a:t>
            </a:r>
          </a:p>
        </p:txBody>
      </p:sp>
      <p:sp>
        <p:nvSpPr>
          <p:cNvPr id="25" name="TextBox 24">
            <a:extLst>
              <a:ext uri="{FF2B5EF4-FFF2-40B4-BE49-F238E27FC236}">
                <a16:creationId xmlns:a16="http://schemas.microsoft.com/office/drawing/2014/main" id="{D8CF2D12-D791-FA13-78CF-1CB41189B6D8}"/>
              </a:ext>
            </a:extLst>
          </p:cNvPr>
          <p:cNvSpPr txBox="1"/>
          <p:nvPr/>
        </p:nvSpPr>
        <p:spPr>
          <a:xfrm>
            <a:off x="750206" y="3527074"/>
            <a:ext cx="4767185"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Professional Development</a:t>
            </a:r>
          </a:p>
          <a:p>
            <a:pPr marL="285750" indent="-285750">
              <a:buFont typeface="Arial" panose="020B0604020202020204" pitchFamily="34" charset="0"/>
              <a:buChar char="•"/>
            </a:pPr>
            <a:r>
              <a:rPr lang="en-US" sz="1400" dirty="0"/>
              <a:t>Network with 19,000+ Procurement Professionals</a:t>
            </a:r>
          </a:p>
          <a:p>
            <a:pPr marL="285750" indent="-285750">
              <a:buFont typeface="Arial" panose="020B0604020202020204" pitchFamily="34" charset="0"/>
              <a:buChar char="•"/>
            </a:pPr>
            <a:r>
              <a:rPr lang="en-US" sz="1400" dirty="0"/>
              <a:t>Massive Document &amp; Resource Library</a:t>
            </a:r>
          </a:p>
          <a:p>
            <a:pPr marL="285750" indent="-285750">
              <a:buFont typeface="Arial" panose="020B0604020202020204" pitchFamily="34" charset="0"/>
              <a:buChar char="•"/>
            </a:pPr>
            <a:r>
              <a:rPr lang="en-US" sz="1400" dirty="0"/>
              <a:t>Professional Certifications</a:t>
            </a:r>
          </a:p>
          <a:p>
            <a:pPr marL="285750" indent="-285750">
              <a:buFont typeface="Arial" panose="020B0604020202020204" pitchFamily="34" charset="0"/>
              <a:buChar char="•"/>
            </a:pPr>
            <a:r>
              <a:rPr lang="en-US" sz="1400" dirty="0"/>
              <a:t>Virtual and In-Person Education Offerings</a:t>
            </a:r>
          </a:p>
          <a:p>
            <a:pPr marL="285750" indent="-285750">
              <a:buFont typeface="Arial" panose="020B0604020202020204" pitchFamily="34" charset="0"/>
              <a:buChar char="•"/>
            </a:pPr>
            <a:r>
              <a:rPr lang="en-US" sz="1400" dirty="0"/>
              <a:t>Access to the NIGP Forum</a:t>
            </a:r>
          </a:p>
        </p:txBody>
      </p:sp>
      <p:sp>
        <p:nvSpPr>
          <p:cNvPr id="27" name="TextBox 26">
            <a:extLst>
              <a:ext uri="{FF2B5EF4-FFF2-40B4-BE49-F238E27FC236}">
                <a16:creationId xmlns:a16="http://schemas.microsoft.com/office/drawing/2014/main" id="{E4596CDF-F0DA-52C7-547A-083D133F11AB}"/>
              </a:ext>
            </a:extLst>
          </p:cNvPr>
          <p:cNvSpPr txBox="1"/>
          <p:nvPr/>
        </p:nvSpPr>
        <p:spPr>
          <a:xfrm>
            <a:off x="351361" y="5098252"/>
            <a:ext cx="5564872" cy="874920"/>
          </a:xfrm>
          <a:prstGeom prst="rect">
            <a:avLst/>
          </a:prstGeom>
          <a:noFill/>
        </p:spPr>
        <p:txBody>
          <a:bodyPr wrap="square" rtlCol="0">
            <a:spAutoFit/>
          </a:bodyPr>
          <a:lstStyle/>
          <a:p>
            <a:pPr>
              <a:lnSpc>
                <a:spcPct val="150000"/>
              </a:lnSpc>
            </a:pPr>
            <a:r>
              <a:rPr lang="en-US" dirty="0">
                <a:solidFill>
                  <a:srgbClr val="002060"/>
                </a:solidFill>
              </a:rPr>
              <a:t>Dues: $195 a member per year </a:t>
            </a:r>
            <a:r>
              <a:rPr lang="en-US" sz="1400" dirty="0">
                <a:solidFill>
                  <a:srgbClr val="002060"/>
                </a:solidFill>
              </a:rPr>
              <a:t>(agency discounts)</a:t>
            </a:r>
          </a:p>
          <a:p>
            <a:pPr>
              <a:lnSpc>
                <a:spcPct val="150000"/>
              </a:lnSpc>
            </a:pPr>
            <a:r>
              <a:rPr lang="en-US" dirty="0">
                <a:solidFill>
                  <a:srgbClr val="002060"/>
                </a:solidFill>
              </a:rPr>
              <a:t>Conference: August 23-26, 2026 in Columbus, OH</a:t>
            </a:r>
          </a:p>
        </p:txBody>
      </p:sp>
    </p:spTree>
    <p:extLst>
      <p:ext uri="{BB962C8B-B14F-4D97-AF65-F5344CB8AC3E}">
        <p14:creationId xmlns:p14="http://schemas.microsoft.com/office/powerpoint/2010/main" val="157830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ppt_x"/>
                                          </p:val>
                                        </p:tav>
                                        <p:tav tm="100000">
                                          <p:val>
                                            <p:strVal val="#ppt_x"/>
                                          </p:val>
                                        </p:tav>
                                      </p:tavLst>
                                    </p:anim>
                                    <p:anim calcmode="lin" valueType="num">
                                      <p:cBhvr additive="base">
                                        <p:cTn id="2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17" grpId="0"/>
      <p:bldP spid="20" grpId="0"/>
      <p:bldP spid="21" grpId="0"/>
      <p:bldP spid="22" grpId="0"/>
      <p:bldP spid="25"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D1BE985C-1E2A-282A-29E0-69E7138889B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8361467-4DF6-4FB8-3993-C558CE6E29D8}"/>
              </a:ext>
            </a:extLst>
          </p:cNvPr>
          <p:cNvPicPr>
            <a:picLocks noChangeAspect="1"/>
          </p:cNvPicPr>
          <p:nvPr/>
        </p:nvPicPr>
        <p:blipFill>
          <a:blip r:embed="rId2"/>
          <a:stretch>
            <a:fillRect/>
          </a:stretch>
        </p:blipFill>
        <p:spPr>
          <a:xfrm>
            <a:off x="0" y="5688647"/>
            <a:ext cx="12192000" cy="1183186"/>
          </a:xfrm>
          <a:prstGeom prst="rect">
            <a:avLst/>
          </a:prstGeom>
        </p:spPr>
      </p:pic>
      <p:sp>
        <p:nvSpPr>
          <p:cNvPr id="10" name="Text Placeholder 4">
            <a:extLst>
              <a:ext uri="{FF2B5EF4-FFF2-40B4-BE49-F238E27FC236}">
                <a16:creationId xmlns:a16="http://schemas.microsoft.com/office/drawing/2014/main" id="{60C0B38C-64BD-2CA5-C091-B9BB80B0EA71}"/>
              </a:ext>
            </a:extLst>
          </p:cNvPr>
          <p:cNvSpPr txBox="1">
            <a:spLocks/>
          </p:cNvSpPr>
          <p:nvPr/>
        </p:nvSpPr>
        <p:spPr>
          <a:xfrm>
            <a:off x="2700337" y="1495081"/>
            <a:ext cx="6791325" cy="866975"/>
          </a:xfrm>
          <a:prstGeom prst="rect">
            <a:avLst/>
          </a:prstGeom>
          <a:ln w="28575">
            <a:noFill/>
          </a:ln>
        </p:spPr>
        <p:txBody>
          <a:bodyPr vert="horz" lIns="91440" tIns="45720" rIns="91440" bIns="45720" rtlCol="0" anchor="b">
            <a:normAutofit fontScale="92500"/>
          </a:bodyPr>
          <a:lstStyle>
            <a:lvl1pPr marL="0" indent="0" algn="l" defTabSz="914400" rtl="0" eaLnBrk="1" latinLnBrk="0" hangingPunct="1">
              <a:lnSpc>
                <a:spcPct val="100000"/>
              </a:lnSpc>
              <a:spcBef>
                <a:spcPts val="1000"/>
              </a:spcBef>
              <a:buFont typeface="Neue Haas Grotesk Text Pro" panose="020B0504020202020204" pitchFamily="34" charset="0"/>
              <a:buNone/>
              <a:defRPr sz="2000" b="1" kern="1200" cap="all" spc="100" baseline="0">
                <a:solidFill>
                  <a:schemeClr val="tx1"/>
                </a:solidFill>
                <a:latin typeface="+mn-lt"/>
                <a:ea typeface="+mn-ea"/>
                <a:cs typeface="+mn-cs"/>
              </a:defRPr>
            </a:lvl1pPr>
            <a:lvl2pPr marL="457200" indent="0" algn="l" defTabSz="914400" rtl="0" eaLnBrk="1" latinLnBrk="0" hangingPunct="1">
              <a:lnSpc>
                <a:spcPct val="130000"/>
              </a:lnSpc>
              <a:spcBef>
                <a:spcPts val="500"/>
              </a:spcBef>
              <a:buFont typeface="Neue Haas Grotesk Text Pro" panose="020B05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30000"/>
              </a:lnSpc>
              <a:spcBef>
                <a:spcPts val="500"/>
              </a:spcBef>
              <a:buFont typeface="Neue Haas Grotesk Text Pro" panose="020B05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30000"/>
              </a:lnSpc>
              <a:spcBef>
                <a:spcPts val="500"/>
              </a:spcBef>
              <a:buFont typeface="Neue Haas Grotesk Text Pro" panose="020B05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10000"/>
              </a:lnSpc>
            </a:pPr>
            <a:r>
              <a:rPr lang="en-US" sz="4800" u="sng" dirty="0"/>
              <a:t>resource Websites</a:t>
            </a:r>
            <a:endParaRPr lang="en-US" sz="4000" u="sng" dirty="0"/>
          </a:p>
        </p:txBody>
      </p:sp>
      <p:pic>
        <p:nvPicPr>
          <p:cNvPr id="4" name="Picture 3">
            <a:extLst>
              <a:ext uri="{FF2B5EF4-FFF2-40B4-BE49-F238E27FC236}">
                <a16:creationId xmlns:a16="http://schemas.microsoft.com/office/drawing/2014/main" id="{CFF704E8-8A89-5D29-D9AD-395F032C454B}"/>
              </a:ext>
            </a:extLst>
          </p:cNvPr>
          <p:cNvPicPr>
            <a:picLocks noChangeAspect="1"/>
          </p:cNvPicPr>
          <p:nvPr/>
        </p:nvPicPr>
        <p:blipFill>
          <a:blip r:embed="rId3"/>
          <a:stretch>
            <a:fillRect/>
          </a:stretch>
        </p:blipFill>
        <p:spPr>
          <a:xfrm>
            <a:off x="497588" y="3034966"/>
            <a:ext cx="3936298" cy="516776"/>
          </a:xfrm>
          <a:prstGeom prst="rect">
            <a:avLst/>
          </a:prstGeom>
        </p:spPr>
      </p:pic>
      <p:sp>
        <p:nvSpPr>
          <p:cNvPr id="5" name="TextBox 4">
            <a:extLst>
              <a:ext uri="{FF2B5EF4-FFF2-40B4-BE49-F238E27FC236}">
                <a16:creationId xmlns:a16="http://schemas.microsoft.com/office/drawing/2014/main" id="{C40AD1DB-4CCF-A0C0-3BD2-431BC023FC97}"/>
              </a:ext>
            </a:extLst>
          </p:cNvPr>
          <p:cNvSpPr txBox="1"/>
          <p:nvPr/>
        </p:nvSpPr>
        <p:spPr>
          <a:xfrm>
            <a:off x="4657725" y="2831689"/>
            <a:ext cx="7305675" cy="923330"/>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https://advance.lexis.com/container?config=00JAA3ZTU0NTIzYy0zZDEyLTRhYmQtYmRmMS1iMWIxNDgxYWMxZTQKAFBvZENhdGFsb2cubRW4ifTiwi5vLw6cI1uX</a:t>
            </a:r>
            <a:r>
              <a:rPr lang="en-US" dirty="0">
                <a:solidFill>
                  <a:srgbClr val="0070C0"/>
                </a:solidFill>
              </a:rPr>
              <a:t>  </a:t>
            </a:r>
          </a:p>
        </p:txBody>
      </p:sp>
      <p:pic>
        <p:nvPicPr>
          <p:cNvPr id="7" name="Picture 6">
            <a:extLst>
              <a:ext uri="{FF2B5EF4-FFF2-40B4-BE49-F238E27FC236}">
                <a16:creationId xmlns:a16="http://schemas.microsoft.com/office/drawing/2014/main" id="{DAF35816-DA4C-D123-25B4-909284946557}"/>
              </a:ext>
            </a:extLst>
          </p:cNvPr>
          <p:cNvPicPr>
            <a:picLocks noChangeAspect="1"/>
          </p:cNvPicPr>
          <p:nvPr/>
        </p:nvPicPr>
        <p:blipFill>
          <a:blip r:embed="rId5"/>
          <a:stretch>
            <a:fillRect/>
          </a:stretch>
        </p:blipFill>
        <p:spPr>
          <a:xfrm>
            <a:off x="508847" y="4586075"/>
            <a:ext cx="3925039" cy="516776"/>
          </a:xfrm>
          <a:prstGeom prst="rect">
            <a:avLst/>
          </a:prstGeom>
        </p:spPr>
      </p:pic>
      <p:sp>
        <p:nvSpPr>
          <p:cNvPr id="9" name="TextBox 8">
            <a:extLst>
              <a:ext uri="{FF2B5EF4-FFF2-40B4-BE49-F238E27FC236}">
                <a16:creationId xmlns:a16="http://schemas.microsoft.com/office/drawing/2014/main" id="{F72B4171-0201-108A-A917-F0527F74B8F1}"/>
              </a:ext>
            </a:extLst>
          </p:cNvPr>
          <p:cNvSpPr txBox="1"/>
          <p:nvPr/>
        </p:nvSpPr>
        <p:spPr>
          <a:xfrm>
            <a:off x="4657725" y="4664498"/>
            <a:ext cx="7305675" cy="369332"/>
          </a:xfrm>
          <a:prstGeom prst="rect">
            <a:avLst/>
          </a:prstGeom>
          <a:noFill/>
        </p:spPr>
        <p:txBody>
          <a:bodyPr wrap="square" rtlCol="0">
            <a:spAutoFit/>
          </a:bodyPr>
          <a:lstStyle/>
          <a:p>
            <a:r>
              <a:rPr lang="en-US" dirty="0">
                <a:solidFill>
                  <a:srgbClr val="0070C0"/>
                </a:solidFill>
                <a:hlinkClick r:id="rId6">
                  <a:extLst>
                    <a:ext uri="{A12FA001-AC4F-418D-AE19-62706E023703}">
                      <ahyp:hlinkClr xmlns:ahyp="http://schemas.microsoft.com/office/drawing/2018/hyperlinkcolor" val="tx"/>
                    </a:ext>
                  </a:extLst>
                </a:hlinkClick>
              </a:rPr>
              <a:t>https://www.ecfr.gov/</a:t>
            </a:r>
            <a:r>
              <a:rPr lang="en-US" dirty="0">
                <a:solidFill>
                  <a:srgbClr val="0070C0"/>
                </a:solidFill>
              </a:rPr>
              <a:t> </a:t>
            </a:r>
          </a:p>
        </p:txBody>
      </p:sp>
      <p:pic>
        <p:nvPicPr>
          <p:cNvPr id="6" name="Picture 5">
            <a:extLst>
              <a:ext uri="{FF2B5EF4-FFF2-40B4-BE49-F238E27FC236}">
                <a16:creationId xmlns:a16="http://schemas.microsoft.com/office/drawing/2014/main" id="{92E91997-D047-5CC5-F0E2-3BA2A61E7307}"/>
              </a:ext>
            </a:extLst>
          </p:cNvPr>
          <p:cNvPicPr>
            <a:picLocks noChangeAspect="1"/>
          </p:cNvPicPr>
          <p:nvPr/>
        </p:nvPicPr>
        <p:blipFill>
          <a:blip r:embed="rId2"/>
          <a:stretch>
            <a:fillRect/>
          </a:stretch>
        </p:blipFill>
        <p:spPr>
          <a:xfrm>
            <a:off x="0" y="-35945"/>
            <a:ext cx="12192000" cy="1264670"/>
          </a:xfrm>
          <a:prstGeom prst="rect">
            <a:avLst/>
          </a:prstGeom>
        </p:spPr>
      </p:pic>
    </p:spTree>
    <p:extLst>
      <p:ext uri="{BB962C8B-B14F-4D97-AF65-F5344CB8AC3E}">
        <p14:creationId xmlns:p14="http://schemas.microsoft.com/office/powerpoint/2010/main" val="349564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263D3950-6FF2-D17C-B8CA-83FC879B60E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E876147-567E-7CD7-D1B1-9CF0DE3504D3}"/>
              </a:ext>
            </a:extLst>
          </p:cNvPr>
          <p:cNvPicPr>
            <a:picLocks noChangeAspect="1"/>
          </p:cNvPicPr>
          <p:nvPr/>
        </p:nvPicPr>
        <p:blipFill>
          <a:blip r:embed="rId2"/>
          <a:stretch>
            <a:fillRect/>
          </a:stretch>
        </p:blipFill>
        <p:spPr>
          <a:xfrm>
            <a:off x="1742248" y="0"/>
            <a:ext cx="8439977" cy="6858000"/>
          </a:xfrm>
          <a:prstGeom prst="rect">
            <a:avLst/>
          </a:prstGeom>
        </p:spPr>
      </p:pic>
    </p:spTree>
    <p:extLst>
      <p:ext uri="{BB962C8B-B14F-4D97-AF65-F5344CB8AC3E}">
        <p14:creationId xmlns:p14="http://schemas.microsoft.com/office/powerpoint/2010/main" val="939956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34D57E57-F6DD-D0EA-56FB-96569A106A1E}"/>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511C99DC-C3C5-4EBE-91DD-345109C3D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A244EE1-0229-D073-846F-848DEAE59ACA}"/>
              </a:ext>
            </a:extLst>
          </p:cNvPr>
          <p:cNvSpPr txBox="1"/>
          <p:nvPr/>
        </p:nvSpPr>
        <p:spPr>
          <a:xfrm>
            <a:off x="5133035" y="3036741"/>
            <a:ext cx="4494295" cy="778763"/>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5400" b="1" cap="all" dirty="0">
                <a:latin typeface="+mj-lt"/>
                <a:ea typeface="+mj-ea"/>
                <a:cs typeface="+mj-cs"/>
              </a:rPr>
              <a:t>Questions?</a:t>
            </a:r>
          </a:p>
        </p:txBody>
      </p:sp>
      <p:cxnSp>
        <p:nvCxnSpPr>
          <p:cNvPr id="30" name="Straight Connector 29">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84" y="118679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Question mark boxes">
            <a:extLst>
              <a:ext uri="{FF2B5EF4-FFF2-40B4-BE49-F238E27FC236}">
                <a16:creationId xmlns:a16="http://schemas.microsoft.com/office/drawing/2014/main" id="{E1BD9897-C931-3BB0-9CB1-BB4AED54986F}"/>
              </a:ext>
            </a:extLst>
          </p:cNvPr>
          <p:cNvPicPr>
            <a:picLocks noChangeAspect="1"/>
          </p:cNvPicPr>
          <p:nvPr/>
        </p:nvPicPr>
        <p:blipFill>
          <a:blip r:embed="rId2">
            <a:extLst>
              <a:ext uri="{28A0092B-C50C-407E-A947-70E740481C1C}">
                <a14:useLocalDpi xmlns:a14="http://schemas.microsoft.com/office/drawing/2010/main" val="0"/>
              </a:ext>
            </a:extLst>
          </a:blip>
          <a:srcRect l="8138" r="2016" b="3"/>
          <a:stretch>
            <a:fillRect/>
          </a:stretch>
        </p:blipFill>
        <p:spPr>
          <a:xfrm>
            <a:off x="-7684" y="0"/>
            <a:ext cx="4255837" cy="3434755"/>
          </a:xfrm>
          <a:prstGeom prst="rect">
            <a:avLst/>
          </a:prstGeom>
        </p:spPr>
      </p:pic>
      <p:pic>
        <p:nvPicPr>
          <p:cNvPr id="9" name="Picture 8" descr="Magnifying glass and question mark">
            <a:extLst>
              <a:ext uri="{FF2B5EF4-FFF2-40B4-BE49-F238E27FC236}">
                <a16:creationId xmlns:a16="http://schemas.microsoft.com/office/drawing/2014/main" id="{321EF5AE-8996-7CE0-F3CD-855E15E551CD}"/>
              </a:ext>
            </a:extLst>
          </p:cNvPr>
          <p:cNvPicPr>
            <a:picLocks noChangeAspect="1"/>
          </p:cNvPicPr>
          <p:nvPr/>
        </p:nvPicPr>
        <p:blipFill>
          <a:blip r:embed="rId3">
            <a:extLst>
              <a:ext uri="{28A0092B-C50C-407E-A947-70E740481C1C}">
                <a14:useLocalDpi xmlns:a14="http://schemas.microsoft.com/office/drawing/2010/main" val="0"/>
              </a:ext>
            </a:extLst>
          </a:blip>
          <a:srcRect l="18267" r="12526"/>
          <a:stretch>
            <a:fillRect/>
          </a:stretch>
        </p:blipFill>
        <p:spPr>
          <a:xfrm>
            <a:off x="-7684" y="3426123"/>
            <a:ext cx="4248153" cy="3429000"/>
          </a:xfrm>
          <a:prstGeom prst="rect">
            <a:avLst/>
          </a:prstGeom>
        </p:spPr>
      </p:pic>
      <p:pic>
        <p:nvPicPr>
          <p:cNvPr id="13" name="Picture 12">
            <a:extLst>
              <a:ext uri="{FF2B5EF4-FFF2-40B4-BE49-F238E27FC236}">
                <a16:creationId xmlns:a16="http://schemas.microsoft.com/office/drawing/2014/main" id="{24D515C7-37BE-E02E-0D64-70942D19FDB2}"/>
              </a:ext>
            </a:extLst>
          </p:cNvPr>
          <p:cNvPicPr>
            <a:picLocks noChangeAspect="1"/>
          </p:cNvPicPr>
          <p:nvPr/>
        </p:nvPicPr>
        <p:blipFill>
          <a:blip r:embed="rId4"/>
          <a:stretch>
            <a:fillRect/>
          </a:stretch>
        </p:blipFill>
        <p:spPr>
          <a:xfrm rot="16200000">
            <a:off x="895948" y="3316385"/>
            <a:ext cx="6863756" cy="211936"/>
          </a:xfrm>
          <a:prstGeom prst="rect">
            <a:avLst/>
          </a:prstGeom>
        </p:spPr>
      </p:pic>
    </p:spTree>
    <p:extLst>
      <p:ext uri="{BB962C8B-B14F-4D97-AF65-F5344CB8AC3E}">
        <p14:creationId xmlns:p14="http://schemas.microsoft.com/office/powerpoint/2010/main" val="2618721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55213E4A-D656-8360-A994-1E72A138560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8CCC48-84BB-9F53-CA6B-D50B3CB795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21826A-8941-944D-C394-9F5F98796F95}"/>
              </a:ext>
            </a:extLst>
          </p:cNvPr>
          <p:cNvSpPr>
            <a:spLocks noGrp="1"/>
          </p:cNvSpPr>
          <p:nvPr>
            <p:ph type="ctrTitle"/>
          </p:nvPr>
        </p:nvSpPr>
        <p:spPr>
          <a:xfrm>
            <a:off x="2477473" y="693457"/>
            <a:ext cx="7237049" cy="594512"/>
          </a:xfrm>
        </p:spPr>
        <p:txBody>
          <a:bodyPr anchor="t">
            <a:normAutofit fontScale="90000"/>
          </a:bodyPr>
          <a:lstStyle/>
          <a:p>
            <a:pPr algn="ctr"/>
            <a:r>
              <a:rPr lang="en-US" sz="4800" dirty="0"/>
              <a:t>Thank you!</a:t>
            </a:r>
          </a:p>
        </p:txBody>
      </p:sp>
      <p:sp>
        <p:nvSpPr>
          <p:cNvPr id="3" name="Subtitle 2">
            <a:extLst>
              <a:ext uri="{FF2B5EF4-FFF2-40B4-BE49-F238E27FC236}">
                <a16:creationId xmlns:a16="http://schemas.microsoft.com/office/drawing/2014/main" id="{88945B9B-EF47-85DE-9823-6774E25FB2E3}"/>
              </a:ext>
            </a:extLst>
          </p:cNvPr>
          <p:cNvSpPr>
            <a:spLocks noGrp="1"/>
          </p:cNvSpPr>
          <p:nvPr>
            <p:ph type="subTitle" idx="1"/>
          </p:nvPr>
        </p:nvSpPr>
        <p:spPr>
          <a:xfrm>
            <a:off x="4245433" y="1477771"/>
            <a:ext cx="3701130" cy="1571625"/>
          </a:xfrm>
        </p:spPr>
        <p:txBody>
          <a:bodyPr anchor="b">
            <a:normAutofit fontScale="92500"/>
          </a:bodyPr>
          <a:lstStyle/>
          <a:p>
            <a:pPr algn="ctr">
              <a:lnSpc>
                <a:spcPct val="110000"/>
              </a:lnSpc>
            </a:pPr>
            <a:r>
              <a:rPr lang="en-US" sz="3600" b="1" dirty="0"/>
              <a:t>Amanda Beilfuss</a:t>
            </a:r>
          </a:p>
          <a:p>
            <a:pPr algn="ctr">
              <a:lnSpc>
                <a:spcPct val="110000"/>
              </a:lnSpc>
            </a:pPr>
            <a:r>
              <a:rPr lang="en-US" dirty="0">
                <a:solidFill>
                  <a:srgbClr val="0070C0"/>
                </a:solidFill>
                <a:hlinkClick r:id="rId2">
                  <a:extLst>
                    <a:ext uri="{A12FA001-AC4F-418D-AE19-62706E023703}">
                      <ahyp:hlinkClr xmlns:ahyp="http://schemas.microsoft.com/office/drawing/2018/hyperlinkcolor" val="tx"/>
                    </a:ext>
                  </a:extLst>
                </a:hlinkClick>
              </a:rPr>
              <a:t>abeilfuss@fayetteville-ar.gov</a:t>
            </a:r>
            <a:r>
              <a:rPr lang="en-US" dirty="0">
                <a:solidFill>
                  <a:srgbClr val="0070C0"/>
                </a:solidFill>
              </a:rPr>
              <a:t> </a:t>
            </a:r>
          </a:p>
          <a:p>
            <a:pPr algn="ctr">
              <a:lnSpc>
                <a:spcPct val="110000"/>
              </a:lnSpc>
            </a:pPr>
            <a:r>
              <a:rPr lang="en-US" sz="2400" dirty="0"/>
              <a:t>(479) 575-8220</a:t>
            </a:r>
          </a:p>
        </p:txBody>
      </p:sp>
      <p:pic>
        <p:nvPicPr>
          <p:cNvPr id="4" name="Picture 3">
            <a:extLst>
              <a:ext uri="{FF2B5EF4-FFF2-40B4-BE49-F238E27FC236}">
                <a16:creationId xmlns:a16="http://schemas.microsoft.com/office/drawing/2014/main" id="{7299E854-9F49-4EC1-8205-B4750FD3A53F}"/>
              </a:ext>
            </a:extLst>
          </p:cNvPr>
          <p:cNvPicPr>
            <a:picLocks noChangeAspect="1"/>
          </p:cNvPicPr>
          <p:nvPr/>
        </p:nvPicPr>
        <p:blipFill>
          <a:blip r:embed="rId3">
            <a:alphaModFix/>
          </a:blip>
          <a:srcRect t="48089" b="27812"/>
          <a:stretch>
            <a:fillRect/>
          </a:stretch>
        </p:blipFill>
        <p:spPr>
          <a:xfrm>
            <a:off x="21" y="3429001"/>
            <a:ext cx="12191979" cy="3429000"/>
          </a:xfrm>
          <a:prstGeom prst="rect">
            <a:avLst/>
          </a:prstGeom>
        </p:spPr>
      </p:pic>
      <p:cxnSp>
        <p:nvCxnSpPr>
          <p:cNvPr id="11" name="Straight Connector 10">
            <a:extLst>
              <a:ext uri="{FF2B5EF4-FFF2-40B4-BE49-F238E27FC236}">
                <a16:creationId xmlns:a16="http://schemas.microsoft.com/office/drawing/2014/main" id="{831E68BF-0112-EBDF-EC97-D0A0691F568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3761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B3E91A8-36DB-6958-F5D1-29F5C0DE32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5357" y="3365747"/>
            <a:ext cx="1786643" cy="1777754"/>
          </a:xfrm>
          <a:prstGeom prst="rect">
            <a:avLst/>
          </a:prstGeom>
        </p:spPr>
      </p:pic>
    </p:spTree>
    <p:extLst>
      <p:ext uri="{BB962C8B-B14F-4D97-AF65-F5344CB8AC3E}">
        <p14:creationId xmlns:p14="http://schemas.microsoft.com/office/powerpoint/2010/main" val="2699863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0B243D86-12F0-453D-A6EB-74BDD2269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29A9C93-BD71-740C-E537-DAD63BFD70F4}"/>
              </a:ext>
            </a:extLst>
          </p:cNvPr>
          <p:cNvSpPr txBox="1"/>
          <p:nvPr/>
        </p:nvSpPr>
        <p:spPr>
          <a:xfrm>
            <a:off x="1052146" y="3609308"/>
            <a:ext cx="9396779" cy="686532"/>
          </a:xfrm>
          <a:prstGeom prst="rect">
            <a:avLst/>
          </a:prstGeom>
        </p:spPr>
        <p:txBody>
          <a:bodyPr vert="horz" lIns="91440" tIns="45720" rIns="91440" bIns="45720" rtlCol="0" anchor="t">
            <a:normAutofit fontScale="92500" lnSpcReduction="20000"/>
          </a:bodyPr>
          <a:lstStyle/>
          <a:p>
            <a:pPr>
              <a:lnSpc>
                <a:spcPct val="85000"/>
              </a:lnSpc>
              <a:spcBef>
                <a:spcPct val="0"/>
              </a:spcBef>
              <a:spcAft>
                <a:spcPts val="600"/>
              </a:spcAft>
            </a:pPr>
            <a:r>
              <a:rPr lang="en-US" sz="5600" b="1" cap="all" dirty="0">
                <a:latin typeface="+mj-lt"/>
                <a:ea typeface="+mj-ea"/>
                <a:cs typeface="+mj-cs"/>
              </a:rPr>
              <a:t>What is Procurement?</a:t>
            </a:r>
          </a:p>
        </p:txBody>
      </p:sp>
      <p:pic>
        <p:nvPicPr>
          <p:cNvPr id="4" name="Picture 3" descr="Wood human figure">
            <a:extLst>
              <a:ext uri="{FF2B5EF4-FFF2-40B4-BE49-F238E27FC236}">
                <a16:creationId xmlns:a16="http://schemas.microsoft.com/office/drawing/2014/main" id="{9CF4E171-9E86-8948-0C99-BF17FD793D4D}"/>
              </a:ext>
            </a:extLst>
          </p:cNvPr>
          <p:cNvPicPr>
            <a:picLocks noChangeAspect="1"/>
          </p:cNvPicPr>
          <p:nvPr/>
        </p:nvPicPr>
        <p:blipFill>
          <a:blip r:embed="rId2">
            <a:alphaModFix/>
          </a:blip>
          <a:srcRect t="10111" b="53785"/>
          <a:stretch>
            <a:fillRect/>
          </a:stretch>
        </p:blipFill>
        <p:spPr>
          <a:xfrm>
            <a:off x="20" y="-32761"/>
            <a:ext cx="12191979" cy="2938188"/>
          </a:xfrm>
          <a:prstGeom prst="rect">
            <a:avLst/>
          </a:prstGeom>
        </p:spPr>
      </p:pic>
      <p:cxnSp>
        <p:nvCxnSpPr>
          <p:cNvPr id="12" name="Straight Connector 11">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3761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DA68484-F334-2701-E53E-D2F0A3E62D96}"/>
              </a:ext>
            </a:extLst>
          </p:cNvPr>
          <p:cNvSpPr txBox="1"/>
          <p:nvPr/>
        </p:nvSpPr>
        <p:spPr>
          <a:xfrm>
            <a:off x="1052146" y="4533242"/>
            <a:ext cx="10094390" cy="1200329"/>
          </a:xfrm>
          <a:prstGeom prst="rect">
            <a:avLst/>
          </a:prstGeom>
          <a:noFill/>
        </p:spPr>
        <p:txBody>
          <a:bodyPr wrap="square" rtlCol="0">
            <a:spAutoFit/>
          </a:bodyPr>
          <a:lstStyle/>
          <a:p>
            <a:pPr algn="just"/>
            <a:r>
              <a:rPr lang="en-US" sz="2400" dirty="0"/>
              <a:t>The strategic end-to-end process of sourcing, negotiating, and acquiring goods or services from external suppliers in a transparent and ethical manner.</a:t>
            </a:r>
          </a:p>
        </p:txBody>
      </p:sp>
    </p:spTree>
    <p:extLst>
      <p:ext uri="{BB962C8B-B14F-4D97-AF65-F5344CB8AC3E}">
        <p14:creationId xmlns:p14="http://schemas.microsoft.com/office/powerpoint/2010/main" val="225200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F429514C-EB66-47DF-87D6-ED909BA42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C6EE98F-9238-4C0E-5D4C-824C802447F0}"/>
              </a:ext>
            </a:extLst>
          </p:cNvPr>
          <p:cNvSpPr/>
          <p:nvPr/>
        </p:nvSpPr>
        <p:spPr>
          <a:xfrm>
            <a:off x="9328727" y="3556000"/>
            <a:ext cx="1551709" cy="2142836"/>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540BA1E-B36D-6C6C-1859-AEAEA7D2D0FF}"/>
              </a:ext>
            </a:extLst>
          </p:cNvPr>
          <p:cNvSpPr txBox="1"/>
          <p:nvPr/>
        </p:nvSpPr>
        <p:spPr>
          <a:xfrm>
            <a:off x="1114385" y="1741444"/>
            <a:ext cx="8498537" cy="2752723"/>
          </a:xfrm>
          <a:prstGeom prst="rect">
            <a:avLst/>
          </a:prstGeom>
        </p:spPr>
        <p:txBody>
          <a:bodyPr vert="horz" lIns="91440" tIns="45720" rIns="91440" bIns="45720" rtlCol="0" anchor="t">
            <a:normAutofit fontScale="92500"/>
          </a:bodyPr>
          <a:lstStyle/>
          <a:p>
            <a:pPr>
              <a:lnSpc>
                <a:spcPct val="85000"/>
              </a:lnSpc>
              <a:spcBef>
                <a:spcPct val="0"/>
              </a:spcBef>
              <a:spcAft>
                <a:spcPts val="600"/>
              </a:spcAft>
            </a:pPr>
            <a:r>
              <a:rPr lang="en-US" sz="6000" b="1" cap="all" dirty="0">
                <a:latin typeface="+mj-lt"/>
                <a:ea typeface="+mj-ea"/>
                <a:cs typeface="+mj-cs"/>
              </a:rPr>
              <a:t>What makes a good Procurement professional?</a:t>
            </a:r>
          </a:p>
        </p:txBody>
      </p:sp>
      <p:cxnSp>
        <p:nvCxnSpPr>
          <p:cNvPr id="19" name="Straight Connector 18">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95" y="233762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phic 3" descr="Checklist with solid fill">
            <a:extLst>
              <a:ext uri="{FF2B5EF4-FFF2-40B4-BE49-F238E27FC236}">
                <a16:creationId xmlns:a16="http://schemas.microsoft.com/office/drawing/2014/main" id="{90DF94D0-D41C-D2BD-9A3A-09A290A965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04737" y="3124199"/>
            <a:ext cx="3012831" cy="3012831"/>
          </a:xfrm>
          <a:prstGeom prst="rect">
            <a:avLst/>
          </a:prstGeom>
        </p:spPr>
      </p:pic>
    </p:spTree>
    <p:extLst>
      <p:ext uri="{BB962C8B-B14F-4D97-AF65-F5344CB8AC3E}">
        <p14:creationId xmlns:p14="http://schemas.microsoft.com/office/powerpoint/2010/main" val="3643958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9B1F4-02F1-96AA-DE9D-0C1E594FD3DA}"/>
              </a:ext>
            </a:extLst>
          </p:cNvPr>
          <p:cNvSpPr>
            <a:spLocks noGrp="1"/>
          </p:cNvSpPr>
          <p:nvPr>
            <p:ph type="title"/>
          </p:nvPr>
        </p:nvSpPr>
        <p:spPr>
          <a:xfrm>
            <a:off x="931435" y="1152779"/>
            <a:ext cx="9949455" cy="838856"/>
          </a:xfrm>
        </p:spPr>
        <p:txBody>
          <a:bodyPr>
            <a:normAutofit/>
          </a:bodyPr>
          <a:lstStyle/>
          <a:p>
            <a:r>
              <a:rPr lang="en-US" sz="3600" dirty="0"/>
              <a:t>COMMON TYPES OF PROCUREMENT:</a:t>
            </a:r>
          </a:p>
        </p:txBody>
      </p:sp>
      <p:sp>
        <p:nvSpPr>
          <p:cNvPr id="3" name="Text Placeholder 2">
            <a:extLst>
              <a:ext uri="{FF2B5EF4-FFF2-40B4-BE49-F238E27FC236}">
                <a16:creationId xmlns:a16="http://schemas.microsoft.com/office/drawing/2014/main" id="{BBFD0858-1CF8-6007-99C1-C3E4C4B1363A}"/>
              </a:ext>
            </a:extLst>
          </p:cNvPr>
          <p:cNvSpPr>
            <a:spLocks noGrp="1"/>
          </p:cNvSpPr>
          <p:nvPr>
            <p:ph type="body" idx="1"/>
          </p:nvPr>
        </p:nvSpPr>
        <p:spPr>
          <a:xfrm>
            <a:off x="1121846" y="1923189"/>
            <a:ext cx="9948307" cy="3011622"/>
          </a:xfrm>
        </p:spPr>
        <p:txBody>
          <a:bodyPr>
            <a:normAutofit fontScale="92500" lnSpcReduction="10000"/>
          </a:bodyPr>
          <a:lstStyle/>
          <a:p>
            <a:pPr marL="457200" indent="-457200">
              <a:buFont typeface="Courier New" panose="02070309020205020404" pitchFamily="49" charset="0"/>
              <a:buChar char="o"/>
            </a:pPr>
            <a:r>
              <a:rPr lang="en-US" sz="2800" dirty="0"/>
              <a:t>Invitation to Bid</a:t>
            </a:r>
          </a:p>
          <a:p>
            <a:pPr marL="457200" indent="-457200">
              <a:buFont typeface="Courier New" panose="02070309020205020404" pitchFamily="49" charset="0"/>
              <a:buChar char="o"/>
            </a:pPr>
            <a:r>
              <a:rPr lang="en-US" sz="2800" dirty="0"/>
              <a:t>Request for Proposal</a:t>
            </a:r>
          </a:p>
          <a:p>
            <a:pPr marL="457200" indent="-457200">
              <a:buFont typeface="Courier New" panose="02070309020205020404" pitchFamily="49" charset="0"/>
              <a:buChar char="o"/>
            </a:pPr>
            <a:r>
              <a:rPr lang="en-US" sz="2800" dirty="0"/>
              <a:t>Request for Qualification</a:t>
            </a:r>
          </a:p>
          <a:p>
            <a:pPr marL="457200" indent="-457200">
              <a:buFont typeface="Courier New" panose="02070309020205020404" pitchFamily="49" charset="0"/>
              <a:buChar char="o"/>
            </a:pPr>
            <a:r>
              <a:rPr lang="en-US" sz="2800" dirty="0"/>
              <a:t>Cooperative Contracts</a:t>
            </a:r>
          </a:p>
          <a:p>
            <a:pPr marL="457200" indent="-457200">
              <a:buFont typeface="Courier New" panose="02070309020205020404" pitchFamily="49" charset="0"/>
              <a:buChar char="o"/>
            </a:pPr>
            <a:r>
              <a:rPr lang="en-US" sz="2800" dirty="0"/>
              <a:t>Bid Waiver/Sole Source</a:t>
            </a:r>
          </a:p>
          <a:p>
            <a:pPr marL="457200" indent="-457200">
              <a:buFont typeface="Courier New" panose="02070309020205020404" pitchFamily="49" charset="0"/>
              <a:buChar char="o"/>
            </a:pPr>
            <a:r>
              <a:rPr lang="en-US" sz="2800" dirty="0"/>
              <a:t>Auction</a:t>
            </a:r>
          </a:p>
        </p:txBody>
      </p:sp>
      <p:pic>
        <p:nvPicPr>
          <p:cNvPr id="14" name="Picture 13">
            <a:extLst>
              <a:ext uri="{FF2B5EF4-FFF2-40B4-BE49-F238E27FC236}">
                <a16:creationId xmlns:a16="http://schemas.microsoft.com/office/drawing/2014/main" id="{620C12C3-570C-9496-ADA8-ACB142105C46}"/>
              </a:ext>
            </a:extLst>
          </p:cNvPr>
          <p:cNvPicPr>
            <a:picLocks noChangeAspect="1"/>
          </p:cNvPicPr>
          <p:nvPr/>
        </p:nvPicPr>
        <p:blipFill>
          <a:blip r:embed="rId2"/>
          <a:stretch>
            <a:fillRect/>
          </a:stretch>
        </p:blipFill>
        <p:spPr>
          <a:xfrm>
            <a:off x="0" y="5809673"/>
            <a:ext cx="12192000" cy="1062160"/>
          </a:xfrm>
          <a:prstGeom prst="rect">
            <a:avLst/>
          </a:prstGeom>
        </p:spPr>
      </p:pic>
    </p:spTree>
    <p:extLst>
      <p:ext uri="{BB962C8B-B14F-4D97-AF65-F5344CB8AC3E}">
        <p14:creationId xmlns:p14="http://schemas.microsoft.com/office/powerpoint/2010/main" val="3914098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58544A8C-7038-31D3-5156-D1094D784554}"/>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A3B168A7-66FE-4359-9866-CBB841A7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9B71BE-8CA9-597A-6B80-853AD60F4C09}"/>
              </a:ext>
            </a:extLst>
          </p:cNvPr>
          <p:cNvSpPr>
            <a:spLocks noGrp="1"/>
          </p:cNvSpPr>
          <p:nvPr>
            <p:ph type="title"/>
          </p:nvPr>
        </p:nvSpPr>
        <p:spPr>
          <a:xfrm>
            <a:off x="1255327" y="1050409"/>
            <a:ext cx="4147804" cy="2042160"/>
          </a:xfrm>
        </p:spPr>
        <p:txBody>
          <a:bodyPr vert="horz" lIns="91440" tIns="45720" rIns="91440" bIns="45720" rtlCol="0" anchor="t">
            <a:normAutofit/>
          </a:bodyPr>
          <a:lstStyle/>
          <a:p>
            <a:r>
              <a:rPr lang="en-US" sz="4000" b="1" kern="1200" cap="none" baseline="0" dirty="0">
                <a:solidFill>
                  <a:schemeClr val="tx1"/>
                </a:solidFill>
                <a:latin typeface="+mj-lt"/>
                <a:ea typeface="+mj-ea"/>
                <a:cs typeface="+mj-cs"/>
              </a:rPr>
              <a:t>KNOW YOUR THRESHOLDS:</a:t>
            </a:r>
          </a:p>
        </p:txBody>
      </p:sp>
      <p:cxnSp>
        <p:nvCxnSpPr>
          <p:cNvPr id="23" name="Straight Connector 2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800" y="1186344"/>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F56764E1-46D0-3CFA-30CC-31C1990C2D28}"/>
              </a:ext>
            </a:extLst>
          </p:cNvPr>
          <p:cNvSpPr>
            <a:spLocks noGrp="1"/>
          </p:cNvSpPr>
          <p:nvPr>
            <p:ph type="body" idx="1"/>
          </p:nvPr>
        </p:nvSpPr>
        <p:spPr>
          <a:xfrm>
            <a:off x="1255327" y="2313432"/>
            <a:ext cx="10245011" cy="3043991"/>
          </a:xfrm>
        </p:spPr>
        <p:txBody>
          <a:bodyPr vert="horz" lIns="91440" tIns="45720" rIns="91440" bIns="45720" rtlCol="0">
            <a:normAutofit/>
          </a:bodyPr>
          <a:lstStyle/>
          <a:p>
            <a:pPr marL="685800" lvl="1"/>
            <a:r>
              <a:rPr lang="en-US" u="sng" dirty="0"/>
              <a:t>Commodities/Equipment/Services</a:t>
            </a:r>
          </a:p>
          <a:p>
            <a:pPr marL="685800" lvl="1"/>
            <a:r>
              <a:rPr lang="en-US" dirty="0"/>
              <a:t>		State Agencies - $75,000</a:t>
            </a:r>
          </a:p>
          <a:p>
            <a:pPr marL="685800" lvl="1"/>
            <a:r>
              <a:rPr lang="en-US" dirty="0"/>
              <a:t>		City Municipalities – $35,000 ** (actually $42,921)</a:t>
            </a:r>
          </a:p>
          <a:p>
            <a:pPr marL="685800" lvl="1">
              <a:lnSpc>
                <a:spcPct val="100000"/>
              </a:lnSpc>
            </a:pPr>
            <a:endParaRPr lang="en-US" sz="1200" dirty="0"/>
          </a:p>
          <a:p>
            <a:pPr marL="685800" lvl="1"/>
            <a:r>
              <a:rPr lang="en-US" u="sng" dirty="0"/>
              <a:t>Public Improvement </a:t>
            </a:r>
          </a:p>
          <a:p>
            <a:pPr marL="685800" lvl="1"/>
            <a:r>
              <a:rPr lang="en-US" dirty="0"/>
              <a:t>		State Agencies - $50,000</a:t>
            </a:r>
          </a:p>
          <a:p>
            <a:pPr marL="685800" lvl="1"/>
            <a:r>
              <a:rPr lang="en-US" dirty="0"/>
              <a:t>		City Municipalities - $50,000</a:t>
            </a:r>
          </a:p>
        </p:txBody>
      </p:sp>
      <p:pic>
        <p:nvPicPr>
          <p:cNvPr id="14" name="Picture 13">
            <a:extLst>
              <a:ext uri="{FF2B5EF4-FFF2-40B4-BE49-F238E27FC236}">
                <a16:creationId xmlns:a16="http://schemas.microsoft.com/office/drawing/2014/main" id="{F88B481C-6A8F-FCE5-6E1D-E75D99DF5F34}"/>
              </a:ext>
            </a:extLst>
          </p:cNvPr>
          <p:cNvPicPr>
            <a:picLocks noChangeAspect="1"/>
          </p:cNvPicPr>
          <p:nvPr/>
        </p:nvPicPr>
        <p:blipFill>
          <a:blip r:embed="rId2"/>
          <a:stretch>
            <a:fillRect/>
          </a:stretch>
        </p:blipFill>
        <p:spPr>
          <a:xfrm>
            <a:off x="6096000" y="0"/>
            <a:ext cx="6108800" cy="1829546"/>
          </a:xfrm>
          <a:prstGeom prst="rect">
            <a:avLst/>
          </a:prstGeom>
        </p:spPr>
      </p:pic>
      <p:sp>
        <p:nvSpPr>
          <p:cNvPr id="4" name="TextBox 3">
            <a:extLst>
              <a:ext uri="{FF2B5EF4-FFF2-40B4-BE49-F238E27FC236}">
                <a16:creationId xmlns:a16="http://schemas.microsoft.com/office/drawing/2014/main" id="{57E94ADF-D38F-8694-1780-27AA11F7CE04}"/>
              </a:ext>
            </a:extLst>
          </p:cNvPr>
          <p:cNvSpPr txBox="1"/>
          <p:nvPr/>
        </p:nvSpPr>
        <p:spPr>
          <a:xfrm>
            <a:off x="502579" y="5646600"/>
            <a:ext cx="11186842" cy="646331"/>
          </a:xfrm>
          <a:prstGeom prst="rect">
            <a:avLst/>
          </a:prstGeom>
          <a:noFill/>
        </p:spPr>
        <p:txBody>
          <a:bodyPr wrap="square" rtlCol="0">
            <a:spAutoFit/>
          </a:bodyPr>
          <a:lstStyle/>
          <a:p>
            <a:pPr algn="just"/>
            <a:r>
              <a:rPr lang="en-US" sz="1200" dirty="0"/>
              <a:t>** Beginning January 1, 2025, and on each January 1 at subsequent five-year intervals, the amounts under subdivisions (b)(1) and (2) of this section shall be adjusted to reflect the percentage increase in the Consumer Price Index for All Urban Consumers or its successor, as published by the United States Department of Labor for the five (5) years immediately preceding the percentage increase, and rounded to the nearest whole number (currently $42,921).</a:t>
            </a:r>
          </a:p>
        </p:txBody>
      </p:sp>
    </p:spTree>
    <p:extLst>
      <p:ext uri="{BB962C8B-B14F-4D97-AF65-F5344CB8AC3E}">
        <p14:creationId xmlns:p14="http://schemas.microsoft.com/office/powerpoint/2010/main" val="328274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AA25B4A8-96F5-EE2D-1CBD-7A5B18B6112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4106E3F-CC26-1EFE-CA5E-8153BCCAB441}"/>
              </a:ext>
            </a:extLst>
          </p:cNvPr>
          <p:cNvSpPr>
            <a:spLocks noGrp="1"/>
          </p:cNvSpPr>
          <p:nvPr>
            <p:ph type="body" idx="1"/>
          </p:nvPr>
        </p:nvSpPr>
        <p:spPr>
          <a:xfrm>
            <a:off x="1069772" y="523235"/>
            <a:ext cx="4816475" cy="838856"/>
          </a:xfrm>
        </p:spPr>
        <p:txBody>
          <a:bodyPr>
            <a:normAutofit/>
          </a:bodyPr>
          <a:lstStyle/>
          <a:p>
            <a:r>
              <a:rPr lang="en-US" sz="3300" u="sng" dirty="0"/>
              <a:t>Invitation</a:t>
            </a:r>
            <a:r>
              <a:rPr lang="en-US" sz="3200" u="sng" dirty="0"/>
              <a:t> to Bid</a:t>
            </a:r>
          </a:p>
        </p:txBody>
      </p:sp>
      <p:sp>
        <p:nvSpPr>
          <p:cNvPr id="4" name="Content Placeholder 3">
            <a:extLst>
              <a:ext uri="{FF2B5EF4-FFF2-40B4-BE49-F238E27FC236}">
                <a16:creationId xmlns:a16="http://schemas.microsoft.com/office/drawing/2014/main" id="{C4A0CD7C-7194-E77A-7B03-B237FD657533}"/>
              </a:ext>
            </a:extLst>
          </p:cNvPr>
          <p:cNvSpPr>
            <a:spLocks noGrp="1"/>
          </p:cNvSpPr>
          <p:nvPr>
            <p:ph sz="half" idx="2"/>
          </p:nvPr>
        </p:nvSpPr>
        <p:spPr>
          <a:xfrm>
            <a:off x="1919605" y="1509924"/>
            <a:ext cx="6911975" cy="1026924"/>
          </a:xfrm>
        </p:spPr>
        <p:txBody>
          <a:bodyPr/>
          <a:lstStyle/>
          <a:p>
            <a:pPr algn="ctr">
              <a:buFont typeface="Arial" panose="020B0604020202020204" pitchFamily="34" charset="0"/>
              <a:buChar char="•"/>
            </a:pPr>
            <a:r>
              <a:rPr lang="en-US" dirty="0"/>
              <a:t>Award to lowest responsive, responsible bidder</a:t>
            </a:r>
          </a:p>
          <a:p>
            <a:pPr algn="ctr">
              <a:buFont typeface="Arial" panose="020B0604020202020204" pitchFamily="34" charset="0"/>
              <a:buChar char="•"/>
            </a:pPr>
            <a:r>
              <a:rPr lang="en-US" dirty="0"/>
              <a:t>All bids received must be read publicly</a:t>
            </a:r>
          </a:p>
          <a:p>
            <a:pPr algn="ctr"/>
            <a:endParaRPr lang="en-US" dirty="0"/>
          </a:p>
          <a:p>
            <a:pPr marL="0" indent="0" algn="ctr">
              <a:buNone/>
            </a:pPr>
            <a:endParaRPr lang="en-US" dirty="0"/>
          </a:p>
          <a:p>
            <a:pPr algn="ctr"/>
            <a:endParaRPr lang="en-US" dirty="0"/>
          </a:p>
          <a:p>
            <a:pPr marL="0" indent="0" algn="ctr">
              <a:buNone/>
            </a:pPr>
            <a:endParaRPr lang="en-US" dirty="0"/>
          </a:p>
          <a:p>
            <a:pPr algn="ctr"/>
            <a:endParaRPr lang="en-US" dirty="0"/>
          </a:p>
        </p:txBody>
      </p:sp>
      <p:pic>
        <p:nvPicPr>
          <p:cNvPr id="10" name="Picture 9">
            <a:extLst>
              <a:ext uri="{FF2B5EF4-FFF2-40B4-BE49-F238E27FC236}">
                <a16:creationId xmlns:a16="http://schemas.microsoft.com/office/drawing/2014/main" id="{D8B73647-F2F6-79FB-7E7A-AB14CFE613CB}"/>
              </a:ext>
            </a:extLst>
          </p:cNvPr>
          <p:cNvPicPr>
            <a:picLocks noChangeAspect="1"/>
          </p:cNvPicPr>
          <p:nvPr/>
        </p:nvPicPr>
        <p:blipFill>
          <a:blip r:embed="rId2"/>
          <a:stretch>
            <a:fillRect/>
          </a:stretch>
        </p:blipFill>
        <p:spPr>
          <a:xfrm>
            <a:off x="0" y="5809673"/>
            <a:ext cx="12192000" cy="1062160"/>
          </a:xfrm>
          <a:prstGeom prst="rect">
            <a:avLst/>
          </a:prstGeom>
        </p:spPr>
      </p:pic>
      <p:sp>
        <p:nvSpPr>
          <p:cNvPr id="5" name="TextBox 4">
            <a:extLst>
              <a:ext uri="{FF2B5EF4-FFF2-40B4-BE49-F238E27FC236}">
                <a16:creationId xmlns:a16="http://schemas.microsoft.com/office/drawing/2014/main" id="{EDCEF34A-8C02-AFAF-EE0E-DABDB893F88A}"/>
              </a:ext>
            </a:extLst>
          </p:cNvPr>
          <p:cNvSpPr txBox="1"/>
          <p:nvPr/>
        </p:nvSpPr>
        <p:spPr>
          <a:xfrm>
            <a:off x="1047456" y="2896556"/>
            <a:ext cx="9677582" cy="400110"/>
          </a:xfrm>
          <a:prstGeom prst="rect">
            <a:avLst/>
          </a:prstGeom>
          <a:noFill/>
        </p:spPr>
        <p:txBody>
          <a:bodyPr wrap="square" rtlCol="0">
            <a:spAutoFit/>
          </a:bodyPr>
          <a:lstStyle/>
          <a:p>
            <a:pPr algn="ctr"/>
            <a:r>
              <a:rPr lang="en-US" sz="2000" b="1" u="sng" dirty="0"/>
              <a:t>Public Improvement</a:t>
            </a:r>
            <a:r>
              <a:rPr lang="en-US" sz="2000" b="1" dirty="0"/>
              <a:t>                               </a:t>
            </a:r>
            <a:r>
              <a:rPr lang="en-US" sz="2000" b="1" u="sng" dirty="0"/>
              <a:t>vs.</a:t>
            </a:r>
            <a:r>
              <a:rPr lang="en-US" sz="2000" b="1" dirty="0"/>
              <a:t>                                </a:t>
            </a:r>
            <a:r>
              <a:rPr lang="en-US" sz="2000" b="1" u="sng" dirty="0"/>
              <a:t>Commodity/Service</a:t>
            </a:r>
          </a:p>
        </p:txBody>
      </p:sp>
      <p:sp>
        <p:nvSpPr>
          <p:cNvPr id="6" name="TextBox 5">
            <a:extLst>
              <a:ext uri="{FF2B5EF4-FFF2-40B4-BE49-F238E27FC236}">
                <a16:creationId xmlns:a16="http://schemas.microsoft.com/office/drawing/2014/main" id="{37E97FAD-3253-EBBA-E3AF-7DD061CA2E30}"/>
              </a:ext>
            </a:extLst>
          </p:cNvPr>
          <p:cNvSpPr txBox="1"/>
          <p:nvPr/>
        </p:nvSpPr>
        <p:spPr>
          <a:xfrm>
            <a:off x="676021" y="3247246"/>
            <a:ext cx="3964330" cy="523220"/>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Requires a certified/budget amount to be announced at a public bid opening</a:t>
            </a:r>
          </a:p>
        </p:txBody>
      </p:sp>
      <p:sp>
        <p:nvSpPr>
          <p:cNvPr id="8" name="TextBox 7">
            <a:extLst>
              <a:ext uri="{FF2B5EF4-FFF2-40B4-BE49-F238E27FC236}">
                <a16:creationId xmlns:a16="http://schemas.microsoft.com/office/drawing/2014/main" id="{CC52F117-18B4-D126-F4F2-0C5E49C40366}"/>
              </a:ext>
            </a:extLst>
          </p:cNvPr>
          <p:cNvSpPr txBox="1"/>
          <p:nvPr/>
        </p:nvSpPr>
        <p:spPr>
          <a:xfrm>
            <a:off x="7374230" y="3286281"/>
            <a:ext cx="3891178" cy="523220"/>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Certified/budgeted amount not required at time of public bid opening</a:t>
            </a:r>
            <a:endParaRPr lang="en-US" sz="1600" dirty="0"/>
          </a:p>
        </p:txBody>
      </p:sp>
      <p:sp>
        <p:nvSpPr>
          <p:cNvPr id="2" name="TextBox 1">
            <a:extLst>
              <a:ext uri="{FF2B5EF4-FFF2-40B4-BE49-F238E27FC236}">
                <a16:creationId xmlns:a16="http://schemas.microsoft.com/office/drawing/2014/main" id="{B54EACE9-A2BA-8B5C-5E1C-B30109919C41}"/>
              </a:ext>
            </a:extLst>
          </p:cNvPr>
          <p:cNvSpPr txBox="1"/>
          <p:nvPr/>
        </p:nvSpPr>
        <p:spPr>
          <a:xfrm>
            <a:off x="7374230" y="3804578"/>
            <a:ext cx="3703955"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1 advertisement in a local newspaper</a:t>
            </a:r>
          </a:p>
        </p:txBody>
      </p:sp>
      <p:sp>
        <p:nvSpPr>
          <p:cNvPr id="7" name="TextBox 6">
            <a:extLst>
              <a:ext uri="{FF2B5EF4-FFF2-40B4-BE49-F238E27FC236}">
                <a16:creationId xmlns:a16="http://schemas.microsoft.com/office/drawing/2014/main" id="{B076CA2C-0191-EDED-1FE9-458B26490AA4}"/>
              </a:ext>
            </a:extLst>
          </p:cNvPr>
          <p:cNvSpPr txBox="1"/>
          <p:nvPr/>
        </p:nvSpPr>
        <p:spPr>
          <a:xfrm>
            <a:off x="676021" y="3804578"/>
            <a:ext cx="4141750" cy="523220"/>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Advertise 1 time each week for not less than 2 consecutive weeks in local newspaper</a:t>
            </a:r>
            <a:endParaRPr lang="en-US" sz="1600" dirty="0"/>
          </a:p>
        </p:txBody>
      </p:sp>
      <p:sp>
        <p:nvSpPr>
          <p:cNvPr id="9" name="TextBox 8">
            <a:extLst>
              <a:ext uri="{FF2B5EF4-FFF2-40B4-BE49-F238E27FC236}">
                <a16:creationId xmlns:a16="http://schemas.microsoft.com/office/drawing/2014/main" id="{0920E568-3EA2-A582-250F-2221AFC00AAB}"/>
              </a:ext>
            </a:extLst>
          </p:cNvPr>
          <p:cNvSpPr txBox="1"/>
          <p:nvPr/>
        </p:nvSpPr>
        <p:spPr>
          <a:xfrm>
            <a:off x="676021" y="4367375"/>
            <a:ext cx="3964330"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Requires a bid security (no more than 5%)</a:t>
            </a:r>
            <a:endParaRPr lang="en-US" sz="1600" dirty="0"/>
          </a:p>
        </p:txBody>
      </p:sp>
      <p:sp>
        <p:nvSpPr>
          <p:cNvPr id="11" name="TextBox 10">
            <a:extLst>
              <a:ext uri="{FF2B5EF4-FFF2-40B4-BE49-F238E27FC236}">
                <a16:creationId xmlns:a16="http://schemas.microsoft.com/office/drawing/2014/main" id="{9BC39C2F-1DAA-852E-A0F8-11277D08447E}"/>
              </a:ext>
            </a:extLst>
          </p:cNvPr>
          <p:cNvSpPr txBox="1"/>
          <p:nvPr/>
        </p:nvSpPr>
        <p:spPr>
          <a:xfrm>
            <a:off x="676021" y="4717523"/>
            <a:ext cx="3964330" cy="523220"/>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Only bids within 25% of total amount can be considered </a:t>
            </a:r>
            <a:endParaRPr lang="en-US" sz="1600" dirty="0"/>
          </a:p>
        </p:txBody>
      </p:sp>
      <p:sp>
        <p:nvSpPr>
          <p:cNvPr id="12" name="TextBox 11">
            <a:extLst>
              <a:ext uri="{FF2B5EF4-FFF2-40B4-BE49-F238E27FC236}">
                <a16:creationId xmlns:a16="http://schemas.microsoft.com/office/drawing/2014/main" id="{517C8FCD-CDC4-8662-BB2A-F260A75AA022}"/>
              </a:ext>
            </a:extLst>
          </p:cNvPr>
          <p:cNvSpPr txBox="1"/>
          <p:nvPr/>
        </p:nvSpPr>
        <p:spPr>
          <a:xfrm>
            <a:off x="676021" y="5283114"/>
            <a:ext cx="3964330" cy="307777"/>
          </a:xfrm>
          <a:prstGeom prst="rect">
            <a:avLst/>
          </a:prstGeom>
          <a:noFill/>
        </p:spPr>
        <p:txBody>
          <a:bodyPr wrap="square" rtlCol="0">
            <a:spAutoFit/>
          </a:bodyPr>
          <a:lstStyle/>
          <a:p>
            <a:pPr marL="285750" indent="-285750">
              <a:buFont typeface="Arial" panose="020B0604020202020204" pitchFamily="34" charset="0"/>
              <a:buChar char="•"/>
            </a:pPr>
            <a:r>
              <a:rPr lang="en-US" sz="1400" dirty="0"/>
              <a:t>Up to 3 deductive alternates</a:t>
            </a:r>
            <a:endParaRPr lang="en-US" sz="1600" dirty="0"/>
          </a:p>
        </p:txBody>
      </p:sp>
    </p:spTree>
    <p:extLst>
      <p:ext uri="{BB962C8B-B14F-4D97-AF65-F5344CB8AC3E}">
        <p14:creationId xmlns:p14="http://schemas.microsoft.com/office/powerpoint/2010/main" val="278378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8" grpId="0"/>
      <p:bldP spid="2" grpId="0"/>
      <p:bldP spid="7" grpId="0"/>
      <p:bldP spid="9"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B8F51381-C006-878F-1E28-80F9AA50C6B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7E41037-6E45-155B-7852-351A5C73FD3C}"/>
              </a:ext>
            </a:extLst>
          </p:cNvPr>
          <p:cNvSpPr>
            <a:spLocks noGrp="1"/>
          </p:cNvSpPr>
          <p:nvPr>
            <p:ph type="body" sz="quarter" idx="3"/>
          </p:nvPr>
        </p:nvSpPr>
        <p:spPr>
          <a:xfrm>
            <a:off x="833925" y="273436"/>
            <a:ext cx="10922591" cy="1062160"/>
          </a:xfrm>
        </p:spPr>
        <p:txBody>
          <a:bodyPr>
            <a:normAutofit/>
          </a:bodyPr>
          <a:lstStyle/>
          <a:p>
            <a:r>
              <a:rPr lang="en-US" sz="3200" u="sng" dirty="0"/>
              <a:t>Request for Proposal/Qualification</a:t>
            </a:r>
          </a:p>
        </p:txBody>
      </p:sp>
      <p:sp>
        <p:nvSpPr>
          <p:cNvPr id="6" name="Content Placeholder 5">
            <a:extLst>
              <a:ext uri="{FF2B5EF4-FFF2-40B4-BE49-F238E27FC236}">
                <a16:creationId xmlns:a16="http://schemas.microsoft.com/office/drawing/2014/main" id="{14B76DA9-901F-66A2-D75A-46081F861025}"/>
              </a:ext>
            </a:extLst>
          </p:cNvPr>
          <p:cNvSpPr>
            <a:spLocks noGrp="1"/>
          </p:cNvSpPr>
          <p:nvPr>
            <p:ph sz="quarter" idx="4"/>
          </p:nvPr>
        </p:nvSpPr>
        <p:spPr>
          <a:xfrm>
            <a:off x="1808719" y="1451497"/>
            <a:ext cx="8973002" cy="1529447"/>
          </a:xfrm>
        </p:spPr>
        <p:txBody>
          <a:bodyPr/>
          <a:lstStyle/>
          <a:p>
            <a:pPr algn="ctr">
              <a:buFont typeface="Arial" panose="020B0604020202020204" pitchFamily="34" charset="0"/>
              <a:buChar char="•"/>
            </a:pPr>
            <a:r>
              <a:rPr lang="en-US" b="1" dirty="0"/>
              <a:t>BOTH</a:t>
            </a:r>
            <a:r>
              <a:rPr lang="en-US" dirty="0"/>
              <a:t> awarded by highest evaluated proposal</a:t>
            </a:r>
          </a:p>
          <a:p>
            <a:pPr algn="ctr">
              <a:buFont typeface="Arial" panose="020B0604020202020204" pitchFamily="34" charset="0"/>
              <a:buChar char="•"/>
            </a:pPr>
            <a:r>
              <a:rPr lang="en-US" b="1" dirty="0"/>
              <a:t>BOTH</a:t>
            </a:r>
            <a:r>
              <a:rPr lang="en-US" dirty="0"/>
              <a:t> include evaluation criteria that is based on qualifications and experience</a:t>
            </a:r>
          </a:p>
          <a:p>
            <a:pPr algn="ctr">
              <a:buFont typeface="Arial" panose="020B0604020202020204" pitchFamily="34" charset="0"/>
              <a:buChar char="•"/>
            </a:pPr>
            <a:r>
              <a:rPr lang="en-US" b="1" dirty="0"/>
              <a:t>BOTH</a:t>
            </a:r>
            <a:r>
              <a:rPr lang="en-US" dirty="0"/>
              <a:t> have several evaluators scoring each proposal</a:t>
            </a:r>
          </a:p>
          <a:p>
            <a:pPr marL="0" indent="0" algn="ctr">
              <a:buNone/>
            </a:pPr>
            <a:endParaRPr lang="en-US" dirty="0"/>
          </a:p>
        </p:txBody>
      </p:sp>
      <p:pic>
        <p:nvPicPr>
          <p:cNvPr id="13" name="Picture 12">
            <a:extLst>
              <a:ext uri="{FF2B5EF4-FFF2-40B4-BE49-F238E27FC236}">
                <a16:creationId xmlns:a16="http://schemas.microsoft.com/office/drawing/2014/main" id="{01BE5D76-1359-57B1-5C1A-A8ED282EC19C}"/>
              </a:ext>
            </a:extLst>
          </p:cNvPr>
          <p:cNvPicPr>
            <a:picLocks noChangeAspect="1"/>
          </p:cNvPicPr>
          <p:nvPr/>
        </p:nvPicPr>
        <p:blipFill>
          <a:blip r:embed="rId2"/>
          <a:stretch>
            <a:fillRect/>
          </a:stretch>
        </p:blipFill>
        <p:spPr>
          <a:xfrm>
            <a:off x="0" y="5809673"/>
            <a:ext cx="12192000" cy="1062160"/>
          </a:xfrm>
          <a:prstGeom prst="rect">
            <a:avLst/>
          </a:prstGeom>
        </p:spPr>
      </p:pic>
      <p:sp>
        <p:nvSpPr>
          <p:cNvPr id="2" name="TextBox 1">
            <a:extLst>
              <a:ext uri="{FF2B5EF4-FFF2-40B4-BE49-F238E27FC236}">
                <a16:creationId xmlns:a16="http://schemas.microsoft.com/office/drawing/2014/main" id="{909AD4B0-127E-1572-16F6-3170ABCBBC97}"/>
              </a:ext>
            </a:extLst>
          </p:cNvPr>
          <p:cNvSpPr txBox="1"/>
          <p:nvPr/>
        </p:nvSpPr>
        <p:spPr>
          <a:xfrm>
            <a:off x="1915501" y="3298720"/>
            <a:ext cx="8360998" cy="523220"/>
          </a:xfrm>
          <a:prstGeom prst="rect">
            <a:avLst/>
          </a:prstGeom>
          <a:noFill/>
        </p:spPr>
        <p:txBody>
          <a:bodyPr wrap="square" rtlCol="0">
            <a:spAutoFit/>
          </a:bodyPr>
          <a:lstStyle/>
          <a:p>
            <a:pPr algn="ctr"/>
            <a:r>
              <a:rPr lang="en-US" sz="2800" b="1" u="sng" dirty="0"/>
              <a:t>RFP </a:t>
            </a:r>
            <a:r>
              <a:rPr lang="en-US" sz="2800" b="1" dirty="0"/>
              <a:t>                               </a:t>
            </a:r>
            <a:r>
              <a:rPr lang="en-US" sz="2800" b="1" u="sng" dirty="0"/>
              <a:t>vs.</a:t>
            </a:r>
            <a:r>
              <a:rPr lang="en-US" sz="2800" b="1" dirty="0"/>
              <a:t>                                </a:t>
            </a:r>
            <a:r>
              <a:rPr lang="en-US" sz="2800" b="1" u="sng" dirty="0"/>
              <a:t>RFQ</a:t>
            </a:r>
          </a:p>
        </p:txBody>
      </p:sp>
      <p:sp>
        <p:nvSpPr>
          <p:cNvPr id="3" name="TextBox 2">
            <a:extLst>
              <a:ext uri="{FF2B5EF4-FFF2-40B4-BE49-F238E27FC236}">
                <a16:creationId xmlns:a16="http://schemas.microsoft.com/office/drawing/2014/main" id="{5FC4F6C3-85DF-704A-E53B-CAB0BBEEB35E}"/>
              </a:ext>
            </a:extLst>
          </p:cNvPr>
          <p:cNvSpPr txBox="1"/>
          <p:nvPr/>
        </p:nvSpPr>
        <p:spPr>
          <a:xfrm>
            <a:off x="6964681" y="3812544"/>
            <a:ext cx="4995671" cy="738664"/>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Price is </a:t>
            </a:r>
            <a:r>
              <a:rPr lang="en-US" sz="1400" b="1" dirty="0"/>
              <a:t>NOT</a:t>
            </a:r>
            <a:r>
              <a:rPr lang="en-US" sz="1400" dirty="0"/>
              <a:t> an evaluating factor and can </a:t>
            </a:r>
            <a:r>
              <a:rPr lang="en-US" sz="1400" b="1" dirty="0"/>
              <a:t>NOT</a:t>
            </a:r>
            <a:r>
              <a:rPr lang="en-US" sz="1400" dirty="0"/>
              <a:t> be considered and should </a:t>
            </a:r>
            <a:r>
              <a:rPr lang="en-US" sz="1400" b="1" dirty="0"/>
              <a:t>NOT</a:t>
            </a:r>
            <a:r>
              <a:rPr lang="en-US" sz="1400" dirty="0"/>
              <a:t> be requested during RFQ process</a:t>
            </a:r>
          </a:p>
        </p:txBody>
      </p:sp>
      <p:sp>
        <p:nvSpPr>
          <p:cNvPr id="7" name="TextBox 6">
            <a:extLst>
              <a:ext uri="{FF2B5EF4-FFF2-40B4-BE49-F238E27FC236}">
                <a16:creationId xmlns:a16="http://schemas.microsoft.com/office/drawing/2014/main" id="{594EE7E5-0DA6-D8A7-734A-CB3660689043}"/>
              </a:ext>
            </a:extLst>
          </p:cNvPr>
          <p:cNvSpPr txBox="1"/>
          <p:nvPr/>
        </p:nvSpPr>
        <p:spPr>
          <a:xfrm>
            <a:off x="1021079" y="3821940"/>
            <a:ext cx="3761233" cy="984885"/>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Price is a partial evaluating factor and should be requested during RFP process</a:t>
            </a:r>
          </a:p>
          <a:p>
            <a:pPr algn="just"/>
            <a:endParaRPr lang="en-US" sz="1600" dirty="0"/>
          </a:p>
        </p:txBody>
      </p:sp>
      <p:sp>
        <p:nvSpPr>
          <p:cNvPr id="9" name="TextBox 8">
            <a:extLst>
              <a:ext uri="{FF2B5EF4-FFF2-40B4-BE49-F238E27FC236}">
                <a16:creationId xmlns:a16="http://schemas.microsoft.com/office/drawing/2014/main" id="{02069B32-8C1E-9602-87C8-A40C28014A70}"/>
              </a:ext>
            </a:extLst>
          </p:cNvPr>
          <p:cNvSpPr txBox="1"/>
          <p:nvPr/>
        </p:nvSpPr>
        <p:spPr>
          <a:xfrm>
            <a:off x="6964681" y="4599478"/>
            <a:ext cx="4995670" cy="738664"/>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Can only be used for legal, financial advisory, architectural, engineering, construction management, and land surveying professional consultant services</a:t>
            </a:r>
          </a:p>
        </p:txBody>
      </p:sp>
      <p:sp>
        <p:nvSpPr>
          <p:cNvPr id="11" name="TextBox 10">
            <a:extLst>
              <a:ext uri="{FF2B5EF4-FFF2-40B4-BE49-F238E27FC236}">
                <a16:creationId xmlns:a16="http://schemas.microsoft.com/office/drawing/2014/main" id="{65F3DB8B-0F07-6E66-D407-D336D903D871}"/>
              </a:ext>
            </a:extLst>
          </p:cNvPr>
          <p:cNvSpPr txBox="1"/>
          <p:nvPr/>
        </p:nvSpPr>
        <p:spPr>
          <a:xfrm>
            <a:off x="1021079" y="4600532"/>
            <a:ext cx="3761233" cy="769441"/>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Can be used for other services with a 2/3 vote of the governing body</a:t>
            </a:r>
          </a:p>
          <a:p>
            <a:pPr algn="just"/>
            <a:endParaRPr lang="en-US" sz="1600" dirty="0"/>
          </a:p>
        </p:txBody>
      </p:sp>
      <p:sp>
        <p:nvSpPr>
          <p:cNvPr id="4" name="TextBox 3">
            <a:extLst>
              <a:ext uri="{FF2B5EF4-FFF2-40B4-BE49-F238E27FC236}">
                <a16:creationId xmlns:a16="http://schemas.microsoft.com/office/drawing/2014/main" id="{A289C39E-7C4B-EB71-0B69-1387A7C4C40E}"/>
              </a:ext>
            </a:extLst>
          </p:cNvPr>
          <p:cNvSpPr txBox="1"/>
          <p:nvPr/>
        </p:nvSpPr>
        <p:spPr>
          <a:xfrm>
            <a:off x="6964681" y="5382808"/>
            <a:ext cx="4995670" cy="307777"/>
          </a:xfrm>
          <a:prstGeom prst="rect">
            <a:avLst/>
          </a:prstGeom>
          <a:noFill/>
        </p:spPr>
        <p:txBody>
          <a:bodyPr wrap="square" rtlCol="0">
            <a:spAutoFit/>
          </a:bodyPr>
          <a:lstStyle/>
          <a:p>
            <a:pPr marL="285750" indent="-285750" algn="just">
              <a:buFont typeface="Arial" panose="020B0604020202020204" pitchFamily="34" charset="0"/>
              <a:buChar char="•"/>
            </a:pPr>
            <a:r>
              <a:rPr lang="en-US" sz="1400" dirty="0"/>
              <a:t>Evaluation criteria is set by law</a:t>
            </a:r>
          </a:p>
        </p:txBody>
      </p:sp>
    </p:spTree>
    <p:extLst>
      <p:ext uri="{BB962C8B-B14F-4D97-AF65-F5344CB8AC3E}">
        <p14:creationId xmlns:p14="http://schemas.microsoft.com/office/powerpoint/2010/main" val="11533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3" grpId="0"/>
      <p:bldP spid="7" grpId="0"/>
      <p:bldP spid="9" grpId="0"/>
      <p:bldP spid="11"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D7FBB283-876F-92F2-559C-1896D64936C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96DD2-40A9-D94C-7D01-ECBD2A4568D3}"/>
              </a:ext>
            </a:extLst>
          </p:cNvPr>
          <p:cNvSpPr>
            <a:spLocks noGrp="1"/>
          </p:cNvSpPr>
          <p:nvPr>
            <p:ph type="body" sz="quarter" idx="3"/>
          </p:nvPr>
        </p:nvSpPr>
        <p:spPr>
          <a:xfrm>
            <a:off x="1107484" y="473080"/>
            <a:ext cx="7085540" cy="838856"/>
          </a:xfrm>
        </p:spPr>
        <p:txBody>
          <a:bodyPr>
            <a:normAutofit/>
          </a:bodyPr>
          <a:lstStyle/>
          <a:p>
            <a:r>
              <a:rPr lang="en-US" sz="3600" u="sng" dirty="0"/>
              <a:t>Cooperative contracts</a:t>
            </a:r>
            <a:endParaRPr lang="en-US" sz="2800" u="sng" dirty="0"/>
          </a:p>
        </p:txBody>
      </p:sp>
      <p:sp>
        <p:nvSpPr>
          <p:cNvPr id="6" name="Content Placeholder 5">
            <a:extLst>
              <a:ext uri="{FF2B5EF4-FFF2-40B4-BE49-F238E27FC236}">
                <a16:creationId xmlns:a16="http://schemas.microsoft.com/office/drawing/2014/main" id="{308494DE-893C-12B1-37A0-1E9BB0A200D4}"/>
              </a:ext>
            </a:extLst>
          </p:cNvPr>
          <p:cNvSpPr>
            <a:spLocks noGrp="1"/>
          </p:cNvSpPr>
          <p:nvPr>
            <p:ph sz="quarter" idx="4"/>
          </p:nvPr>
        </p:nvSpPr>
        <p:spPr>
          <a:xfrm>
            <a:off x="1107484" y="1420871"/>
            <a:ext cx="6884372" cy="2272437"/>
          </a:xfrm>
        </p:spPr>
        <p:txBody>
          <a:bodyPr>
            <a:noAutofit/>
          </a:bodyPr>
          <a:lstStyle/>
          <a:p>
            <a:pPr>
              <a:buFont typeface="Arial" panose="020B0604020202020204" pitchFamily="34" charset="0"/>
              <a:buChar char="•"/>
            </a:pPr>
            <a:r>
              <a:rPr lang="en-US" sz="2400" dirty="0"/>
              <a:t>Solicitations that have already been competitively bid on a national level</a:t>
            </a:r>
          </a:p>
          <a:p>
            <a:pPr>
              <a:buFont typeface="Arial" panose="020B0604020202020204" pitchFamily="34" charset="0"/>
              <a:buChar char="•"/>
            </a:pPr>
            <a:r>
              <a:rPr lang="en-US" sz="2400" dirty="0"/>
              <a:t>Saves time and money</a:t>
            </a:r>
          </a:p>
          <a:p>
            <a:pPr>
              <a:buFont typeface="Arial" panose="020B0604020202020204" pitchFamily="34" charset="0"/>
              <a:buChar char="•"/>
            </a:pPr>
            <a:r>
              <a:rPr lang="en-US" sz="2400" dirty="0"/>
              <a:t>Easy to register as a member</a:t>
            </a:r>
          </a:p>
        </p:txBody>
      </p:sp>
      <p:pic>
        <p:nvPicPr>
          <p:cNvPr id="2" name="Picture 1">
            <a:extLst>
              <a:ext uri="{FF2B5EF4-FFF2-40B4-BE49-F238E27FC236}">
                <a16:creationId xmlns:a16="http://schemas.microsoft.com/office/drawing/2014/main" id="{07ED0386-09F8-6D26-B025-146DA1F03D6C}"/>
              </a:ext>
            </a:extLst>
          </p:cNvPr>
          <p:cNvPicPr>
            <a:picLocks noChangeAspect="1"/>
          </p:cNvPicPr>
          <p:nvPr/>
        </p:nvPicPr>
        <p:blipFill>
          <a:blip r:embed="rId2"/>
          <a:stretch>
            <a:fillRect/>
          </a:stretch>
        </p:blipFill>
        <p:spPr>
          <a:xfrm>
            <a:off x="0" y="5809673"/>
            <a:ext cx="12192000" cy="1062160"/>
          </a:xfrm>
          <a:prstGeom prst="rect">
            <a:avLst/>
          </a:prstGeom>
        </p:spPr>
      </p:pic>
      <p:sp>
        <p:nvSpPr>
          <p:cNvPr id="3" name="TextBox 2">
            <a:extLst>
              <a:ext uri="{FF2B5EF4-FFF2-40B4-BE49-F238E27FC236}">
                <a16:creationId xmlns:a16="http://schemas.microsoft.com/office/drawing/2014/main" id="{5E8BE72E-BB8B-C855-C9EE-2E769CF981BC}"/>
              </a:ext>
            </a:extLst>
          </p:cNvPr>
          <p:cNvSpPr txBox="1"/>
          <p:nvPr/>
        </p:nvSpPr>
        <p:spPr>
          <a:xfrm>
            <a:off x="1107484" y="4022507"/>
            <a:ext cx="6549460" cy="1323439"/>
          </a:xfrm>
          <a:prstGeom prst="rect">
            <a:avLst/>
          </a:prstGeom>
          <a:noFill/>
        </p:spPr>
        <p:txBody>
          <a:bodyPr wrap="square" rtlCol="0">
            <a:spAutoFit/>
          </a:bodyPr>
          <a:lstStyle/>
          <a:p>
            <a:r>
              <a:rPr lang="en-US" sz="4000" b="1" dirty="0"/>
              <a:t>Audit and Vette </a:t>
            </a:r>
            <a:r>
              <a:rPr lang="en-US" sz="4000" b="1" u="sng" dirty="0"/>
              <a:t>ALL</a:t>
            </a:r>
            <a:r>
              <a:rPr lang="en-US" sz="4000" b="1" dirty="0"/>
              <a:t> Cooperative Contracts!</a:t>
            </a:r>
          </a:p>
        </p:txBody>
      </p:sp>
      <p:pic>
        <p:nvPicPr>
          <p:cNvPr id="13" name="Picture 12">
            <a:extLst>
              <a:ext uri="{FF2B5EF4-FFF2-40B4-BE49-F238E27FC236}">
                <a16:creationId xmlns:a16="http://schemas.microsoft.com/office/drawing/2014/main" id="{0798A571-D5B4-8756-B90B-F790753AD96F}"/>
              </a:ext>
            </a:extLst>
          </p:cNvPr>
          <p:cNvPicPr>
            <a:picLocks noChangeAspect="1"/>
          </p:cNvPicPr>
          <p:nvPr/>
        </p:nvPicPr>
        <p:blipFill>
          <a:blip r:embed="rId3"/>
          <a:stretch>
            <a:fillRect/>
          </a:stretch>
        </p:blipFill>
        <p:spPr>
          <a:xfrm>
            <a:off x="9052861" y="1415679"/>
            <a:ext cx="2314898" cy="756649"/>
          </a:xfrm>
          <a:prstGeom prst="rect">
            <a:avLst/>
          </a:prstGeom>
        </p:spPr>
      </p:pic>
      <p:pic>
        <p:nvPicPr>
          <p:cNvPr id="15" name="Picture 14">
            <a:extLst>
              <a:ext uri="{FF2B5EF4-FFF2-40B4-BE49-F238E27FC236}">
                <a16:creationId xmlns:a16="http://schemas.microsoft.com/office/drawing/2014/main" id="{C1CD771E-2765-0010-66E0-D98EDE81D841}"/>
              </a:ext>
            </a:extLst>
          </p:cNvPr>
          <p:cNvPicPr>
            <a:picLocks noChangeAspect="1"/>
          </p:cNvPicPr>
          <p:nvPr/>
        </p:nvPicPr>
        <p:blipFill>
          <a:blip r:embed="rId4"/>
          <a:stretch>
            <a:fillRect/>
          </a:stretch>
        </p:blipFill>
        <p:spPr>
          <a:xfrm>
            <a:off x="9052861" y="494688"/>
            <a:ext cx="2314898" cy="457264"/>
          </a:xfrm>
          <a:prstGeom prst="rect">
            <a:avLst/>
          </a:prstGeom>
        </p:spPr>
      </p:pic>
      <p:pic>
        <p:nvPicPr>
          <p:cNvPr id="19" name="Picture 18">
            <a:extLst>
              <a:ext uri="{FF2B5EF4-FFF2-40B4-BE49-F238E27FC236}">
                <a16:creationId xmlns:a16="http://schemas.microsoft.com/office/drawing/2014/main" id="{807A8248-000A-C587-63A3-0B8B22ACFBB1}"/>
              </a:ext>
            </a:extLst>
          </p:cNvPr>
          <p:cNvPicPr>
            <a:picLocks noChangeAspect="1"/>
          </p:cNvPicPr>
          <p:nvPr/>
        </p:nvPicPr>
        <p:blipFill>
          <a:blip r:embed="rId5"/>
          <a:stretch>
            <a:fillRect/>
          </a:stretch>
        </p:blipFill>
        <p:spPr>
          <a:xfrm>
            <a:off x="9464123" y="4088264"/>
            <a:ext cx="1492377" cy="1492377"/>
          </a:xfrm>
          <a:prstGeom prst="rect">
            <a:avLst/>
          </a:prstGeom>
        </p:spPr>
      </p:pic>
      <p:pic>
        <p:nvPicPr>
          <p:cNvPr id="21" name="Picture 20">
            <a:extLst>
              <a:ext uri="{FF2B5EF4-FFF2-40B4-BE49-F238E27FC236}">
                <a16:creationId xmlns:a16="http://schemas.microsoft.com/office/drawing/2014/main" id="{62AF2CCB-170D-1D6E-A48C-6EBC7BFFAE33}"/>
              </a:ext>
            </a:extLst>
          </p:cNvPr>
          <p:cNvPicPr>
            <a:picLocks noChangeAspect="1"/>
          </p:cNvPicPr>
          <p:nvPr/>
        </p:nvPicPr>
        <p:blipFill>
          <a:blip r:embed="rId6"/>
          <a:stretch>
            <a:fillRect/>
          </a:stretch>
        </p:blipFill>
        <p:spPr>
          <a:xfrm>
            <a:off x="9221680" y="2449440"/>
            <a:ext cx="1977259" cy="1482944"/>
          </a:xfrm>
          <a:prstGeom prst="rect">
            <a:avLst/>
          </a:prstGeom>
        </p:spPr>
      </p:pic>
    </p:spTree>
    <p:extLst>
      <p:ext uri="{BB962C8B-B14F-4D97-AF65-F5344CB8AC3E}">
        <p14:creationId xmlns:p14="http://schemas.microsoft.com/office/powerpoint/2010/main" val="5935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80">
                                          <p:stCondLst>
                                            <p:cond delay="0"/>
                                          </p:stCondLst>
                                        </p:cTn>
                                        <p:tgtEl>
                                          <p:spTgt spid="3"/>
                                        </p:tgtEl>
                                      </p:cBhvr>
                                    </p:animEffect>
                                    <p:anim calcmode="lin" valueType="num">
                                      <p:cBhvr>
                                        <p:cTn id="3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gtEl>
                                      </p:cBhvr>
                                      <p:to x="100000" y="60000"/>
                                    </p:animScale>
                                    <p:animScale>
                                      <p:cBhvr>
                                        <p:cTn id="39" dur="166" decel="50000">
                                          <p:stCondLst>
                                            <p:cond delay="676"/>
                                          </p:stCondLst>
                                        </p:cTn>
                                        <p:tgtEl>
                                          <p:spTgt spid="3"/>
                                        </p:tgtEl>
                                      </p:cBhvr>
                                      <p:to x="100000" y="100000"/>
                                    </p:animScale>
                                    <p:animScale>
                                      <p:cBhvr>
                                        <p:cTn id="40" dur="26">
                                          <p:stCondLst>
                                            <p:cond delay="1312"/>
                                          </p:stCondLst>
                                        </p:cTn>
                                        <p:tgtEl>
                                          <p:spTgt spid="3"/>
                                        </p:tgtEl>
                                      </p:cBhvr>
                                      <p:to x="100000" y="80000"/>
                                    </p:animScale>
                                    <p:animScale>
                                      <p:cBhvr>
                                        <p:cTn id="41" dur="166" decel="50000">
                                          <p:stCondLst>
                                            <p:cond delay="1338"/>
                                          </p:stCondLst>
                                        </p:cTn>
                                        <p:tgtEl>
                                          <p:spTgt spid="3"/>
                                        </p:tgtEl>
                                      </p:cBhvr>
                                      <p:to x="100000" y="100000"/>
                                    </p:animScale>
                                    <p:animScale>
                                      <p:cBhvr>
                                        <p:cTn id="42" dur="26">
                                          <p:stCondLst>
                                            <p:cond delay="1642"/>
                                          </p:stCondLst>
                                        </p:cTn>
                                        <p:tgtEl>
                                          <p:spTgt spid="3"/>
                                        </p:tgtEl>
                                      </p:cBhvr>
                                      <p:to x="100000" y="90000"/>
                                    </p:animScale>
                                    <p:animScale>
                                      <p:cBhvr>
                                        <p:cTn id="43" dur="166" decel="50000">
                                          <p:stCondLst>
                                            <p:cond delay="1668"/>
                                          </p:stCondLst>
                                        </p:cTn>
                                        <p:tgtEl>
                                          <p:spTgt spid="3"/>
                                        </p:tgtEl>
                                      </p:cBhvr>
                                      <p:to x="100000" y="100000"/>
                                    </p:animScale>
                                    <p:animScale>
                                      <p:cBhvr>
                                        <p:cTn id="44" dur="26">
                                          <p:stCondLst>
                                            <p:cond delay="1808"/>
                                          </p:stCondLst>
                                        </p:cTn>
                                        <p:tgtEl>
                                          <p:spTgt spid="3"/>
                                        </p:tgtEl>
                                      </p:cBhvr>
                                      <p:to x="100000" y="95000"/>
                                    </p:animScale>
                                    <p:animScale>
                                      <p:cBhvr>
                                        <p:cTn id="4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a:extLst>
            <a:ext uri="{FF2B5EF4-FFF2-40B4-BE49-F238E27FC236}">
              <a16:creationId xmlns:a16="http://schemas.microsoft.com/office/drawing/2014/main" id="{88A6E70A-3DED-D712-9B44-954D53F5CBE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E3635CC-F258-E5C1-87EB-51DA0DD3D1CA}"/>
              </a:ext>
            </a:extLst>
          </p:cNvPr>
          <p:cNvSpPr>
            <a:spLocks noGrp="1"/>
          </p:cNvSpPr>
          <p:nvPr>
            <p:ph type="body" sz="quarter" idx="3"/>
          </p:nvPr>
        </p:nvSpPr>
        <p:spPr>
          <a:xfrm>
            <a:off x="1107484" y="473080"/>
            <a:ext cx="7085540" cy="838856"/>
          </a:xfrm>
        </p:spPr>
        <p:txBody>
          <a:bodyPr>
            <a:normAutofit/>
          </a:bodyPr>
          <a:lstStyle/>
          <a:p>
            <a:r>
              <a:rPr lang="en-US" sz="3600" u="sng" dirty="0"/>
              <a:t>BID WAIVER/SOLE SOURCE</a:t>
            </a:r>
            <a:endParaRPr lang="en-US" sz="2800" u="sng" dirty="0"/>
          </a:p>
        </p:txBody>
      </p:sp>
      <p:sp>
        <p:nvSpPr>
          <p:cNvPr id="6" name="Content Placeholder 5">
            <a:extLst>
              <a:ext uri="{FF2B5EF4-FFF2-40B4-BE49-F238E27FC236}">
                <a16:creationId xmlns:a16="http://schemas.microsoft.com/office/drawing/2014/main" id="{C8D72EEC-113E-98FE-29F0-41A99A7D6D0D}"/>
              </a:ext>
            </a:extLst>
          </p:cNvPr>
          <p:cNvSpPr>
            <a:spLocks noGrp="1"/>
          </p:cNvSpPr>
          <p:nvPr>
            <p:ph sz="quarter" idx="4"/>
          </p:nvPr>
        </p:nvSpPr>
        <p:spPr>
          <a:xfrm>
            <a:off x="1107484" y="1432811"/>
            <a:ext cx="9490412" cy="1996189"/>
          </a:xfrm>
        </p:spPr>
        <p:txBody>
          <a:bodyPr>
            <a:noAutofit/>
          </a:bodyPr>
          <a:lstStyle/>
          <a:p>
            <a:pPr marL="0" indent="0" algn="ctr">
              <a:buNone/>
            </a:pPr>
            <a:r>
              <a:rPr lang="en-US" sz="4800" dirty="0"/>
              <a:t>Keep a level head and stand your ground.</a:t>
            </a:r>
          </a:p>
          <a:p>
            <a:pPr marL="0" indent="0" algn="ctr">
              <a:buNone/>
            </a:pPr>
            <a:endParaRPr lang="en-US" sz="2000" dirty="0"/>
          </a:p>
          <a:p>
            <a:pPr marL="0" indent="0">
              <a:buNone/>
            </a:pPr>
            <a:endParaRPr lang="en-US" sz="4800" dirty="0"/>
          </a:p>
        </p:txBody>
      </p:sp>
      <p:pic>
        <p:nvPicPr>
          <p:cNvPr id="2" name="Picture 1">
            <a:extLst>
              <a:ext uri="{FF2B5EF4-FFF2-40B4-BE49-F238E27FC236}">
                <a16:creationId xmlns:a16="http://schemas.microsoft.com/office/drawing/2014/main" id="{71EF95FF-C32A-B0C2-7955-0A1BB99FED69}"/>
              </a:ext>
            </a:extLst>
          </p:cNvPr>
          <p:cNvPicPr>
            <a:picLocks noChangeAspect="1"/>
          </p:cNvPicPr>
          <p:nvPr/>
        </p:nvPicPr>
        <p:blipFill>
          <a:blip r:embed="rId2"/>
          <a:stretch>
            <a:fillRect/>
          </a:stretch>
        </p:blipFill>
        <p:spPr>
          <a:xfrm>
            <a:off x="0" y="5809673"/>
            <a:ext cx="12192000" cy="1062160"/>
          </a:xfrm>
          <a:prstGeom prst="rect">
            <a:avLst/>
          </a:prstGeom>
        </p:spPr>
      </p:pic>
      <p:pic>
        <p:nvPicPr>
          <p:cNvPr id="3" name="Picture 2" descr="Scream GIFs - Find &amp; Share on GIPHY">
            <a:extLst>
              <a:ext uri="{FF2B5EF4-FFF2-40B4-BE49-F238E27FC236}">
                <a16:creationId xmlns:a16="http://schemas.microsoft.com/office/drawing/2014/main" id="{87684517-EFFF-0843-AC8D-350FD7922040}"/>
              </a:ext>
            </a:extLst>
          </p:cNvPr>
          <p:cNvPicPr>
            <a:picLocks noChangeAspect="1"/>
          </p:cNvPicPr>
          <p:nvPr/>
        </p:nvPicPr>
        <p:blipFill>
          <a:blip r:embed="rId3"/>
          <a:stretch>
            <a:fillRect/>
          </a:stretch>
        </p:blipFill>
        <p:spPr>
          <a:xfrm>
            <a:off x="9501080" y="3749040"/>
            <a:ext cx="1905000" cy="1466850"/>
          </a:xfrm>
          <a:prstGeom prst="rect">
            <a:avLst/>
          </a:prstGeom>
        </p:spPr>
      </p:pic>
      <p:sp>
        <p:nvSpPr>
          <p:cNvPr id="4" name="TextBox 3">
            <a:extLst>
              <a:ext uri="{FF2B5EF4-FFF2-40B4-BE49-F238E27FC236}">
                <a16:creationId xmlns:a16="http://schemas.microsoft.com/office/drawing/2014/main" id="{6ECD6A29-BA95-DCC6-2EE5-509517B829E0}"/>
              </a:ext>
            </a:extLst>
          </p:cNvPr>
          <p:cNvSpPr txBox="1"/>
          <p:nvPr/>
        </p:nvSpPr>
        <p:spPr>
          <a:xfrm>
            <a:off x="832568" y="4066966"/>
            <a:ext cx="8668512" cy="830997"/>
          </a:xfrm>
          <a:prstGeom prst="rect">
            <a:avLst/>
          </a:prstGeom>
          <a:noFill/>
        </p:spPr>
        <p:txBody>
          <a:bodyPr wrap="square" rtlCol="0">
            <a:spAutoFit/>
          </a:bodyPr>
          <a:lstStyle/>
          <a:p>
            <a:r>
              <a:rPr lang="en-US" sz="4800" b="1" dirty="0"/>
              <a:t>You will hear EVERYTHING!</a:t>
            </a:r>
          </a:p>
        </p:txBody>
      </p:sp>
    </p:spTree>
    <p:extLst>
      <p:ext uri="{BB962C8B-B14F-4D97-AF65-F5344CB8AC3E}">
        <p14:creationId xmlns:p14="http://schemas.microsoft.com/office/powerpoint/2010/main" val="14099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 grpId="0"/>
    </p:bldLst>
  </p:timing>
</p:sld>
</file>

<file path=ppt/theme/theme1.xml><?xml version="1.0" encoding="utf-8"?>
<a:theme xmlns:a="http://schemas.openxmlformats.org/drawingml/2006/main" name="BjornVTI">
  <a:themeElements>
    <a:clrScheme name="AnalogousFromRegularSeedLeftStep">
      <a:dk1>
        <a:srgbClr val="000000"/>
      </a:dk1>
      <a:lt1>
        <a:srgbClr val="FFFFFF"/>
      </a:lt1>
      <a:dk2>
        <a:srgbClr val="35341E"/>
      </a:dk2>
      <a:lt2>
        <a:srgbClr val="E8E4E2"/>
      </a:lt2>
      <a:accent1>
        <a:srgbClr val="4DA0C3"/>
      </a:accent1>
      <a:accent2>
        <a:srgbClr val="3BB1A3"/>
      </a:accent2>
      <a:accent3>
        <a:srgbClr val="47B47A"/>
      </a:accent3>
      <a:accent4>
        <a:srgbClr val="3BB141"/>
      </a:accent4>
      <a:accent5>
        <a:srgbClr val="6DB146"/>
      </a:accent5>
      <a:accent6>
        <a:srgbClr val="92AB39"/>
      </a:accent6>
      <a:hlink>
        <a:srgbClr val="BF653F"/>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VTI" id="{D01443FD-65CF-4AEF-9B9D-4466C96F9785}" vid="{36EF4262-385E-40E6-B073-FB18FD98BF4C}"/>
    </a:ext>
  </a:extLst>
</a:theme>
</file>

<file path=docProps/app.xml><?xml version="1.0" encoding="utf-8"?>
<Properties xmlns="http://schemas.openxmlformats.org/officeDocument/2006/extended-properties" xmlns:vt="http://schemas.openxmlformats.org/officeDocument/2006/docPropsVTypes">
  <TotalTime>838</TotalTime>
  <Words>639</Words>
  <Application>Microsoft Office PowerPoint</Application>
  <PresentationFormat>Widescreen</PresentationFormat>
  <Paragraphs>94</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Courier New</vt:lpstr>
      <vt:lpstr>Neue Haas Grotesk Text Pro</vt:lpstr>
      <vt:lpstr>BjornVTI</vt:lpstr>
      <vt:lpstr>Let’s talk Procurement</vt:lpstr>
      <vt:lpstr>PowerPoint Presentation</vt:lpstr>
      <vt:lpstr>PowerPoint Presentation</vt:lpstr>
      <vt:lpstr>COMMON TYPES OF PROCUREMENT:</vt:lpstr>
      <vt:lpstr>KNOW YOUR THRESHOLDS: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Beilfuss, Amanda</dc:creator>
  <cp:lastModifiedBy>Beilfuss, Amanda</cp:lastModifiedBy>
  <cp:revision>16</cp:revision>
  <dcterms:created xsi:type="dcterms:W3CDTF">2026-07-02T17:14:18Z</dcterms:created>
  <dcterms:modified xsi:type="dcterms:W3CDTF">2026-07-29T14:16:32Z</dcterms:modified>
</cp:coreProperties>
</file>