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86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00264B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00264B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00264B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rgbClr val="00264B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0300" y="806801"/>
            <a:ext cx="4312285" cy="285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00264B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6291" y="1212356"/>
            <a:ext cx="7847330" cy="184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1175458"/>
            <a:ext cx="4251960" cy="49212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000" b="1" spc="80" dirty="0">
                <a:solidFill>
                  <a:srgbClr val="005D85"/>
                </a:solidFill>
                <a:latin typeface="Century Gothic"/>
                <a:cs typeface="Century Gothic"/>
              </a:rPr>
              <a:t>ARKANSAS</a:t>
            </a:r>
            <a:r>
              <a:rPr sz="1000" b="1" spc="210" dirty="0">
                <a:solidFill>
                  <a:srgbClr val="005D85"/>
                </a:solidFill>
                <a:latin typeface="Century Gothic"/>
                <a:cs typeface="Century Gothic"/>
              </a:rPr>
              <a:t> </a:t>
            </a:r>
            <a:r>
              <a:rPr sz="1000" b="1" spc="80" dirty="0">
                <a:solidFill>
                  <a:srgbClr val="005D85"/>
                </a:solidFill>
                <a:latin typeface="Century Gothic"/>
                <a:cs typeface="Century Gothic"/>
              </a:rPr>
              <a:t>GOVERNMENT</a:t>
            </a:r>
            <a:r>
              <a:rPr sz="1000" b="1" spc="225" dirty="0">
                <a:solidFill>
                  <a:srgbClr val="005D85"/>
                </a:solidFill>
                <a:latin typeface="Century Gothic"/>
                <a:cs typeface="Century Gothic"/>
              </a:rPr>
              <a:t> </a:t>
            </a:r>
            <a:r>
              <a:rPr sz="1000" b="1" spc="85" dirty="0">
                <a:solidFill>
                  <a:srgbClr val="005D85"/>
                </a:solidFill>
                <a:latin typeface="Century Gothic"/>
                <a:cs typeface="Century Gothic"/>
              </a:rPr>
              <a:t>FINANCE</a:t>
            </a:r>
            <a:r>
              <a:rPr sz="1000" b="1" spc="210" dirty="0">
                <a:solidFill>
                  <a:srgbClr val="005D85"/>
                </a:solidFill>
                <a:latin typeface="Century Gothic"/>
                <a:cs typeface="Century Gothic"/>
              </a:rPr>
              <a:t> </a:t>
            </a:r>
            <a:r>
              <a:rPr sz="1000" b="1" spc="80" dirty="0">
                <a:solidFill>
                  <a:srgbClr val="005D85"/>
                </a:solidFill>
                <a:latin typeface="Century Gothic"/>
                <a:cs typeface="Century Gothic"/>
              </a:rPr>
              <a:t>OFFICERS</a:t>
            </a:r>
            <a:r>
              <a:rPr sz="1000" b="1" spc="225" dirty="0">
                <a:solidFill>
                  <a:srgbClr val="005D85"/>
                </a:solidFill>
                <a:latin typeface="Century Gothic"/>
                <a:cs typeface="Century Gothic"/>
              </a:rPr>
              <a:t> </a:t>
            </a:r>
            <a:r>
              <a:rPr sz="1000" b="1" spc="75" dirty="0">
                <a:solidFill>
                  <a:srgbClr val="005D85"/>
                </a:solidFill>
                <a:latin typeface="Century Gothic"/>
                <a:cs typeface="Century Gothic"/>
              </a:rPr>
              <a:t>ASSOCIATION</a:t>
            </a:r>
            <a:endParaRPr sz="1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000" dirty="0">
                <a:latin typeface="Century Gothic"/>
                <a:cs typeface="Century Gothic"/>
              </a:rPr>
              <a:t>48th</a:t>
            </a:r>
            <a:r>
              <a:rPr sz="1000" spc="-25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Annual</a:t>
            </a:r>
            <a:r>
              <a:rPr sz="1000" spc="-15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Conference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100" y="2295786"/>
            <a:ext cx="4903470" cy="998219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700" b="1" dirty="0">
                <a:solidFill>
                  <a:srgbClr val="00264B"/>
                </a:solidFill>
                <a:latin typeface="Century Gothic"/>
                <a:cs typeface="Century Gothic"/>
              </a:rPr>
              <a:t>Investing</a:t>
            </a:r>
            <a:r>
              <a:rPr sz="2700" b="1" spc="-6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2700" b="1" dirty="0">
                <a:solidFill>
                  <a:srgbClr val="00264B"/>
                </a:solidFill>
                <a:latin typeface="Century Gothic"/>
                <a:cs typeface="Century Gothic"/>
              </a:rPr>
              <a:t>in</a:t>
            </a:r>
            <a:r>
              <a:rPr sz="2700" b="1" spc="-6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2700" b="1" dirty="0">
                <a:solidFill>
                  <a:srgbClr val="00264B"/>
                </a:solidFill>
                <a:latin typeface="Century Gothic"/>
                <a:cs typeface="Century Gothic"/>
              </a:rPr>
              <a:t>Financial</a:t>
            </a:r>
            <a:r>
              <a:rPr sz="2700" b="1" spc="-6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2700" b="1" spc="-10" dirty="0">
                <a:solidFill>
                  <a:srgbClr val="00264B"/>
                </a:solidFill>
                <a:latin typeface="Century Gothic"/>
                <a:cs typeface="Century Gothic"/>
              </a:rPr>
              <a:t>Markets</a:t>
            </a:r>
            <a:endParaRPr sz="27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1500" i="1" dirty="0">
                <a:solidFill>
                  <a:srgbClr val="005D85"/>
                </a:solidFill>
                <a:latin typeface="Georgia"/>
                <a:cs typeface="Georgia"/>
              </a:rPr>
              <a:t>It's</a:t>
            </a:r>
            <a:r>
              <a:rPr sz="1500" i="1" spc="-20" dirty="0">
                <a:solidFill>
                  <a:srgbClr val="005D85"/>
                </a:solidFill>
                <a:latin typeface="Georgia"/>
                <a:cs typeface="Georgia"/>
              </a:rPr>
              <a:t> </a:t>
            </a:r>
            <a:r>
              <a:rPr sz="1500" i="1" dirty="0">
                <a:solidFill>
                  <a:srgbClr val="005D85"/>
                </a:solidFill>
                <a:latin typeface="Georgia"/>
                <a:cs typeface="Georgia"/>
              </a:rPr>
              <a:t>More</a:t>
            </a:r>
            <a:r>
              <a:rPr sz="1500" i="1" spc="-15" dirty="0">
                <a:solidFill>
                  <a:srgbClr val="005D85"/>
                </a:solidFill>
                <a:latin typeface="Georgia"/>
                <a:cs typeface="Georgia"/>
              </a:rPr>
              <a:t> </a:t>
            </a:r>
            <a:r>
              <a:rPr sz="1500" i="1" dirty="0">
                <a:solidFill>
                  <a:srgbClr val="005D85"/>
                </a:solidFill>
                <a:latin typeface="Georgia"/>
                <a:cs typeface="Georgia"/>
              </a:rPr>
              <a:t>Than</a:t>
            </a:r>
            <a:r>
              <a:rPr sz="1500" i="1" spc="-15" dirty="0">
                <a:solidFill>
                  <a:srgbClr val="005D85"/>
                </a:solidFill>
                <a:latin typeface="Georgia"/>
                <a:cs typeface="Georgia"/>
              </a:rPr>
              <a:t> </a:t>
            </a:r>
            <a:r>
              <a:rPr sz="1500" i="1" dirty="0">
                <a:solidFill>
                  <a:srgbClr val="005D85"/>
                </a:solidFill>
                <a:latin typeface="Georgia"/>
                <a:cs typeface="Georgia"/>
              </a:rPr>
              <a:t>Stocks</a:t>
            </a:r>
            <a:r>
              <a:rPr sz="1500" i="1" spc="-5" dirty="0">
                <a:solidFill>
                  <a:srgbClr val="005D85"/>
                </a:solidFill>
                <a:latin typeface="Georgia"/>
                <a:cs typeface="Georgia"/>
              </a:rPr>
              <a:t> </a:t>
            </a:r>
            <a:r>
              <a:rPr sz="1500" i="1" dirty="0">
                <a:solidFill>
                  <a:srgbClr val="005D85"/>
                </a:solidFill>
                <a:latin typeface="Georgia"/>
                <a:cs typeface="Georgia"/>
              </a:rPr>
              <a:t>&amp;</a:t>
            </a:r>
            <a:r>
              <a:rPr sz="1500" i="1" spc="-15" dirty="0">
                <a:solidFill>
                  <a:srgbClr val="005D85"/>
                </a:solidFill>
                <a:latin typeface="Georgia"/>
                <a:cs typeface="Georgia"/>
              </a:rPr>
              <a:t> </a:t>
            </a:r>
            <a:r>
              <a:rPr sz="1500" i="1" spc="-20" dirty="0">
                <a:solidFill>
                  <a:srgbClr val="005D85"/>
                </a:solidFill>
                <a:latin typeface="Georgia"/>
                <a:cs typeface="Georgia"/>
              </a:rPr>
              <a:t>Bonds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100" y="3937398"/>
            <a:ext cx="1327150" cy="87820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000" spc="-10" dirty="0">
                <a:latin typeface="Georgia"/>
                <a:cs typeface="Georgia"/>
              </a:rPr>
              <a:t>Presented</a:t>
            </a:r>
            <a:r>
              <a:rPr sz="1000" spc="20" dirty="0">
                <a:latin typeface="Georgia"/>
                <a:cs typeface="Georgia"/>
              </a:rPr>
              <a:t> </a:t>
            </a:r>
            <a:r>
              <a:rPr sz="1000" spc="-25" dirty="0">
                <a:latin typeface="Georgia"/>
                <a:cs typeface="Georgia"/>
              </a:rPr>
              <a:t>by</a:t>
            </a:r>
            <a:endParaRPr sz="1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600" b="1" dirty="0">
                <a:latin typeface="Century Gothic"/>
                <a:cs typeface="Century Gothic"/>
              </a:rPr>
              <a:t>Mimi</a:t>
            </a:r>
            <a:r>
              <a:rPr sz="1600" b="1" spc="-25" dirty="0">
                <a:latin typeface="Century Gothic"/>
                <a:cs typeface="Century Gothic"/>
              </a:rPr>
              <a:t> </a:t>
            </a:r>
            <a:r>
              <a:rPr sz="1600" b="1" dirty="0">
                <a:latin typeface="Century Gothic"/>
                <a:cs typeface="Century Gothic"/>
              </a:rPr>
              <a:t>M.</a:t>
            </a:r>
            <a:r>
              <a:rPr sz="1600" b="1" spc="-15" dirty="0">
                <a:latin typeface="Century Gothic"/>
                <a:cs typeface="Century Gothic"/>
              </a:rPr>
              <a:t> </a:t>
            </a:r>
            <a:r>
              <a:rPr sz="1600" b="1" spc="-20" dirty="0">
                <a:latin typeface="Century Gothic"/>
                <a:cs typeface="Century Gothic"/>
              </a:rPr>
              <a:t>Hurst</a:t>
            </a:r>
            <a:endParaRPr sz="1600">
              <a:latin typeface="Century Gothic"/>
              <a:cs typeface="Century Gothic"/>
            </a:endParaRPr>
          </a:p>
          <a:p>
            <a:pPr marL="12700" marR="135890">
              <a:lnSpc>
                <a:spcPct val="110000"/>
              </a:lnSpc>
              <a:spcBef>
                <a:spcPts val="5"/>
              </a:spcBef>
            </a:pPr>
            <a:r>
              <a:rPr sz="1100" dirty="0">
                <a:latin typeface="Georgia"/>
                <a:cs typeface="Georgia"/>
              </a:rPr>
              <a:t>Managing</a:t>
            </a:r>
            <a:r>
              <a:rPr sz="1100" spc="-20" dirty="0">
                <a:latin typeface="Georgia"/>
                <a:cs typeface="Georgia"/>
              </a:rPr>
              <a:t> </a:t>
            </a:r>
            <a:r>
              <a:rPr sz="1100" spc="-10" dirty="0">
                <a:latin typeface="Georgia"/>
                <a:cs typeface="Georgia"/>
              </a:rPr>
              <a:t>Director </a:t>
            </a:r>
            <a:r>
              <a:rPr sz="1100" dirty="0">
                <a:latin typeface="Georgia"/>
                <a:cs typeface="Georgia"/>
              </a:rPr>
              <a:t>Stephens</a:t>
            </a:r>
            <a:r>
              <a:rPr sz="1100" spc="-10" dirty="0">
                <a:latin typeface="Georgia"/>
                <a:cs typeface="Georgia"/>
              </a:rPr>
              <a:t> </a:t>
            </a:r>
            <a:r>
              <a:rPr sz="1100" spc="-20" dirty="0">
                <a:latin typeface="Georgia"/>
                <a:cs typeface="Georgia"/>
              </a:rPr>
              <a:t>Inc.</a:t>
            </a:r>
            <a:endParaRPr sz="11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100" y="5260099"/>
            <a:ext cx="49110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Times New Roman"/>
                <a:cs typeface="Times New Roman"/>
              </a:rPr>
              <a:t>Stephens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Inc.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|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Member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NYSE,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SIPC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|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111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Center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Street,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Little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Rock,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AR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72201</a:t>
            </a:r>
            <a:r>
              <a:rPr sz="1000" spc="-1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|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stephens.com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100" y="6028195"/>
            <a:ext cx="8663940" cy="75374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94500"/>
              </a:lnSpc>
              <a:spcBef>
                <a:spcPts val="160"/>
              </a:spcBef>
            </a:pPr>
            <a:r>
              <a:rPr sz="1000" dirty="0">
                <a:latin typeface="Georgia"/>
                <a:cs typeface="Georgia"/>
              </a:rPr>
              <a:t>This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handout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accompanies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today's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opening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session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and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intended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support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discussion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long-</a:t>
            </a:r>
            <a:r>
              <a:rPr sz="1000" dirty="0">
                <a:latin typeface="Georgia"/>
                <a:cs typeface="Georgia"/>
              </a:rPr>
              <a:t>term</a:t>
            </a:r>
            <a:r>
              <a:rPr sz="1000" spc="-2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investment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principles: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historical unpredictability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asset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class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leadership,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value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starting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early,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and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advantage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10" dirty="0">
                <a:latin typeface="Georgia"/>
                <a:cs typeface="Georgia"/>
              </a:rPr>
              <a:t> tax-</a:t>
            </a:r>
            <a:r>
              <a:rPr sz="1000" dirty="0">
                <a:latin typeface="Georgia"/>
                <a:cs typeface="Georgia"/>
              </a:rPr>
              <a:t>deferred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compounding.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This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handout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has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been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prepared</a:t>
            </a:r>
            <a:r>
              <a:rPr sz="1000" spc="50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solely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for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informative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purposes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and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not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solicitation,</a:t>
            </a:r>
            <a:r>
              <a:rPr sz="1000" spc="-2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or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an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offer,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buy,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sell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or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hold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any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security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or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recommendation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2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services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supplied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by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spc="-25" dirty="0">
                <a:latin typeface="Georgia"/>
                <a:cs typeface="Georgia"/>
              </a:rPr>
              <a:t>any </a:t>
            </a:r>
            <a:r>
              <a:rPr sz="1000" dirty="0">
                <a:latin typeface="Georgia"/>
                <a:cs typeface="Georgia"/>
              </a:rPr>
              <a:t>money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management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organization.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It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does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not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purport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be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complete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description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3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securities,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markets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or</a:t>
            </a:r>
            <a:r>
              <a:rPr sz="1000" spc="-30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developments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referred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in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report.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spc="-25" dirty="0">
                <a:latin typeface="Georgia"/>
                <a:cs typeface="Georgia"/>
              </a:rPr>
              <a:t>We </a:t>
            </a:r>
            <a:r>
              <a:rPr sz="1000" spc="-10" dirty="0">
                <a:latin typeface="Georgia"/>
                <a:cs typeface="Georgia"/>
              </a:rPr>
              <a:t>believe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2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sources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to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be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reliable,</a:t>
            </a:r>
            <a:r>
              <a:rPr sz="1000" spc="-1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however,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accuracy and </a:t>
            </a:r>
            <a:r>
              <a:rPr sz="1000" spc="-10" dirty="0">
                <a:latin typeface="Georgia"/>
                <a:cs typeface="Georgia"/>
              </a:rPr>
              <a:t>completeness </a:t>
            </a:r>
            <a:r>
              <a:rPr sz="1000" dirty="0">
                <a:latin typeface="Georgia"/>
                <a:cs typeface="Georgia"/>
              </a:rPr>
              <a:t>of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the</a:t>
            </a:r>
            <a:r>
              <a:rPr sz="1000" spc="-10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information is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dirty="0">
                <a:latin typeface="Georgia"/>
                <a:cs typeface="Georgia"/>
              </a:rPr>
              <a:t>not</a:t>
            </a:r>
            <a:r>
              <a:rPr sz="1000" spc="-5" dirty="0">
                <a:latin typeface="Georgia"/>
                <a:cs typeface="Georgia"/>
              </a:rPr>
              <a:t> </a:t>
            </a:r>
            <a:r>
              <a:rPr sz="1000" spc="-10" dirty="0">
                <a:latin typeface="Georgia"/>
                <a:cs typeface="Georgia"/>
              </a:rPr>
              <a:t>guaranteed.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761823"/>
            <a:ext cx="8191500" cy="12814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900" b="1" spc="75" dirty="0">
                <a:solidFill>
                  <a:srgbClr val="008CC8"/>
                </a:solidFill>
                <a:latin typeface="Century Gothic"/>
                <a:cs typeface="Century Gothic"/>
              </a:rPr>
              <a:t>DIVERSIFICATION</a:t>
            </a:r>
            <a:endParaRPr sz="9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The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Unpredictability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of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Markets: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Annual</a:t>
            </a:r>
            <a:r>
              <a:rPr sz="1500" b="1" spc="-1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Returns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by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Various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Sub</a:t>
            </a:r>
            <a:r>
              <a:rPr sz="1500" b="1" spc="-1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Asset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Classes,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spc="-10" dirty="0">
                <a:solidFill>
                  <a:srgbClr val="00264B"/>
                </a:solidFill>
                <a:latin typeface="Century Gothic"/>
                <a:cs typeface="Century Gothic"/>
              </a:rPr>
              <a:t>2011-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2025</a:t>
            </a:r>
            <a:endParaRPr sz="1500" dirty="0">
              <a:latin typeface="Century Gothic"/>
              <a:cs typeface="Century Gothic"/>
            </a:endParaRPr>
          </a:p>
          <a:p>
            <a:pPr marL="12700" marR="5080">
              <a:lnSpc>
                <a:spcPts val="1080"/>
              </a:lnSpc>
              <a:spcBef>
                <a:spcPts val="1010"/>
              </a:spcBef>
            </a:pPr>
            <a:r>
              <a:rPr sz="950" dirty="0">
                <a:latin typeface="Georgia"/>
                <a:cs typeface="Georgia"/>
              </a:rPr>
              <a:t>No single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asset</a:t>
            </a:r>
            <a:r>
              <a:rPr sz="950" spc="-2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class</a:t>
            </a:r>
            <a:r>
              <a:rPr sz="950" spc="-2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leads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every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year.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The rankings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shift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meaningfully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from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one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year</a:t>
            </a:r>
            <a:r>
              <a:rPr sz="950" spc="-2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to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the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next</a:t>
            </a:r>
            <a:r>
              <a:rPr sz="950" spc="-2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—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a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reminder</a:t>
            </a:r>
            <a:r>
              <a:rPr sz="950" spc="-2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that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a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diversified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portfolio,</a:t>
            </a:r>
            <a:r>
              <a:rPr sz="950" spc="-10" dirty="0">
                <a:latin typeface="Georgia"/>
                <a:cs typeface="Georgia"/>
              </a:rPr>
              <a:t> rebalanced</a:t>
            </a:r>
            <a:r>
              <a:rPr sz="950" spc="-20" dirty="0">
                <a:latin typeface="Georgia"/>
                <a:cs typeface="Georgia"/>
              </a:rPr>
              <a:t> with </a:t>
            </a:r>
            <a:r>
              <a:rPr sz="950" dirty="0">
                <a:latin typeface="Georgia"/>
                <a:cs typeface="Georgia"/>
              </a:rPr>
              <a:t>discipline,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is</a:t>
            </a:r>
            <a:r>
              <a:rPr sz="950" spc="-1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designed</a:t>
            </a:r>
            <a:r>
              <a:rPr sz="950" spc="-3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to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capture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opportunity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across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cycles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rather</a:t>
            </a:r>
            <a:r>
              <a:rPr sz="950" spc="-2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than depend</a:t>
            </a:r>
            <a:r>
              <a:rPr sz="950" spc="-30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on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predicting</a:t>
            </a:r>
            <a:r>
              <a:rPr sz="950" spc="-2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which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category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will</a:t>
            </a:r>
            <a:r>
              <a:rPr sz="950" spc="-5" dirty="0">
                <a:latin typeface="Georgia"/>
                <a:cs typeface="Georgia"/>
              </a:rPr>
              <a:t> </a:t>
            </a:r>
            <a:r>
              <a:rPr sz="950" dirty="0">
                <a:latin typeface="Georgia"/>
                <a:cs typeface="Georgia"/>
              </a:rPr>
              <a:t>lead</a:t>
            </a:r>
            <a:r>
              <a:rPr sz="950" spc="-15" dirty="0">
                <a:latin typeface="Georgia"/>
                <a:cs typeface="Georgia"/>
              </a:rPr>
              <a:t> </a:t>
            </a:r>
            <a:r>
              <a:rPr sz="950" spc="-10" dirty="0">
                <a:latin typeface="Georgia"/>
                <a:cs typeface="Georgia"/>
              </a:rPr>
              <a:t>next.</a:t>
            </a:r>
            <a:endParaRPr sz="95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950" dirty="0">
              <a:latin typeface="Georgia"/>
              <a:cs typeface="Georgia"/>
            </a:endParaRPr>
          </a:p>
          <a:p>
            <a:pPr marL="955675">
              <a:lnSpc>
                <a:spcPct val="100000"/>
              </a:lnSpc>
            </a:pP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The</a:t>
            </a:r>
            <a:r>
              <a:rPr sz="1500" b="1" spc="-25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“Crazy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Quilt”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of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Performance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by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Various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Sub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Asset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dirty="0">
                <a:solidFill>
                  <a:srgbClr val="00264B"/>
                </a:solidFill>
                <a:latin typeface="Century Gothic"/>
                <a:cs typeface="Century Gothic"/>
              </a:rPr>
              <a:t>Classes,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 </a:t>
            </a:r>
            <a:r>
              <a:rPr sz="1500" b="1" spc="-10" dirty="0">
                <a:solidFill>
                  <a:srgbClr val="00264B"/>
                </a:solidFill>
                <a:latin typeface="Century Gothic"/>
                <a:cs typeface="Century Gothic"/>
              </a:rPr>
              <a:t>2011–</a:t>
            </a:r>
            <a:r>
              <a:rPr sz="1500" b="1" spc="-20" dirty="0">
                <a:solidFill>
                  <a:srgbClr val="00264B"/>
                </a:solidFill>
                <a:latin typeface="Century Gothic"/>
                <a:cs typeface="Century Gothic"/>
              </a:rPr>
              <a:t>2025</a:t>
            </a:r>
            <a:endParaRPr sz="1500" dirty="0">
              <a:latin typeface="Century Gothic"/>
              <a:cs typeface="Century Gothic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91895" y="2153411"/>
          <a:ext cx="8437241" cy="4153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94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26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260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260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260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13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38760"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2011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2012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2013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2014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2015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2016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2017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2018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2019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2020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2021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2022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2023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2024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50" b="1" spc="-20" dirty="0">
                          <a:latin typeface="Century Gothic"/>
                          <a:cs typeface="Century Gothic"/>
                        </a:rPr>
                        <a:t>2025</a:t>
                      </a:r>
                      <a:endParaRPr sz="850">
                        <a:latin typeface="Century Gothic"/>
                        <a:cs typeface="Century Gothic"/>
                      </a:endParaRPr>
                    </a:p>
                  </a:txBody>
                  <a:tcPr marL="761" marR="761" marT="52831" marB="761">
                    <a:solidFill>
                      <a:srgbClr val="E9D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marL="165735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13.98%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10489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18.51%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43.30%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14.75%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5.67%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31.74%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30.21%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1.08%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71755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36.39%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38.49%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28.34%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(7.54%)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42.68%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33.36%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13271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31.22%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165735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39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7.84%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3185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18.05%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35.74%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13.45%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3.93%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20.00%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52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25.62%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0.01%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09220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35.47%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35.59%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28.27%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9271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(11.02%)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25.87%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22.10%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69215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18.56%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139700" marR="72390" indent="-6096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39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2.64%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6525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17.90%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82550" indent="-8128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34.52%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13.05%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0.55%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17.34%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25.27%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(1.51%)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81915" indent="-52069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28.48%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82550" indent="-52069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34.63%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27.60%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(12.03%)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18.66%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15.15%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69215" indent="-9017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15.91%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5D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marL="168910" marR="72390" indent="-9017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398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0.39%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3025" indent="-9017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17.51%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43510" marR="72390" indent="-6096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33.48%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13.03%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(0.20%)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11.32%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22.17%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(4.75%)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09220" indent="-5334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27.06%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80340" marR="135255" indent="-3556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8.28%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25.16%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129539" algn="ctr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(13.01%)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5255" algn="ctr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18.24%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14.37%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79375" indent="-52069">
                        <a:lnSpc>
                          <a:spcPct val="113300"/>
                        </a:lnSpc>
                        <a:spcBef>
                          <a:spcPts val="265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13.01%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4416" marB="761">
                    <a:solidFill>
                      <a:srgbClr val="A7B6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marL="115570" marR="1098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(1.38%)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10489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15.81%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33.46%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11.90%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352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(0.39%)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7.33%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13.66%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(8.27%)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71755" indent="-9017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26.54%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7.51%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12.73%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52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(14.45%)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14.65%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13.07%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79375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12.59%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marL="139700" marR="109855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(1.65%)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3025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15.26%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72390" indent="-9017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32.53%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5.97%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(1.38%)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72390" indent="-609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7.08%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13.34%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(9.31%)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13462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22.66%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69545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6.19%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352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11.26%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255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(14.48%)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12.71%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8.05%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106680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11.05%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609">
                <a:tc>
                  <a:txBody>
                    <a:bodyPr/>
                    <a:lstStyle/>
                    <a:p>
                      <a:pPr marL="139700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(2.91%)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3185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14.59%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45415" marR="1352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23.29%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5.60%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(3.83%)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2.65%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7.84%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(12.29%)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73355" marR="81915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111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22.39%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109855" indent="-5334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4.96%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82550" indent="-52069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2.83%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255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(26.36%)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7B638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72390" indent="-9017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11.46%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135255" indent="-355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3.82%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44780" marR="106680" indent="-2476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8.66%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975">
                <a:tc>
                  <a:txBody>
                    <a:bodyPr/>
                    <a:lstStyle/>
                    <a:p>
                      <a:pPr marL="88265" marR="8255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(5.50%)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3345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10.01%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35890" marR="129539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(2.02%)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2085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4.22%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(4.78%)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3A7023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135255" indent="-3556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1.51%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7.47%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2550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(12.86%)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70180" marR="92075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9.29%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82550" indent="-812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4.63%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2.53%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109855" algn="ctr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Mid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(26.72%)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008CC8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7.78%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1.36%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0180" marR="126364" indent="-33655">
                        <a:lnSpc>
                          <a:spcPct val="114999"/>
                        </a:lnSpc>
                        <a:spcBef>
                          <a:spcPts val="240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7.30%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1241" marB="761">
                    <a:solidFill>
                      <a:srgbClr val="AAA8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141605" marR="135255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(11.73%)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30175" indent="-3365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4.21%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92710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(4.42%)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35255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(4.48%)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82550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Small</a:t>
                      </a:r>
                      <a:r>
                        <a:rPr sz="600" spc="-2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(7.47%)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D17E00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0.49%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3.54%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44145" marR="135255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Foreign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Stock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(13.36%)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8D1FF"/>
                    </a:solidFill>
                  </a:tcPr>
                </a:tc>
                <a:tc>
                  <a:txBody>
                    <a:bodyPr/>
                    <a:lstStyle/>
                    <a:p>
                      <a:pPr marL="170180" marR="128905" indent="-3365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8.72%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72720" marR="72390" indent="-9017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Value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2.80%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5D85"/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129539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(1.54%)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81915" marR="72390" algn="ctr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Large </a:t>
                      </a:r>
                      <a:r>
                        <a:rPr sz="600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Cap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Growth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(29.14%)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00264B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129539" indent="-33655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Taxable</a:t>
                      </a:r>
                      <a:r>
                        <a:rPr sz="600" spc="50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1A1A1A"/>
                          </a:solidFill>
                          <a:latin typeface="Century Gothic"/>
                          <a:cs typeface="Century Gothic"/>
                        </a:rPr>
                        <a:t>5.53%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AAA8AA"/>
                    </a:solidFill>
                  </a:tcPr>
                </a:tc>
                <a:tc>
                  <a:txBody>
                    <a:bodyPr/>
                    <a:lstStyle/>
                    <a:p>
                      <a:pPr marL="168910" marR="92710" indent="-6858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>
                        <a:latin typeface="Century Gothic"/>
                        <a:cs typeface="Century Gothic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1.25%</a:t>
                      </a:r>
                      <a:endParaRPr sz="80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646469"/>
                    </a:solidFill>
                  </a:tcPr>
                </a:tc>
                <a:tc>
                  <a:txBody>
                    <a:bodyPr/>
                    <a:lstStyle/>
                    <a:p>
                      <a:pPr marL="170180" marR="89535" indent="-68580">
                        <a:lnSpc>
                          <a:spcPct val="113300"/>
                        </a:lnSpc>
                        <a:spcBef>
                          <a:spcPts val="254"/>
                        </a:spcBef>
                      </a:pP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Municipal</a:t>
                      </a:r>
                      <a:r>
                        <a:rPr sz="600" spc="50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600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Bonds</a:t>
                      </a:r>
                      <a:endParaRPr sz="600" dirty="0">
                        <a:latin typeface="Century Gothic"/>
                        <a:cs typeface="Century Gothic"/>
                      </a:endParaRPr>
                    </a:p>
                    <a:p>
                      <a:pPr marL="13843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3.12%</a:t>
                      </a:r>
                      <a:endParaRPr sz="800" dirty="0">
                        <a:latin typeface="Century Gothic"/>
                        <a:cs typeface="Century Gothic"/>
                      </a:endParaRPr>
                    </a:p>
                  </a:txBody>
                  <a:tcPr marL="761" marR="761" marT="33146" marB="761">
                    <a:solidFill>
                      <a:srgbClr val="6464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73100" y="6296466"/>
            <a:ext cx="8695055" cy="499109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>
              <a:lnSpc>
                <a:spcPct val="95800"/>
              </a:lnSpc>
              <a:spcBef>
                <a:spcPts val="145"/>
              </a:spcBef>
            </a:pPr>
            <a:r>
              <a:rPr sz="800" i="1" dirty="0">
                <a:latin typeface="Times New Roman"/>
                <a:cs typeface="Times New Roman"/>
              </a:rPr>
              <a:t>Source: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index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total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returns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by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category,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spc="-10" dirty="0">
                <a:latin typeface="Times New Roman"/>
                <a:cs typeface="Times New Roman"/>
              </a:rPr>
              <a:t>2011–</a:t>
            </a:r>
            <a:r>
              <a:rPr sz="800" i="1" dirty="0">
                <a:latin typeface="Times New Roman"/>
                <a:cs typeface="Times New Roman"/>
              </a:rPr>
              <a:t>2025.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Large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Growth,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Large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Value,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Mid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Growth,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Mid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Value,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Small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Growth,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and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Small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Cap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Value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are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represented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by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their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respective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spc="-10" dirty="0">
                <a:latin typeface="Times New Roman"/>
                <a:cs typeface="Times New Roman"/>
              </a:rPr>
              <a:t>Russell</a:t>
            </a:r>
            <a:r>
              <a:rPr sz="800" i="1" spc="50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indices;</a:t>
            </a:r>
            <a:r>
              <a:rPr sz="800" i="1" spc="-3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Foreign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Stock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by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MSCI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EAFE Index;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Taxable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Bonds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by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Bloomberg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U.S.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Aggregate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Bond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Index;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and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Municipal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Bonds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by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Bloomberg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Municipal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Bond Index.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indexes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and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models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spc="-10" dirty="0">
                <a:latin typeface="Times New Roman"/>
                <a:cs typeface="Times New Roman"/>
              </a:rPr>
              <a:t>referenced</a:t>
            </a:r>
            <a:r>
              <a:rPr sz="800" i="1" spc="50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chart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presented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are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unmanaged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and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do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not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reflect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any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transaction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costs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or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management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fees.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They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were chosen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to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give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you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basis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of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comparison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for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market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segment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performance.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You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cannot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invest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spc="-10" dirty="0">
                <a:latin typeface="Times New Roman"/>
                <a:cs typeface="Times New Roman"/>
              </a:rPr>
              <a:t>directly</a:t>
            </a:r>
            <a:r>
              <a:rPr sz="800" i="1" spc="50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index. The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chart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above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is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provided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for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purely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educational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purposes. It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does</a:t>
            </a:r>
            <a:r>
              <a:rPr sz="800" i="1" spc="-2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not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represent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any</a:t>
            </a:r>
            <a:r>
              <a:rPr sz="800" i="1" spc="-1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actual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spc="-10" dirty="0">
                <a:latin typeface="Times New Roman"/>
                <a:cs typeface="Times New Roman"/>
              </a:rPr>
              <a:t>portfolios,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investments,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or</a:t>
            </a:r>
            <a:r>
              <a:rPr sz="800" i="1" spc="-20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products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and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services</a:t>
            </a:r>
            <a:r>
              <a:rPr sz="800" i="1" spc="-1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of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dirty="0">
                <a:latin typeface="Times New Roman"/>
                <a:cs typeface="Times New Roman"/>
              </a:rPr>
              <a:t>Stephens</a:t>
            </a:r>
            <a:r>
              <a:rPr sz="800" i="1" spc="-5" dirty="0">
                <a:latin typeface="Times New Roman"/>
                <a:cs typeface="Times New Roman"/>
              </a:rPr>
              <a:t> </a:t>
            </a:r>
            <a:r>
              <a:rPr sz="800" i="1" spc="-20" dirty="0">
                <a:latin typeface="Times New Roman"/>
                <a:cs typeface="Times New Roman"/>
              </a:rPr>
              <a:t>Inc.</a:t>
            </a:r>
            <a:endParaRPr sz="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787182"/>
            <a:ext cx="131318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8CC8"/>
                </a:solidFill>
                <a:latin typeface="Century Gothic"/>
                <a:cs typeface="Century Gothic"/>
              </a:rPr>
              <a:t>T</a:t>
            </a:r>
            <a:r>
              <a:rPr sz="900" b="1" spc="-155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60" dirty="0">
                <a:solidFill>
                  <a:srgbClr val="008CC8"/>
                </a:solidFill>
                <a:latin typeface="Century Gothic"/>
                <a:cs typeface="Century Gothic"/>
              </a:rPr>
              <a:t>IME</a:t>
            </a:r>
            <a:r>
              <a:rPr sz="900" b="1" spc="190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45" dirty="0">
                <a:solidFill>
                  <a:srgbClr val="008CC8"/>
                </a:solidFill>
                <a:latin typeface="Century Gothic"/>
                <a:cs typeface="Century Gothic"/>
              </a:rPr>
              <a:t>IN</a:t>
            </a:r>
            <a:r>
              <a:rPr sz="900" b="1" spc="190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70" dirty="0">
                <a:solidFill>
                  <a:srgbClr val="008CC8"/>
                </a:solidFill>
                <a:latin typeface="Century Gothic"/>
                <a:cs typeface="Century Gothic"/>
              </a:rPr>
              <a:t>THE</a:t>
            </a:r>
            <a:r>
              <a:rPr sz="900" b="1" spc="190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65" dirty="0">
                <a:solidFill>
                  <a:srgbClr val="008CC8"/>
                </a:solidFill>
                <a:latin typeface="Century Gothic"/>
                <a:cs typeface="Century Gothic"/>
              </a:rPr>
              <a:t>MARKET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73100" y="966821"/>
            <a:ext cx="2275840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Starting</a:t>
            </a:r>
            <a:r>
              <a:rPr spc="-25" dirty="0"/>
              <a:t> </a:t>
            </a:r>
            <a:r>
              <a:rPr dirty="0"/>
              <a:t>Early</a:t>
            </a:r>
            <a:r>
              <a:rPr spc="-20" dirty="0"/>
              <a:t> </a:t>
            </a:r>
            <a:r>
              <a:rPr dirty="0"/>
              <a:t>Pays</a:t>
            </a:r>
            <a:r>
              <a:rPr spc="-5" dirty="0"/>
              <a:t> </a:t>
            </a:r>
            <a:r>
              <a:rPr spc="-25" dirty="0"/>
              <a:t>Off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091" y="1370837"/>
            <a:ext cx="8126730" cy="108458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6200" marR="5080">
              <a:lnSpc>
                <a:spcPts val="1190"/>
              </a:lnSpc>
              <a:spcBef>
                <a:spcPts val="204"/>
              </a:spcBef>
            </a:pPr>
            <a:r>
              <a:rPr sz="1050" dirty="0">
                <a:latin typeface="Georgia"/>
                <a:cs typeface="Georgia"/>
              </a:rPr>
              <a:t>Time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in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market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—</a:t>
            </a:r>
            <a:r>
              <a:rPr sz="1050" spc="-3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not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timing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market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—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is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one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of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most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powerful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tools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available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to</a:t>
            </a:r>
            <a:r>
              <a:rPr sz="1050" spc="-3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saver.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earlier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savings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begin,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spc="-10" dirty="0">
                <a:latin typeface="Georgia"/>
                <a:cs typeface="Georgia"/>
              </a:rPr>
              <a:t>longer </a:t>
            </a:r>
            <a:r>
              <a:rPr sz="1050" dirty="0">
                <a:latin typeface="Georgia"/>
                <a:cs typeface="Georgia"/>
              </a:rPr>
              <a:t>compounding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has to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work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in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your</a:t>
            </a:r>
            <a:r>
              <a:rPr sz="1050" spc="-10" dirty="0">
                <a:latin typeface="Georgia"/>
                <a:cs typeface="Georgia"/>
              </a:rPr>
              <a:t> favor.</a:t>
            </a:r>
            <a:endParaRPr sz="1050">
              <a:latin typeface="Georgia"/>
              <a:cs typeface="Georgia"/>
            </a:endParaRPr>
          </a:p>
          <a:p>
            <a:pPr marL="240665" indent="-227965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SzPct val="95238"/>
              <a:buFont typeface="Times New Roman"/>
              <a:buChar char="●"/>
              <a:tabLst>
                <a:tab pos="240665" algn="l"/>
              </a:tabLst>
            </a:pP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If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you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are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young</a:t>
            </a:r>
            <a:r>
              <a:rPr sz="1050" b="1" spc="-5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and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haven't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started:</a:t>
            </a:r>
            <a:r>
              <a:rPr sz="1050" b="1" spc="-5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start</a:t>
            </a:r>
            <a:r>
              <a:rPr sz="1050" spc="-10" dirty="0">
                <a:latin typeface="Georgia"/>
                <a:cs typeface="Georgia"/>
              </a:rPr>
              <a:t> today.</a:t>
            </a:r>
            <a:endParaRPr sz="1050">
              <a:latin typeface="Georgia"/>
              <a:cs typeface="Georgia"/>
            </a:endParaRPr>
          </a:p>
          <a:p>
            <a:pPr marL="240665" indent="-227965">
              <a:lnSpc>
                <a:spcPct val="100000"/>
              </a:lnSpc>
              <a:spcBef>
                <a:spcPts val="540"/>
              </a:spcBef>
              <a:buClr>
                <a:srgbClr val="000000"/>
              </a:buClr>
              <a:buSzPct val="95238"/>
              <a:buFont typeface="Times New Roman"/>
              <a:buChar char="●"/>
              <a:tabLst>
                <a:tab pos="240665" algn="l"/>
              </a:tabLst>
            </a:pP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If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you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have</a:t>
            </a:r>
            <a:r>
              <a:rPr sz="1050" b="1" spc="-5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started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and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can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increase</a:t>
            </a:r>
            <a:r>
              <a:rPr sz="1050" b="1" spc="-5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your</a:t>
            </a:r>
            <a:r>
              <a:rPr sz="1050" b="1" spc="-5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savings:</a:t>
            </a:r>
            <a:r>
              <a:rPr sz="1050" b="1" spc="-5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start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spc="-10" dirty="0">
                <a:latin typeface="Georgia"/>
                <a:cs typeface="Georgia"/>
              </a:rPr>
              <a:t>today.</a:t>
            </a:r>
            <a:endParaRPr sz="1050">
              <a:latin typeface="Georgia"/>
              <a:cs typeface="Georgia"/>
            </a:endParaRPr>
          </a:p>
          <a:p>
            <a:pPr marL="240665" indent="-227965">
              <a:lnSpc>
                <a:spcPct val="100000"/>
              </a:lnSpc>
              <a:spcBef>
                <a:spcPts val="530"/>
              </a:spcBef>
              <a:buClr>
                <a:srgbClr val="000000"/>
              </a:buClr>
              <a:buSzPct val="95238"/>
              <a:buFont typeface="Times New Roman"/>
              <a:buChar char="●"/>
              <a:tabLst>
                <a:tab pos="240665" algn="l"/>
              </a:tabLst>
            </a:pP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If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you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haven't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started,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no</a:t>
            </a:r>
            <a:r>
              <a:rPr sz="1050" b="1" spc="-5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age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is</a:t>
            </a:r>
            <a:r>
              <a:rPr sz="1050" b="1" spc="-2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too</a:t>
            </a:r>
            <a:r>
              <a:rPr sz="1050" b="1" spc="-1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b="1" dirty="0">
                <a:solidFill>
                  <a:srgbClr val="00264B"/>
                </a:solidFill>
                <a:latin typeface="Georgia"/>
                <a:cs typeface="Georgia"/>
              </a:rPr>
              <a:t>late:</a:t>
            </a:r>
            <a:r>
              <a:rPr sz="1050" b="1" spc="-40" dirty="0">
                <a:solidFill>
                  <a:srgbClr val="00264B"/>
                </a:solidFill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start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spc="-10" dirty="0">
                <a:latin typeface="Georgia"/>
                <a:cs typeface="Georgia"/>
              </a:rPr>
              <a:t>today.</a:t>
            </a:r>
            <a:endParaRPr sz="105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100" y="6357061"/>
            <a:ext cx="8641080" cy="575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90"/>
              </a:spcBef>
            </a:pPr>
            <a:r>
              <a:rPr sz="1050" b="1" dirty="0">
                <a:latin typeface="Georgia"/>
                <a:cs typeface="Georgia"/>
              </a:rPr>
              <a:t>Assumptions</a:t>
            </a:r>
            <a:r>
              <a:rPr sz="1050" b="1" spc="-15" dirty="0">
                <a:latin typeface="Georgia"/>
                <a:cs typeface="Georgia"/>
              </a:rPr>
              <a:t> </a:t>
            </a:r>
            <a:r>
              <a:rPr sz="1050" b="1" dirty="0">
                <a:latin typeface="Georgia"/>
                <a:cs typeface="Georgia"/>
              </a:rPr>
              <a:t>—</a:t>
            </a:r>
            <a:r>
              <a:rPr sz="1050" b="1" spc="-3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Hypothetical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example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for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illustrative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purposes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only;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not</a:t>
            </a:r>
            <a:r>
              <a:rPr sz="1050" spc="-2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indicative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of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any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particular</a:t>
            </a:r>
            <a:r>
              <a:rPr sz="1050" spc="-35" dirty="0">
                <a:latin typeface="Georgia"/>
                <a:cs typeface="Georgia"/>
              </a:rPr>
              <a:t> </a:t>
            </a:r>
            <a:r>
              <a:rPr sz="1050" spc="-10" dirty="0">
                <a:latin typeface="Georgia"/>
                <a:cs typeface="Georgia"/>
              </a:rPr>
              <a:t>investment.</a:t>
            </a:r>
            <a:r>
              <a:rPr sz="1050" spc="-3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Calculation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by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Stephens</a:t>
            </a:r>
            <a:r>
              <a:rPr sz="1050" spc="-10" dirty="0">
                <a:latin typeface="Georgia"/>
                <a:cs typeface="Georgia"/>
              </a:rPr>
              <a:t> Capital </a:t>
            </a:r>
            <a:r>
              <a:rPr sz="1050" dirty="0">
                <a:latin typeface="Georgia"/>
                <a:cs typeface="Georgia"/>
              </a:rPr>
              <a:t>Management.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This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hypothetical</a:t>
            </a:r>
            <a:r>
              <a:rPr sz="1050" spc="-3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example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assumes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an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8%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annual</a:t>
            </a:r>
            <a:r>
              <a:rPr sz="1050" spc="-3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return.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single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$1,000</a:t>
            </a:r>
            <a:r>
              <a:rPr sz="1050" spc="-4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deposit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made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at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beginning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of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each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year</a:t>
            </a:r>
            <a:r>
              <a:rPr sz="1050" spc="-3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from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age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21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spc="-25" dirty="0">
                <a:latin typeface="Georgia"/>
                <a:cs typeface="Georgia"/>
              </a:rPr>
              <a:t>to </a:t>
            </a:r>
            <a:r>
              <a:rPr sz="1050" dirty="0">
                <a:latin typeface="Georgia"/>
                <a:cs typeface="Georgia"/>
              </a:rPr>
              <a:t>31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(then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stopped).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single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$1,000</a:t>
            </a:r>
            <a:r>
              <a:rPr sz="1050" spc="-3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deposit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made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at</a:t>
            </a:r>
            <a:r>
              <a:rPr sz="1050" spc="-3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beginning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of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year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from</a:t>
            </a:r>
            <a:r>
              <a:rPr sz="1050" spc="-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age</a:t>
            </a:r>
            <a:r>
              <a:rPr sz="1050" spc="-10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31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through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65</a:t>
            </a:r>
            <a:r>
              <a:rPr sz="1050" spc="-15" dirty="0">
                <a:latin typeface="Georgia"/>
                <a:cs typeface="Georgia"/>
              </a:rPr>
              <a:t> </a:t>
            </a:r>
            <a:r>
              <a:rPr sz="1050" dirty="0">
                <a:latin typeface="Georgia"/>
                <a:cs typeface="Georgia"/>
              </a:rPr>
              <a:t>(then</a:t>
            </a:r>
            <a:r>
              <a:rPr sz="1050" spc="-25" dirty="0">
                <a:latin typeface="Georgia"/>
                <a:cs typeface="Georgia"/>
              </a:rPr>
              <a:t> </a:t>
            </a:r>
            <a:r>
              <a:rPr sz="1050" spc="-10" dirty="0">
                <a:latin typeface="Georgia"/>
                <a:cs typeface="Georgia"/>
              </a:rPr>
              <a:t>stopped).</a:t>
            </a:r>
            <a:endParaRPr sz="1050">
              <a:latin typeface="Georgia"/>
              <a:cs typeface="Georg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2448" y="2828544"/>
            <a:ext cx="4486655" cy="30236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0300" y="627163"/>
            <a:ext cx="203517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60" dirty="0">
                <a:solidFill>
                  <a:srgbClr val="008CC8"/>
                </a:solidFill>
                <a:latin typeface="Century Gothic"/>
                <a:cs typeface="Century Gothic"/>
              </a:rPr>
              <a:t>THE</a:t>
            </a:r>
            <a:r>
              <a:rPr sz="900" b="1" spc="220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75" dirty="0">
                <a:solidFill>
                  <a:srgbClr val="008CC8"/>
                </a:solidFill>
                <a:latin typeface="Century Gothic"/>
                <a:cs typeface="Century Gothic"/>
              </a:rPr>
              <a:t>POWER</a:t>
            </a:r>
            <a:r>
              <a:rPr sz="900" b="1" spc="235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dirty="0">
                <a:solidFill>
                  <a:srgbClr val="008CC8"/>
                </a:solidFill>
                <a:latin typeface="Century Gothic"/>
                <a:cs typeface="Century Gothic"/>
              </a:rPr>
              <a:t>OF</a:t>
            </a:r>
            <a:r>
              <a:rPr sz="900" b="1" spc="225" dirty="0">
                <a:solidFill>
                  <a:srgbClr val="008CC8"/>
                </a:solidFill>
                <a:latin typeface="Century Gothic"/>
                <a:cs typeface="Century Gothic"/>
              </a:rPr>
              <a:t> </a:t>
            </a:r>
            <a:r>
              <a:rPr sz="900" b="1" spc="75" dirty="0">
                <a:solidFill>
                  <a:srgbClr val="008CC8"/>
                </a:solidFill>
                <a:latin typeface="Century Gothic"/>
                <a:cs typeface="Century Gothic"/>
              </a:rPr>
              <a:t>COMPOUNDING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15" dirty="0"/>
              <a:t> </a:t>
            </a:r>
            <a:r>
              <a:rPr dirty="0"/>
              <a:t>Value</a:t>
            </a:r>
            <a:r>
              <a:rPr spc="-15" dirty="0"/>
              <a:t>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Tax-Deferred</a:t>
            </a:r>
            <a:r>
              <a:rPr spc="-10" dirty="0"/>
              <a:t> Compounding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76200" marR="5080">
              <a:lnSpc>
                <a:spcPct val="94500"/>
              </a:lnSpc>
              <a:spcBef>
                <a:spcPts val="160"/>
              </a:spcBef>
            </a:pPr>
            <a:r>
              <a:rPr dirty="0"/>
              <a:t>When</a:t>
            </a:r>
            <a:r>
              <a:rPr spc="-35" dirty="0"/>
              <a:t> </a:t>
            </a:r>
            <a:r>
              <a:rPr dirty="0"/>
              <a:t>savings</a:t>
            </a:r>
            <a:r>
              <a:rPr spc="-1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investment</a:t>
            </a:r>
            <a:r>
              <a:rPr spc="-25" dirty="0"/>
              <a:t> </a:t>
            </a:r>
            <a:r>
              <a:rPr dirty="0"/>
              <a:t>earnings</a:t>
            </a:r>
            <a:r>
              <a:rPr spc="-15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allowed</a:t>
            </a:r>
            <a:r>
              <a:rPr spc="-15" dirty="0"/>
              <a:t> </a:t>
            </a:r>
            <a:r>
              <a:rPr dirty="0"/>
              <a:t>to</a:t>
            </a:r>
            <a:r>
              <a:rPr spc="-15" dirty="0"/>
              <a:t> </a:t>
            </a:r>
            <a:r>
              <a:rPr dirty="0"/>
              <a:t>grow</a:t>
            </a:r>
            <a:r>
              <a:rPr spc="-20" dirty="0"/>
              <a:t> </a:t>
            </a:r>
            <a:r>
              <a:rPr spc="-10" dirty="0"/>
              <a:t>tax-</a:t>
            </a:r>
            <a:r>
              <a:rPr dirty="0"/>
              <a:t>deferred,</a:t>
            </a:r>
            <a:r>
              <a:rPr spc="-15" dirty="0"/>
              <a:t> </a:t>
            </a:r>
            <a:r>
              <a:rPr dirty="0"/>
              <a:t>more</a:t>
            </a:r>
            <a:r>
              <a:rPr spc="-10" dirty="0"/>
              <a:t> </a:t>
            </a:r>
            <a:r>
              <a:rPr dirty="0"/>
              <a:t>money</a:t>
            </a:r>
            <a:r>
              <a:rPr spc="-20" dirty="0"/>
              <a:t> </a:t>
            </a:r>
            <a:r>
              <a:rPr dirty="0"/>
              <a:t>in</a:t>
            </a:r>
            <a:r>
              <a:rPr spc="-2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account</a:t>
            </a:r>
            <a:r>
              <a:rPr spc="-20" dirty="0"/>
              <a:t> </a:t>
            </a:r>
            <a:r>
              <a:rPr dirty="0"/>
              <a:t>keeps</a:t>
            </a:r>
            <a:r>
              <a:rPr spc="5" dirty="0"/>
              <a:t> </a:t>
            </a:r>
            <a:r>
              <a:rPr dirty="0"/>
              <a:t>working</a:t>
            </a:r>
            <a:r>
              <a:rPr spc="-20" dirty="0"/>
              <a:t> </a:t>
            </a:r>
            <a:r>
              <a:rPr dirty="0"/>
              <a:t>year</a:t>
            </a:r>
            <a:r>
              <a:rPr spc="-25" dirty="0"/>
              <a:t> </a:t>
            </a:r>
            <a:r>
              <a:rPr dirty="0"/>
              <a:t>after</a:t>
            </a:r>
            <a:r>
              <a:rPr spc="-25" dirty="0"/>
              <a:t> </a:t>
            </a:r>
            <a:r>
              <a:rPr dirty="0"/>
              <a:t>year</a:t>
            </a:r>
            <a:r>
              <a:rPr spc="-25" dirty="0"/>
              <a:t> </a:t>
            </a:r>
            <a:r>
              <a:rPr spc="-10" dirty="0"/>
              <a:t>instead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being</a:t>
            </a:r>
            <a:r>
              <a:rPr spc="-30" dirty="0"/>
              <a:t> </a:t>
            </a:r>
            <a:r>
              <a:rPr dirty="0"/>
              <a:t>reduced</a:t>
            </a:r>
            <a:r>
              <a:rPr spc="-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dirty="0"/>
              <a:t>taxes</a:t>
            </a:r>
            <a:r>
              <a:rPr spc="-20" dirty="0"/>
              <a:t> </a:t>
            </a:r>
            <a:r>
              <a:rPr dirty="0"/>
              <a:t>along</a:t>
            </a:r>
            <a:r>
              <a:rPr spc="-2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way.</a:t>
            </a:r>
            <a:r>
              <a:rPr spc="-30" dirty="0"/>
              <a:t> </a:t>
            </a:r>
            <a:r>
              <a:rPr dirty="0"/>
              <a:t>Over</a:t>
            </a:r>
            <a:r>
              <a:rPr spc="-20" dirty="0"/>
              <a:t> </a:t>
            </a:r>
            <a:r>
              <a:rPr dirty="0"/>
              <a:t>long</a:t>
            </a:r>
            <a:r>
              <a:rPr spc="-15" dirty="0"/>
              <a:t> </a:t>
            </a:r>
            <a:r>
              <a:rPr dirty="0"/>
              <a:t>periods</a:t>
            </a:r>
            <a:r>
              <a:rPr spc="-25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time,</a:t>
            </a:r>
            <a:r>
              <a:rPr spc="-25" dirty="0"/>
              <a:t> </a:t>
            </a:r>
            <a:r>
              <a:rPr dirty="0"/>
              <a:t>that</a:t>
            </a:r>
            <a:r>
              <a:rPr spc="-15" dirty="0"/>
              <a:t> </a:t>
            </a:r>
            <a:r>
              <a:rPr dirty="0"/>
              <a:t>difference</a:t>
            </a:r>
            <a:r>
              <a:rPr spc="-15" dirty="0"/>
              <a:t> </a:t>
            </a:r>
            <a:r>
              <a:rPr dirty="0"/>
              <a:t>compounds</a:t>
            </a:r>
            <a:r>
              <a:rPr spc="-20" dirty="0"/>
              <a:t> </a:t>
            </a:r>
            <a:r>
              <a:rPr dirty="0"/>
              <a:t>into</a:t>
            </a:r>
            <a:r>
              <a:rPr spc="-2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meaningfully</a:t>
            </a:r>
            <a:r>
              <a:rPr spc="-10" dirty="0"/>
              <a:t> </a:t>
            </a:r>
            <a:r>
              <a:rPr dirty="0"/>
              <a:t>larger</a:t>
            </a:r>
            <a:r>
              <a:rPr spc="-25" dirty="0"/>
              <a:t> </a:t>
            </a:r>
            <a:r>
              <a:rPr dirty="0"/>
              <a:t>balance.</a:t>
            </a:r>
            <a:r>
              <a:rPr spc="-20" dirty="0"/>
              <a:t> Take </a:t>
            </a:r>
            <a:r>
              <a:rPr dirty="0"/>
              <a:t>advantage</a:t>
            </a:r>
            <a:r>
              <a:rPr spc="-20" dirty="0"/>
              <a:t>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tax</a:t>
            </a:r>
            <a:r>
              <a:rPr spc="-20" dirty="0"/>
              <a:t> </a:t>
            </a:r>
            <a:r>
              <a:rPr dirty="0"/>
              <a:t>deferred</a:t>
            </a:r>
            <a:r>
              <a:rPr spc="-10" dirty="0"/>
              <a:t> </a:t>
            </a:r>
            <a:r>
              <a:rPr dirty="0"/>
              <a:t>accounts</a:t>
            </a:r>
            <a:r>
              <a:rPr spc="-15" dirty="0"/>
              <a:t> </a:t>
            </a:r>
            <a:r>
              <a:rPr dirty="0"/>
              <a:t>like</a:t>
            </a:r>
            <a:r>
              <a:rPr spc="-30" dirty="0"/>
              <a:t> </a:t>
            </a:r>
            <a:r>
              <a:rPr dirty="0"/>
              <a:t>an</a:t>
            </a:r>
            <a:r>
              <a:rPr spc="-10" dirty="0"/>
              <a:t> </a:t>
            </a:r>
            <a:r>
              <a:rPr dirty="0"/>
              <a:t>IRA,</a:t>
            </a:r>
            <a:r>
              <a:rPr spc="-20" dirty="0"/>
              <a:t> </a:t>
            </a:r>
            <a:r>
              <a:rPr dirty="0"/>
              <a:t>401(k)</a:t>
            </a:r>
            <a:r>
              <a:rPr spc="-5" dirty="0"/>
              <a:t> </a:t>
            </a:r>
            <a:r>
              <a:rPr dirty="0"/>
              <a:t>Plan,</a:t>
            </a:r>
            <a:r>
              <a:rPr spc="-20" dirty="0"/>
              <a:t> </a:t>
            </a:r>
            <a:r>
              <a:rPr dirty="0"/>
              <a:t>457</a:t>
            </a:r>
            <a:r>
              <a:rPr spc="-10" dirty="0"/>
              <a:t> </a:t>
            </a:r>
            <a:r>
              <a:rPr dirty="0"/>
              <a:t>Plan,</a:t>
            </a:r>
            <a:r>
              <a:rPr spc="-20" dirty="0"/>
              <a:t> </a:t>
            </a:r>
            <a:r>
              <a:rPr dirty="0"/>
              <a:t>401(b)</a:t>
            </a:r>
            <a:r>
              <a:rPr spc="-30" dirty="0"/>
              <a:t> </a:t>
            </a:r>
            <a:r>
              <a:rPr dirty="0"/>
              <a:t>Plan</a:t>
            </a:r>
            <a:r>
              <a:rPr spc="-10" dirty="0"/>
              <a:t> </a:t>
            </a:r>
            <a:r>
              <a:rPr dirty="0"/>
              <a:t>or</a:t>
            </a:r>
            <a:r>
              <a:rPr spc="-20" dirty="0"/>
              <a:t> </a:t>
            </a:r>
            <a:r>
              <a:rPr dirty="0"/>
              <a:t>other</a:t>
            </a:r>
            <a:r>
              <a:rPr spc="-15" dirty="0"/>
              <a:t> </a:t>
            </a:r>
            <a:r>
              <a:rPr dirty="0"/>
              <a:t>types</a:t>
            </a:r>
            <a:r>
              <a:rPr spc="-2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Retirement</a:t>
            </a:r>
            <a:r>
              <a:rPr spc="-10" dirty="0"/>
              <a:t> </a:t>
            </a:r>
            <a:r>
              <a:rPr dirty="0"/>
              <a:t>Plan</a:t>
            </a:r>
            <a:r>
              <a:rPr spc="-20" dirty="0"/>
              <a:t> </a:t>
            </a:r>
            <a:r>
              <a:rPr spc="-10" dirty="0"/>
              <a:t>accounts.</a:t>
            </a:r>
          </a:p>
          <a:p>
            <a:pPr marL="241300" marR="176530" indent="-228600">
              <a:lnSpc>
                <a:spcPts val="1140"/>
              </a:lnSpc>
              <a:spcBef>
                <a:spcPts val="1135"/>
              </a:spcBef>
              <a:buSzPct val="90000"/>
              <a:buFont typeface="Times New Roman"/>
              <a:buChar char="●"/>
              <a:tabLst>
                <a:tab pos="241300" algn="l"/>
              </a:tabLst>
            </a:pPr>
            <a:r>
              <a:rPr dirty="0"/>
              <a:t>Savings</a:t>
            </a:r>
            <a:r>
              <a:rPr spc="-2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earnings</a:t>
            </a:r>
            <a:r>
              <a:rPr spc="-10" dirty="0"/>
              <a:t> </a:t>
            </a:r>
            <a:r>
              <a:rPr dirty="0"/>
              <a:t>grow</a:t>
            </a:r>
            <a:r>
              <a:rPr spc="-15" dirty="0"/>
              <a:t> </a:t>
            </a:r>
            <a:r>
              <a:rPr dirty="0"/>
              <a:t>without</a:t>
            </a:r>
            <a:r>
              <a:rPr spc="-15" dirty="0"/>
              <a:t> </a:t>
            </a:r>
            <a:r>
              <a:rPr dirty="0"/>
              <a:t>being</a:t>
            </a:r>
            <a:r>
              <a:rPr spc="-30" dirty="0"/>
              <a:t> </a:t>
            </a:r>
            <a:r>
              <a:rPr dirty="0"/>
              <a:t>reduced</a:t>
            </a:r>
            <a:r>
              <a:rPr spc="-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dirty="0"/>
              <a:t>current</a:t>
            </a:r>
            <a:r>
              <a:rPr spc="-15" dirty="0"/>
              <a:t> </a:t>
            </a:r>
            <a:r>
              <a:rPr dirty="0"/>
              <a:t>income</a:t>
            </a:r>
            <a:r>
              <a:rPr spc="-25" dirty="0"/>
              <a:t> </a:t>
            </a:r>
            <a:r>
              <a:rPr dirty="0"/>
              <a:t>taxes</a:t>
            </a:r>
            <a:r>
              <a:rPr spc="-20" dirty="0"/>
              <a:t> </a:t>
            </a:r>
            <a:r>
              <a:rPr dirty="0"/>
              <a:t>each</a:t>
            </a:r>
            <a:r>
              <a:rPr spc="-35" dirty="0"/>
              <a:t> </a:t>
            </a:r>
            <a:r>
              <a:rPr dirty="0"/>
              <a:t>year,</a:t>
            </a:r>
            <a:r>
              <a:rPr spc="-25" dirty="0"/>
              <a:t> </a:t>
            </a:r>
            <a:r>
              <a:rPr dirty="0"/>
              <a:t>so</a:t>
            </a:r>
            <a:r>
              <a:rPr spc="-2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larger</a:t>
            </a:r>
            <a:r>
              <a:rPr spc="-30" dirty="0"/>
              <a:t> </a:t>
            </a:r>
            <a:r>
              <a:rPr dirty="0"/>
              <a:t>base</a:t>
            </a:r>
            <a:r>
              <a:rPr spc="-25" dirty="0"/>
              <a:t> </a:t>
            </a:r>
            <a:r>
              <a:rPr dirty="0"/>
              <a:t>stays</a:t>
            </a:r>
            <a:r>
              <a:rPr spc="-20" dirty="0"/>
              <a:t> </a:t>
            </a:r>
            <a:r>
              <a:rPr dirty="0"/>
              <a:t>invested</a:t>
            </a:r>
            <a:r>
              <a:rPr spc="-25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continues</a:t>
            </a:r>
            <a:r>
              <a:rPr spc="-25" dirty="0"/>
              <a:t> to </a:t>
            </a:r>
            <a:r>
              <a:rPr spc="-10" dirty="0"/>
              <a:t>compound.</a:t>
            </a:r>
          </a:p>
          <a:p>
            <a:pPr marL="240665" indent="-227965">
              <a:lnSpc>
                <a:spcPct val="100000"/>
              </a:lnSpc>
              <a:spcBef>
                <a:spcPts val="509"/>
              </a:spcBef>
              <a:buSzPct val="90000"/>
              <a:buFont typeface="Times New Roman"/>
              <a:buChar char="●"/>
              <a:tabLst>
                <a:tab pos="240665" algn="l"/>
              </a:tabLst>
            </a:pPr>
            <a:r>
              <a:rPr dirty="0"/>
              <a:t>In</a:t>
            </a:r>
            <a:r>
              <a:rPr spc="-2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taxable</a:t>
            </a:r>
            <a:r>
              <a:rPr spc="-15" dirty="0"/>
              <a:t> </a:t>
            </a:r>
            <a:r>
              <a:rPr dirty="0"/>
              <a:t>account,</a:t>
            </a:r>
            <a:r>
              <a:rPr spc="-25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portion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investment gains is</a:t>
            </a:r>
            <a:r>
              <a:rPr spc="-25" dirty="0"/>
              <a:t> </a:t>
            </a:r>
            <a:r>
              <a:rPr dirty="0"/>
              <a:t>typically</a:t>
            </a:r>
            <a:r>
              <a:rPr spc="-10" dirty="0"/>
              <a:t> </a:t>
            </a:r>
            <a:r>
              <a:rPr dirty="0"/>
              <a:t>owed</a:t>
            </a:r>
            <a:r>
              <a:rPr spc="-1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taxes</a:t>
            </a:r>
            <a:r>
              <a:rPr spc="-20" dirty="0"/>
              <a:t> </a:t>
            </a:r>
            <a:r>
              <a:rPr dirty="0"/>
              <a:t>annually,</a:t>
            </a:r>
            <a:r>
              <a:rPr spc="-30" dirty="0"/>
              <a:t> </a:t>
            </a:r>
            <a:r>
              <a:rPr dirty="0"/>
              <a:t>which</a:t>
            </a:r>
            <a:r>
              <a:rPr spc="-30" dirty="0"/>
              <a:t> </a:t>
            </a:r>
            <a:r>
              <a:rPr dirty="0"/>
              <a:t>slows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compounding</a:t>
            </a:r>
            <a:r>
              <a:rPr spc="-15" dirty="0"/>
              <a:t> </a:t>
            </a:r>
            <a:r>
              <a:rPr dirty="0"/>
              <a:t>effect</a:t>
            </a:r>
            <a:r>
              <a:rPr spc="-15" dirty="0"/>
              <a:t> </a:t>
            </a:r>
            <a:r>
              <a:rPr dirty="0"/>
              <a:t>over</a:t>
            </a:r>
            <a:r>
              <a:rPr spc="-15" dirty="0"/>
              <a:t> </a:t>
            </a:r>
            <a:r>
              <a:rPr spc="-10" dirty="0"/>
              <a:t>time.</a:t>
            </a:r>
          </a:p>
          <a:p>
            <a:pPr marL="240665" indent="-227965">
              <a:lnSpc>
                <a:spcPct val="100000"/>
              </a:lnSpc>
              <a:spcBef>
                <a:spcPts val="530"/>
              </a:spcBef>
              <a:buSzPct val="90000"/>
              <a:buFont typeface="Times New Roman"/>
              <a:buChar char="●"/>
              <a:tabLst>
                <a:tab pos="240665" algn="l"/>
              </a:tabLst>
            </a:pPr>
            <a:r>
              <a:rPr dirty="0"/>
              <a:t>Consistency</a:t>
            </a:r>
            <a:r>
              <a:rPr spc="-15" dirty="0"/>
              <a:t> </a:t>
            </a:r>
            <a:r>
              <a:rPr dirty="0"/>
              <a:t>matters</a:t>
            </a:r>
            <a:r>
              <a:rPr spc="-20" dirty="0"/>
              <a:t> </a:t>
            </a:r>
            <a:r>
              <a:rPr dirty="0"/>
              <a:t>as</a:t>
            </a:r>
            <a:r>
              <a:rPr spc="-20" dirty="0"/>
              <a:t> </a:t>
            </a:r>
            <a:r>
              <a:rPr dirty="0"/>
              <a:t>much</a:t>
            </a:r>
            <a:r>
              <a:rPr spc="-30" dirty="0"/>
              <a:t> </a:t>
            </a:r>
            <a:r>
              <a:rPr dirty="0"/>
              <a:t>as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amount:</a:t>
            </a:r>
            <a:r>
              <a:rPr spc="-20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modest,</a:t>
            </a:r>
            <a:r>
              <a:rPr spc="-10" dirty="0"/>
              <a:t> </a:t>
            </a:r>
            <a:r>
              <a:rPr dirty="0"/>
              <a:t>regular</a:t>
            </a:r>
            <a:r>
              <a:rPr spc="-20" dirty="0"/>
              <a:t> </a:t>
            </a:r>
            <a:r>
              <a:rPr dirty="0"/>
              <a:t>savings</a:t>
            </a:r>
            <a:r>
              <a:rPr spc="-10" dirty="0"/>
              <a:t> </a:t>
            </a:r>
            <a:r>
              <a:rPr dirty="0"/>
              <a:t>—</a:t>
            </a:r>
            <a:r>
              <a:rPr spc="-25" dirty="0"/>
              <a:t> </a:t>
            </a:r>
            <a:r>
              <a:rPr dirty="0"/>
              <a:t>like</a:t>
            </a:r>
            <a:r>
              <a:rPr spc="-10" dirty="0"/>
              <a:t> </a:t>
            </a:r>
            <a:r>
              <a:rPr dirty="0"/>
              <a:t>$60</a:t>
            </a:r>
            <a:r>
              <a:rPr spc="-1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week</a:t>
            </a:r>
            <a:r>
              <a:rPr spc="-20" dirty="0"/>
              <a:t> </a:t>
            </a:r>
            <a:r>
              <a:rPr dirty="0"/>
              <a:t>—</a:t>
            </a:r>
            <a:r>
              <a:rPr spc="-25" dirty="0"/>
              <a:t> </a:t>
            </a:r>
            <a:r>
              <a:rPr dirty="0"/>
              <a:t>can</a:t>
            </a:r>
            <a:r>
              <a:rPr spc="-10" dirty="0"/>
              <a:t> </a:t>
            </a:r>
            <a:r>
              <a:rPr dirty="0"/>
              <a:t>add</a:t>
            </a:r>
            <a:r>
              <a:rPr spc="-15" dirty="0"/>
              <a:t> </a:t>
            </a:r>
            <a:r>
              <a:rPr dirty="0"/>
              <a:t>up</a:t>
            </a:r>
            <a:r>
              <a:rPr spc="-20" dirty="0"/>
              <a:t> </a:t>
            </a:r>
            <a:r>
              <a:rPr dirty="0"/>
              <a:t>significantly</a:t>
            </a:r>
            <a:r>
              <a:rPr spc="-20" dirty="0"/>
              <a:t> </a:t>
            </a:r>
            <a:r>
              <a:rPr dirty="0"/>
              <a:t>over</a:t>
            </a:r>
            <a:r>
              <a:rPr spc="-20" dirty="0"/>
              <a:t> </a:t>
            </a:r>
            <a:r>
              <a:rPr dirty="0"/>
              <a:t>two</a:t>
            </a:r>
            <a:r>
              <a:rPr spc="-10" dirty="0"/>
              <a:t> decades.</a:t>
            </a:r>
          </a:p>
          <a:p>
            <a:pPr marL="241300" marR="224154" indent="-228600">
              <a:lnSpc>
                <a:spcPct val="94500"/>
              </a:lnSpc>
              <a:spcBef>
                <a:spcPts val="605"/>
              </a:spcBef>
              <a:buSzPct val="90000"/>
              <a:buFont typeface="Times New Roman"/>
              <a:buChar char="●"/>
              <a:tabLst>
                <a:tab pos="241300" algn="l"/>
              </a:tabLst>
            </a:pPr>
            <a:r>
              <a:rPr dirty="0"/>
              <a:t>Taxes</a:t>
            </a:r>
            <a:r>
              <a:rPr spc="-30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generally</a:t>
            </a:r>
            <a:r>
              <a:rPr spc="-20" dirty="0"/>
              <a:t> </a:t>
            </a:r>
            <a:r>
              <a:rPr dirty="0"/>
              <a:t>still</a:t>
            </a:r>
            <a:r>
              <a:rPr spc="-25" dirty="0"/>
              <a:t> </a:t>
            </a:r>
            <a:r>
              <a:rPr dirty="0"/>
              <a:t>owed</a:t>
            </a:r>
            <a:r>
              <a:rPr spc="-20" dirty="0"/>
              <a:t> </a:t>
            </a:r>
            <a:r>
              <a:rPr dirty="0"/>
              <a:t>when</a:t>
            </a:r>
            <a:r>
              <a:rPr spc="-25" dirty="0"/>
              <a:t> </a:t>
            </a:r>
            <a:r>
              <a:rPr dirty="0"/>
              <a:t>funds</a:t>
            </a:r>
            <a:r>
              <a:rPr spc="-30" dirty="0"/>
              <a:t> </a:t>
            </a:r>
            <a:r>
              <a:rPr dirty="0"/>
              <a:t>are</a:t>
            </a:r>
            <a:r>
              <a:rPr spc="-20" dirty="0"/>
              <a:t> </a:t>
            </a:r>
            <a:r>
              <a:rPr dirty="0"/>
              <a:t>eventually</a:t>
            </a:r>
            <a:r>
              <a:rPr spc="-15" dirty="0"/>
              <a:t> </a:t>
            </a:r>
            <a:r>
              <a:rPr dirty="0"/>
              <a:t>withdrawn</a:t>
            </a:r>
            <a:r>
              <a:rPr spc="-30" dirty="0"/>
              <a:t> </a:t>
            </a:r>
            <a:r>
              <a:rPr dirty="0"/>
              <a:t>from</a:t>
            </a:r>
            <a:r>
              <a:rPr spc="-2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traditional</a:t>
            </a:r>
            <a:r>
              <a:rPr spc="-35" dirty="0"/>
              <a:t> </a:t>
            </a:r>
            <a:r>
              <a:rPr spc="-10" dirty="0"/>
              <a:t>tax-</a:t>
            </a:r>
            <a:r>
              <a:rPr dirty="0"/>
              <a:t>deferred</a:t>
            </a:r>
            <a:r>
              <a:rPr spc="-15" dirty="0"/>
              <a:t> </a:t>
            </a:r>
            <a:r>
              <a:rPr dirty="0"/>
              <a:t>account,</a:t>
            </a:r>
            <a:r>
              <a:rPr spc="-20" dirty="0"/>
              <a:t> </a:t>
            </a:r>
            <a:r>
              <a:rPr dirty="0"/>
              <a:t>but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deferral</a:t>
            </a:r>
            <a:r>
              <a:rPr spc="-30" dirty="0"/>
              <a:t> </a:t>
            </a:r>
            <a:r>
              <a:rPr spc="-10" dirty="0"/>
              <a:t>itself </a:t>
            </a:r>
            <a:r>
              <a:rPr dirty="0"/>
              <a:t>provides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meaningful</a:t>
            </a:r>
            <a:r>
              <a:rPr spc="-30" dirty="0"/>
              <a:t> </a:t>
            </a:r>
            <a:r>
              <a:rPr dirty="0"/>
              <a:t>long-term</a:t>
            </a:r>
            <a:r>
              <a:rPr spc="-20" dirty="0"/>
              <a:t> </a:t>
            </a:r>
            <a:r>
              <a:rPr dirty="0"/>
              <a:t>advantage.</a:t>
            </a:r>
            <a:r>
              <a:rPr spc="-15" dirty="0"/>
              <a:t> </a:t>
            </a:r>
            <a:r>
              <a:rPr dirty="0"/>
              <a:t>If</a:t>
            </a:r>
            <a:r>
              <a:rPr spc="-2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Roth</a:t>
            </a:r>
            <a:r>
              <a:rPr spc="-15" dirty="0"/>
              <a:t> </a:t>
            </a:r>
            <a:r>
              <a:rPr dirty="0"/>
              <a:t>account,</a:t>
            </a:r>
            <a:r>
              <a:rPr spc="-25" dirty="0"/>
              <a:t> </a:t>
            </a:r>
            <a:r>
              <a:rPr dirty="0"/>
              <a:t>either</a:t>
            </a:r>
            <a:r>
              <a:rPr spc="-20" dirty="0"/>
              <a:t> </a:t>
            </a:r>
            <a:r>
              <a:rPr dirty="0"/>
              <a:t>Roth</a:t>
            </a:r>
            <a:r>
              <a:rPr spc="-15" dirty="0"/>
              <a:t> </a:t>
            </a:r>
            <a:r>
              <a:rPr dirty="0"/>
              <a:t>IRA</a:t>
            </a:r>
            <a:r>
              <a:rPr spc="-25" dirty="0"/>
              <a:t> </a:t>
            </a:r>
            <a:r>
              <a:rPr dirty="0"/>
              <a:t>or</a:t>
            </a:r>
            <a:r>
              <a:rPr spc="-5" dirty="0"/>
              <a:t> </a:t>
            </a:r>
            <a:r>
              <a:rPr dirty="0"/>
              <a:t>Roth</a:t>
            </a:r>
            <a:r>
              <a:rPr spc="-25" dirty="0"/>
              <a:t> </a:t>
            </a:r>
            <a:r>
              <a:rPr dirty="0"/>
              <a:t>403(b),</a:t>
            </a:r>
            <a:r>
              <a:rPr spc="-25" dirty="0"/>
              <a:t> </a:t>
            </a:r>
            <a:r>
              <a:rPr dirty="0"/>
              <a:t>Roth</a:t>
            </a:r>
            <a:r>
              <a:rPr spc="-30" dirty="0"/>
              <a:t> </a:t>
            </a:r>
            <a:r>
              <a:rPr dirty="0"/>
              <a:t>401(k),</a:t>
            </a:r>
            <a:r>
              <a:rPr spc="-25" dirty="0"/>
              <a:t> </a:t>
            </a:r>
            <a:r>
              <a:rPr dirty="0"/>
              <a:t>are</a:t>
            </a:r>
            <a:r>
              <a:rPr spc="-25" dirty="0"/>
              <a:t> </a:t>
            </a:r>
            <a:r>
              <a:rPr dirty="0"/>
              <a:t>available,</a:t>
            </a:r>
            <a:r>
              <a:rPr spc="-15" dirty="0"/>
              <a:t> </a:t>
            </a:r>
            <a:r>
              <a:rPr dirty="0"/>
              <a:t>taxes</a:t>
            </a:r>
            <a:r>
              <a:rPr spc="-20" dirty="0"/>
              <a:t> </a:t>
            </a:r>
            <a:r>
              <a:rPr spc="-25" dirty="0"/>
              <a:t>are </a:t>
            </a:r>
            <a:r>
              <a:rPr dirty="0"/>
              <a:t>paid</a:t>
            </a:r>
            <a:r>
              <a:rPr spc="-25" dirty="0"/>
              <a:t> </a:t>
            </a:r>
            <a:r>
              <a:rPr dirty="0"/>
              <a:t>and</a:t>
            </a:r>
            <a:r>
              <a:rPr spc="-10" dirty="0"/>
              <a:t> after-</a:t>
            </a:r>
            <a:r>
              <a:rPr dirty="0"/>
              <a:t>tax</a:t>
            </a:r>
            <a:r>
              <a:rPr spc="-15" dirty="0"/>
              <a:t> </a:t>
            </a:r>
            <a:r>
              <a:rPr dirty="0"/>
              <a:t>contributions</a:t>
            </a:r>
            <a:r>
              <a:rPr spc="-25" dirty="0"/>
              <a:t> </a:t>
            </a:r>
            <a:r>
              <a:rPr dirty="0"/>
              <a:t>go</a:t>
            </a:r>
            <a:r>
              <a:rPr spc="-10" dirty="0"/>
              <a:t> </a:t>
            </a:r>
            <a:r>
              <a:rPr dirty="0"/>
              <a:t>into</a:t>
            </a:r>
            <a:r>
              <a:rPr spc="-2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account.</a:t>
            </a:r>
            <a:r>
              <a:rPr spc="-15" dirty="0"/>
              <a:t> </a:t>
            </a:r>
            <a:r>
              <a:rPr dirty="0"/>
              <a:t>Distributions</a:t>
            </a:r>
            <a:r>
              <a:rPr spc="-20" dirty="0"/>
              <a:t> </a:t>
            </a:r>
            <a:r>
              <a:rPr dirty="0"/>
              <a:t>are</a:t>
            </a:r>
            <a:r>
              <a:rPr spc="-10" dirty="0"/>
              <a:t> </a:t>
            </a:r>
            <a:r>
              <a:rPr dirty="0"/>
              <a:t>generally</a:t>
            </a:r>
            <a:r>
              <a:rPr spc="-10" dirty="0"/>
              <a:t> </a:t>
            </a:r>
            <a:r>
              <a:rPr dirty="0"/>
              <a:t>not</a:t>
            </a:r>
            <a:r>
              <a:rPr spc="-20" dirty="0"/>
              <a:t> </a:t>
            </a:r>
            <a:r>
              <a:rPr dirty="0"/>
              <a:t>subject</a:t>
            </a:r>
            <a:r>
              <a:rPr spc="-1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taxes,</a:t>
            </a:r>
            <a:r>
              <a:rPr spc="-25" dirty="0"/>
              <a:t> </a:t>
            </a:r>
            <a:r>
              <a:rPr dirty="0"/>
              <a:t>after</a:t>
            </a:r>
            <a:r>
              <a:rPr spc="-30" dirty="0"/>
              <a:t> </a:t>
            </a:r>
            <a:r>
              <a:rPr dirty="0"/>
              <a:t>satisfying</a:t>
            </a:r>
            <a:r>
              <a:rPr spc="-25" dirty="0"/>
              <a:t> </a:t>
            </a:r>
            <a:r>
              <a:rPr dirty="0"/>
              <a:t>Roth</a:t>
            </a:r>
            <a:r>
              <a:rPr spc="-20" dirty="0"/>
              <a:t> </a:t>
            </a:r>
            <a:r>
              <a:rPr spc="-10" dirty="0"/>
              <a:t>rules.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0300" y="6755190"/>
            <a:ext cx="7635240" cy="26416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5"/>
              </a:spcBef>
            </a:pPr>
            <a:r>
              <a:rPr sz="800" b="1" i="1" spc="-10" dirty="0">
                <a:latin typeface="Georgia"/>
                <a:cs typeface="Georgia"/>
              </a:rPr>
              <a:t>Assumptions</a:t>
            </a:r>
            <a:r>
              <a:rPr sz="800" b="1" i="1" spc="-2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–</a:t>
            </a:r>
            <a:r>
              <a:rPr sz="800" i="1" spc="-2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This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hypothetical</a:t>
            </a:r>
            <a:r>
              <a:rPr sz="800" i="1" spc="-1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example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assumes</a:t>
            </a:r>
            <a:r>
              <a:rPr sz="800" i="1" spc="-1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8%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annual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return</a:t>
            </a:r>
            <a:r>
              <a:rPr sz="800" i="1" spc="-1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before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inflation,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with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all</a:t>
            </a:r>
            <a:r>
              <a:rPr sz="800" i="1" spc="-1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capital</a:t>
            </a:r>
            <a:r>
              <a:rPr sz="800" i="1" spc="-2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gains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and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dividends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reinvested,</a:t>
            </a:r>
            <a:r>
              <a:rPr sz="800" i="1" spc="-2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and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a</a:t>
            </a:r>
            <a:r>
              <a:rPr sz="800" i="1" spc="-25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28%</a:t>
            </a:r>
            <a:r>
              <a:rPr sz="800" i="1" spc="-1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tax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rate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on</a:t>
            </a:r>
            <a:r>
              <a:rPr sz="800" i="1" spc="-15" dirty="0">
                <a:latin typeface="Georgia"/>
                <a:cs typeface="Georgia"/>
              </a:rPr>
              <a:t> </a:t>
            </a:r>
            <a:r>
              <a:rPr sz="800" i="1" spc="-10" dirty="0">
                <a:latin typeface="Georgia"/>
                <a:cs typeface="Georgia"/>
              </a:rPr>
              <a:t>savings.</a:t>
            </a:r>
            <a:r>
              <a:rPr sz="800" i="1" spc="50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Calculation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by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Stephens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dirty="0">
                <a:latin typeface="Georgia"/>
                <a:cs typeface="Georgia"/>
              </a:rPr>
              <a:t>Capital</a:t>
            </a:r>
            <a:r>
              <a:rPr sz="800" i="1" spc="-20" dirty="0">
                <a:latin typeface="Georgia"/>
                <a:cs typeface="Georgia"/>
              </a:rPr>
              <a:t> </a:t>
            </a:r>
            <a:r>
              <a:rPr sz="800" i="1" spc="-10" dirty="0">
                <a:latin typeface="Georgia"/>
                <a:cs typeface="Georgia"/>
              </a:rPr>
              <a:t>Management.</a:t>
            </a:r>
            <a:endParaRPr sz="800">
              <a:latin typeface="Georgia"/>
              <a:cs typeface="Georgi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9839" y="3432047"/>
            <a:ext cx="4974335" cy="314553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619756" y="3677411"/>
            <a:ext cx="3220720" cy="104711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000">
              <a:latin typeface="Times New Roman"/>
              <a:cs typeface="Times New Roman"/>
            </a:endParaRPr>
          </a:p>
          <a:p>
            <a:pPr marL="95885" marR="96520">
              <a:lnSpc>
                <a:spcPct val="95700"/>
              </a:lnSpc>
            </a:pPr>
            <a:r>
              <a:rPr sz="1000" dirty="0">
                <a:latin typeface="Times New Roman"/>
                <a:cs typeface="Times New Roman"/>
              </a:rPr>
              <a:t>See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the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difference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of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how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$60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weekly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contribution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would </a:t>
            </a:r>
            <a:r>
              <a:rPr sz="1000" dirty="0">
                <a:latin typeface="Times New Roman"/>
                <a:cs typeface="Times New Roman"/>
              </a:rPr>
              <a:t>add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up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over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the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years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between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Times New Roman"/>
                <a:cs typeface="Times New Roman"/>
              </a:rPr>
              <a:t>tax-</a:t>
            </a:r>
            <a:r>
              <a:rPr sz="1000" dirty="0">
                <a:latin typeface="Times New Roman"/>
                <a:cs typeface="Times New Roman"/>
              </a:rPr>
              <a:t>deferred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account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and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spc="-50" dirty="0">
                <a:latin typeface="Times New Roman"/>
                <a:cs typeface="Times New Roman"/>
              </a:rPr>
              <a:t>a</a:t>
            </a:r>
            <a:r>
              <a:rPr sz="1000" dirty="0">
                <a:latin typeface="Times New Roman"/>
                <a:cs typeface="Times New Roman"/>
              </a:rPr>
              <a:t> taxable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savings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account.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just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20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years,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savings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in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spc="-20" dirty="0">
                <a:latin typeface="Times New Roman"/>
                <a:cs typeface="Times New Roman"/>
              </a:rPr>
              <a:t>tax-</a:t>
            </a:r>
            <a:r>
              <a:rPr sz="1000" dirty="0">
                <a:latin typeface="Times New Roman"/>
                <a:cs typeface="Times New Roman"/>
              </a:rPr>
              <a:t>deferred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account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will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outpace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taxable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savings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dirty="0">
                <a:latin typeface="Times New Roman"/>
                <a:cs typeface="Times New Roman"/>
              </a:rPr>
              <a:t>account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25" dirty="0">
                <a:latin typeface="Times New Roman"/>
                <a:cs typeface="Times New Roman"/>
              </a:rPr>
              <a:t>by </a:t>
            </a:r>
            <a:r>
              <a:rPr sz="1000" spc="-20" dirty="0">
                <a:latin typeface="Times New Roman"/>
                <a:cs typeface="Times New Roman"/>
              </a:rPr>
              <a:t>30%.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62700" y="4305300"/>
            <a:ext cx="1391920" cy="219710"/>
          </a:xfrm>
          <a:custGeom>
            <a:avLst/>
            <a:gdLst/>
            <a:ahLst/>
            <a:cxnLst/>
            <a:rect l="l" t="t" r="r" b="b"/>
            <a:pathLst>
              <a:path w="1391920" h="219710">
                <a:moveTo>
                  <a:pt x="1391412" y="219456"/>
                </a:moveTo>
                <a:lnTo>
                  <a:pt x="0" y="219456"/>
                </a:lnTo>
                <a:lnTo>
                  <a:pt x="0" y="0"/>
                </a:lnTo>
                <a:lnTo>
                  <a:pt x="1391412" y="0"/>
                </a:lnTo>
                <a:lnTo>
                  <a:pt x="1391412" y="219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45949" y="4335240"/>
            <a:ext cx="11518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163D64"/>
                </a:solidFill>
                <a:latin typeface="Times New Roman"/>
                <a:cs typeface="Times New Roman"/>
              </a:rPr>
              <a:t>Tax-</a:t>
            </a:r>
            <a:r>
              <a:rPr sz="1000" dirty="0">
                <a:solidFill>
                  <a:srgbClr val="163D64"/>
                </a:solidFill>
                <a:latin typeface="Times New Roman"/>
                <a:cs typeface="Times New Roman"/>
              </a:rPr>
              <a:t>deferred</a:t>
            </a:r>
            <a:r>
              <a:rPr sz="1000" spc="-35" dirty="0">
                <a:solidFill>
                  <a:srgbClr val="163D64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163D64"/>
                </a:solidFill>
                <a:latin typeface="Times New Roman"/>
                <a:cs typeface="Times New Roman"/>
              </a:rPr>
              <a:t>Account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62700" y="4934711"/>
            <a:ext cx="1420495" cy="391795"/>
          </a:xfrm>
          <a:custGeom>
            <a:avLst/>
            <a:gdLst/>
            <a:ahLst/>
            <a:cxnLst/>
            <a:rect l="l" t="t" r="r" b="b"/>
            <a:pathLst>
              <a:path w="1420495" h="391795">
                <a:moveTo>
                  <a:pt x="1420367" y="391667"/>
                </a:moveTo>
                <a:lnTo>
                  <a:pt x="0" y="391667"/>
                </a:lnTo>
                <a:lnTo>
                  <a:pt x="0" y="0"/>
                </a:lnTo>
                <a:lnTo>
                  <a:pt x="1420367" y="0"/>
                </a:lnTo>
                <a:lnTo>
                  <a:pt x="1420367" y="391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45949" y="4963139"/>
            <a:ext cx="870585" cy="323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</a:pPr>
            <a:r>
              <a:rPr sz="1000" dirty="0">
                <a:solidFill>
                  <a:srgbClr val="215E9A"/>
                </a:solidFill>
                <a:latin typeface="Times New Roman"/>
                <a:cs typeface="Times New Roman"/>
              </a:rPr>
              <a:t>Taxable</a:t>
            </a:r>
            <a:r>
              <a:rPr sz="1000" spc="-35" dirty="0">
                <a:solidFill>
                  <a:srgbClr val="215E9A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215E9A"/>
                </a:solidFill>
                <a:latin typeface="Times New Roman"/>
                <a:cs typeface="Times New Roman"/>
              </a:rPr>
              <a:t>Savings Account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1553</Words>
  <Application>Microsoft Office PowerPoint</Application>
  <PresentationFormat>Custom</PresentationFormat>
  <Paragraphs>319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Century Gothic</vt:lpstr>
      <vt:lpstr>Georgia</vt:lpstr>
      <vt:lpstr>Times New Roman</vt:lpstr>
      <vt:lpstr>Office Theme</vt:lpstr>
      <vt:lpstr>PowerPoint Presentation</vt:lpstr>
      <vt:lpstr>PowerPoint Presentation</vt:lpstr>
      <vt:lpstr>Starting Early Pays Off</vt:lpstr>
      <vt:lpstr>The Value of Tax-Deferred Compounding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Stephens_AGFOA_Handout (6)</dc:title>
  <dc:creator>Tammy Repp</dc:creator>
  <cp:lastModifiedBy>Ivey, Keith</cp:lastModifiedBy>
  <cp:revision>1</cp:revision>
  <dcterms:created xsi:type="dcterms:W3CDTF">2026-07-23T20:49:50Z</dcterms:created>
  <dcterms:modified xsi:type="dcterms:W3CDTF">2026-07-23T20:50:34Z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2026-07-23T00:00:00Z</vt:filetime>
  </property>
  <property fmtid="{D5CDD505-2E9C-101B-9397-08002B2CF9AE}" pid="3" name="LastSaved">
    <vt:filetime>2026-07-23T00:00:00Z</vt:filetime>
  </property>
  <property fmtid="{D5CDD505-2E9C-101B-9397-08002B2CF9AE}" pid="4" name="Producer">
    <vt:lpwstr>Microsoft: Print To PDF</vt:lpwstr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2026-07-23T20:50:34Z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d63c991c-1413-4f8d-8118-67d83281ae28</vt:lpwstr>
  </property>
  <property fmtid="{D5CDD505-2E9C-101B-9397-08002B2CF9AE}" pid="10" name="MSIP_Label_defa4170-0d19-0005-0004-bc88714345d2_ActionId">
    <vt:lpwstr>29552832-1268-45ba-8d97-d4cbe98c78ff</vt:lpwstr>
  </property>
  <property fmtid="{D5CDD505-2E9C-101B-9397-08002B2CF9AE}" pid="11" name="MSIP_Label_defa4170-0d19-0005-0004-bc88714345d2_ContentBits">
    <vt:lpwstr>0</vt:lpwstr>
  </property>
  <property fmtid="{D5CDD505-2E9C-101B-9397-08002B2CF9AE}" pid="12" name="MSIP_Label_defa4170-0d19-0005-0004-bc88714345d2_Tag">
    <vt:lpwstr>10, 3, 0, 1</vt:lpwstr>
  </property>
</Properties>
</file>