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94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29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5B5E5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29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B5E5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29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29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5800" y="6174113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777240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E0E4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100" y="590803"/>
            <a:ext cx="717867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294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999" y="1348720"/>
            <a:ext cx="7802880" cy="4064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5B5E5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49302" y="6415881"/>
            <a:ext cx="158750" cy="201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ick.roederer@raymondjames.co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mailto:cheryl.schluterman@raymondjames.co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Andrew.herran@raymondjames.com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Andrew.dillon@raymondjames.co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had.Myers@raymondjames.com" TargetMode="External"/><Relationship Id="rId5" Type="http://schemas.openxmlformats.org/officeDocument/2006/relationships/hyperlink" Target="http://www.raymondjames.com/" TargetMode="External"/><Relationship Id="rId4" Type="http://schemas.openxmlformats.org/officeDocument/2006/relationships/hyperlink" Target="mailto:david.sutton@raymondjames.co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6165850"/>
            <a:ext cx="9156700" cy="698500"/>
            <a:chOff x="-6350" y="6165850"/>
            <a:chExt cx="9156700" cy="698500"/>
          </a:xfrm>
        </p:grpSpPr>
        <p:sp>
          <p:nvSpPr>
            <p:cNvPr id="3" name="object 3"/>
            <p:cNvSpPr/>
            <p:nvPr/>
          </p:nvSpPr>
          <p:spPr>
            <a:xfrm>
              <a:off x="685800" y="6171569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0" y="0"/>
                  </a:moveTo>
                  <a:lnTo>
                    <a:pt x="7772400" y="0"/>
                  </a:lnTo>
                </a:path>
              </a:pathLst>
            </a:custGeom>
            <a:ln w="3175">
              <a:solidFill>
                <a:srgbClr val="E0E4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170675"/>
              <a:ext cx="9144000" cy="6873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172200"/>
              <a:ext cx="9144000" cy="685800"/>
            </a:xfrm>
            <a:custGeom>
              <a:avLst/>
              <a:gdLst/>
              <a:ahLst/>
              <a:cxnLst/>
              <a:rect l="l" t="t" r="r" b="b"/>
              <a:pathLst>
                <a:path w="9144000" h="685800">
                  <a:moveTo>
                    <a:pt x="0" y="0"/>
                  </a:moveTo>
                  <a:lnTo>
                    <a:pt x="9144000" y="0"/>
                  </a:lnTo>
                  <a:lnTo>
                    <a:pt x="9144000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1429" y="6449364"/>
              <a:ext cx="1741315" cy="14998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518838" y="4157491"/>
            <a:ext cx="6190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2948"/>
                </a:solidFill>
                <a:latin typeface="Calibri"/>
                <a:cs typeface="Calibri"/>
              </a:rPr>
              <a:t>Raymond</a:t>
            </a:r>
            <a:r>
              <a:rPr sz="2800" spc="-4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2800" spc="90" dirty="0">
                <a:solidFill>
                  <a:srgbClr val="002948"/>
                </a:solidFill>
                <a:latin typeface="Calibri"/>
                <a:cs typeface="Calibri"/>
              </a:rPr>
              <a:t>James</a:t>
            </a:r>
            <a:r>
              <a:rPr sz="2800" spc="-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2948"/>
                </a:solidFill>
                <a:latin typeface="Calibri"/>
                <a:cs typeface="Calibri"/>
              </a:rPr>
              <a:t>Public</a:t>
            </a:r>
            <a:r>
              <a:rPr sz="2800" spc="-1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2948"/>
                </a:solidFill>
                <a:latin typeface="Calibri"/>
                <a:cs typeface="Calibri"/>
              </a:rPr>
              <a:t>Finance</a:t>
            </a:r>
            <a:r>
              <a:rPr sz="2800" spc="-4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2800" spc="-660" dirty="0">
                <a:solidFill>
                  <a:srgbClr val="5388B6"/>
                </a:solidFill>
                <a:latin typeface="Calibri"/>
                <a:cs typeface="Calibri"/>
              </a:rPr>
              <a:t>|</a:t>
            </a:r>
            <a:r>
              <a:rPr sz="2800" spc="1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2800" spc="95" dirty="0">
                <a:solidFill>
                  <a:srgbClr val="002948"/>
                </a:solidFill>
                <a:latin typeface="Calibri"/>
                <a:cs typeface="Calibri"/>
              </a:rPr>
              <a:t>July</a:t>
            </a:r>
            <a:r>
              <a:rPr sz="2800" spc="-1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2948"/>
                </a:solidFill>
                <a:latin typeface="Calibri"/>
                <a:cs typeface="Calibri"/>
              </a:rPr>
              <a:t>2026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02919" y="5174183"/>
            <a:ext cx="5421630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Cheryl</a:t>
            </a:r>
            <a:r>
              <a:rPr sz="1800" spc="1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Schluterman,</a:t>
            </a:r>
            <a:r>
              <a:rPr sz="1800" spc="17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Director,</a:t>
            </a:r>
            <a:r>
              <a:rPr sz="1800" spc="19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Public</a:t>
            </a:r>
            <a:r>
              <a:rPr sz="1800" spc="17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Finance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75" dirty="0">
                <a:solidFill>
                  <a:srgbClr val="5388B6"/>
                </a:solidFill>
                <a:latin typeface="Calibri"/>
                <a:cs typeface="Calibri"/>
              </a:rPr>
              <a:t>T</a:t>
            </a:r>
            <a:r>
              <a:rPr sz="1600" spc="-2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5388B6"/>
                </a:solidFill>
                <a:latin typeface="Calibri"/>
                <a:cs typeface="Calibri"/>
              </a:rPr>
              <a:t>501.671.1324</a:t>
            </a:r>
            <a:r>
              <a:rPr sz="1600" spc="3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5388B6"/>
                </a:solidFill>
                <a:latin typeface="Calibri"/>
                <a:cs typeface="Calibri"/>
              </a:rPr>
              <a:t>//</a:t>
            </a:r>
            <a:r>
              <a:rPr sz="1600" spc="-2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5388B6"/>
                </a:solidFill>
                <a:latin typeface="Calibri"/>
                <a:cs typeface="Calibri"/>
              </a:rPr>
              <a:t>C</a:t>
            </a:r>
            <a:r>
              <a:rPr sz="1600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5388B6"/>
                </a:solidFill>
                <a:latin typeface="Calibri"/>
                <a:cs typeface="Calibri"/>
              </a:rPr>
              <a:t>501.258.7129</a:t>
            </a:r>
            <a:r>
              <a:rPr sz="1600" spc="3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388B6"/>
                </a:solidFill>
                <a:latin typeface="Calibri"/>
                <a:cs typeface="Calibri"/>
              </a:rPr>
              <a:t>(calls)</a:t>
            </a:r>
            <a:r>
              <a:rPr sz="1600" spc="-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5388B6"/>
                </a:solidFill>
                <a:latin typeface="Calibri"/>
                <a:cs typeface="Calibri"/>
              </a:rPr>
              <a:t>//</a:t>
            </a:r>
            <a:r>
              <a:rPr sz="1600" spc="-2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5388B6"/>
                </a:solidFill>
                <a:latin typeface="Calibri"/>
                <a:cs typeface="Calibri"/>
              </a:rPr>
              <a:t>C</a:t>
            </a:r>
            <a:r>
              <a:rPr sz="1600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5388B6"/>
                </a:solidFill>
                <a:latin typeface="Calibri"/>
                <a:cs typeface="Calibri"/>
              </a:rPr>
              <a:t>901.910.3240</a:t>
            </a:r>
            <a:r>
              <a:rPr sz="1600" spc="3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5388B6"/>
                </a:solidFill>
                <a:latin typeface="Calibri"/>
                <a:cs typeface="Calibri"/>
              </a:rPr>
              <a:t>(texts)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51420" y="791543"/>
            <a:ext cx="2841157" cy="28411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86316" y="3275393"/>
            <a:ext cx="2137410" cy="301625"/>
          </a:xfrm>
          <a:custGeom>
            <a:avLst/>
            <a:gdLst/>
            <a:ahLst/>
            <a:cxnLst/>
            <a:rect l="l" t="t" r="r" b="b"/>
            <a:pathLst>
              <a:path w="2137410" h="301625">
                <a:moveTo>
                  <a:pt x="1167574" y="4457"/>
                </a:moveTo>
                <a:lnTo>
                  <a:pt x="1111758" y="6235"/>
                </a:lnTo>
                <a:lnTo>
                  <a:pt x="1087094" y="5511"/>
                </a:lnTo>
                <a:lnTo>
                  <a:pt x="1061745" y="4457"/>
                </a:lnTo>
                <a:lnTo>
                  <a:pt x="983170" y="209003"/>
                </a:lnTo>
                <a:lnTo>
                  <a:pt x="925423" y="72644"/>
                </a:lnTo>
                <a:lnTo>
                  <a:pt x="903909" y="21831"/>
                </a:lnTo>
                <a:lnTo>
                  <a:pt x="896543" y="4457"/>
                </a:lnTo>
                <a:lnTo>
                  <a:pt x="707237" y="4457"/>
                </a:lnTo>
                <a:lnTo>
                  <a:pt x="707237" y="20053"/>
                </a:lnTo>
                <a:lnTo>
                  <a:pt x="718781" y="20828"/>
                </a:lnTo>
                <a:lnTo>
                  <a:pt x="728954" y="23952"/>
                </a:lnTo>
                <a:lnTo>
                  <a:pt x="736180" y="30581"/>
                </a:lnTo>
                <a:lnTo>
                  <a:pt x="738936" y="41884"/>
                </a:lnTo>
                <a:lnTo>
                  <a:pt x="737184" y="52082"/>
                </a:lnTo>
                <a:lnTo>
                  <a:pt x="732917" y="63614"/>
                </a:lnTo>
                <a:lnTo>
                  <a:pt x="727633" y="74980"/>
                </a:lnTo>
                <a:lnTo>
                  <a:pt x="722871" y="84670"/>
                </a:lnTo>
                <a:lnTo>
                  <a:pt x="680008" y="155079"/>
                </a:lnTo>
                <a:lnTo>
                  <a:pt x="636244" y="75311"/>
                </a:lnTo>
                <a:lnTo>
                  <a:pt x="631926" y="67729"/>
                </a:lnTo>
                <a:lnTo>
                  <a:pt x="626757" y="57759"/>
                </a:lnTo>
                <a:lnTo>
                  <a:pt x="622439" y="47548"/>
                </a:lnTo>
                <a:lnTo>
                  <a:pt x="620623" y="39217"/>
                </a:lnTo>
                <a:lnTo>
                  <a:pt x="624154" y="29387"/>
                </a:lnTo>
                <a:lnTo>
                  <a:pt x="632790" y="23787"/>
                </a:lnTo>
                <a:lnTo>
                  <a:pt x="643597" y="21107"/>
                </a:lnTo>
                <a:lnTo>
                  <a:pt x="653656" y="20053"/>
                </a:lnTo>
                <a:lnTo>
                  <a:pt x="653656" y="6235"/>
                </a:lnTo>
                <a:lnTo>
                  <a:pt x="653656" y="4457"/>
                </a:lnTo>
                <a:lnTo>
                  <a:pt x="578205" y="6235"/>
                </a:lnTo>
                <a:lnTo>
                  <a:pt x="512127" y="4457"/>
                </a:lnTo>
                <a:lnTo>
                  <a:pt x="512127" y="20053"/>
                </a:lnTo>
                <a:lnTo>
                  <a:pt x="526072" y="24218"/>
                </a:lnTo>
                <a:lnTo>
                  <a:pt x="535000" y="29629"/>
                </a:lnTo>
                <a:lnTo>
                  <a:pt x="541756" y="37719"/>
                </a:lnTo>
                <a:lnTo>
                  <a:pt x="549186" y="49911"/>
                </a:lnTo>
                <a:lnTo>
                  <a:pt x="625525" y="184950"/>
                </a:lnTo>
                <a:lnTo>
                  <a:pt x="625424" y="225945"/>
                </a:lnTo>
                <a:lnTo>
                  <a:pt x="620229" y="264769"/>
                </a:lnTo>
                <a:lnTo>
                  <a:pt x="584454" y="278536"/>
                </a:lnTo>
                <a:lnTo>
                  <a:pt x="575525" y="278536"/>
                </a:lnTo>
                <a:lnTo>
                  <a:pt x="568045" y="277368"/>
                </a:lnTo>
                <a:lnTo>
                  <a:pt x="560057" y="275094"/>
                </a:lnTo>
                <a:lnTo>
                  <a:pt x="560222" y="275094"/>
                </a:lnTo>
                <a:lnTo>
                  <a:pt x="553427" y="272199"/>
                </a:lnTo>
                <a:lnTo>
                  <a:pt x="546950" y="268287"/>
                </a:lnTo>
                <a:lnTo>
                  <a:pt x="546849" y="268147"/>
                </a:lnTo>
                <a:lnTo>
                  <a:pt x="540131" y="259727"/>
                </a:lnTo>
                <a:lnTo>
                  <a:pt x="516128" y="205892"/>
                </a:lnTo>
                <a:lnTo>
                  <a:pt x="507199" y="183603"/>
                </a:lnTo>
                <a:lnTo>
                  <a:pt x="466788" y="82892"/>
                </a:lnTo>
                <a:lnTo>
                  <a:pt x="438899" y="13373"/>
                </a:lnTo>
                <a:lnTo>
                  <a:pt x="438899" y="183603"/>
                </a:lnTo>
                <a:lnTo>
                  <a:pt x="358978" y="183603"/>
                </a:lnTo>
                <a:lnTo>
                  <a:pt x="400050" y="82892"/>
                </a:lnTo>
                <a:lnTo>
                  <a:pt x="438899" y="183603"/>
                </a:lnTo>
                <a:lnTo>
                  <a:pt x="438899" y="13373"/>
                </a:lnTo>
                <a:lnTo>
                  <a:pt x="433539" y="0"/>
                </a:lnTo>
                <a:lnTo>
                  <a:pt x="413004" y="0"/>
                </a:lnTo>
                <a:lnTo>
                  <a:pt x="325932" y="209003"/>
                </a:lnTo>
                <a:lnTo>
                  <a:pt x="320421" y="222186"/>
                </a:lnTo>
                <a:lnTo>
                  <a:pt x="314274" y="236194"/>
                </a:lnTo>
                <a:lnTo>
                  <a:pt x="307035" y="249872"/>
                </a:lnTo>
                <a:lnTo>
                  <a:pt x="298259" y="262039"/>
                </a:lnTo>
                <a:lnTo>
                  <a:pt x="290664" y="271399"/>
                </a:lnTo>
                <a:lnTo>
                  <a:pt x="285813" y="266941"/>
                </a:lnTo>
                <a:lnTo>
                  <a:pt x="284772" y="265938"/>
                </a:lnTo>
                <a:lnTo>
                  <a:pt x="281736" y="262039"/>
                </a:lnTo>
                <a:lnTo>
                  <a:pt x="273875" y="253187"/>
                </a:lnTo>
                <a:lnTo>
                  <a:pt x="266446" y="244043"/>
                </a:lnTo>
                <a:lnTo>
                  <a:pt x="259499" y="234632"/>
                </a:lnTo>
                <a:lnTo>
                  <a:pt x="253161" y="225056"/>
                </a:lnTo>
                <a:lnTo>
                  <a:pt x="205435" y="165785"/>
                </a:lnTo>
                <a:lnTo>
                  <a:pt x="192887" y="150177"/>
                </a:lnTo>
                <a:lnTo>
                  <a:pt x="209537" y="145275"/>
                </a:lnTo>
                <a:lnTo>
                  <a:pt x="218694" y="142582"/>
                </a:lnTo>
                <a:lnTo>
                  <a:pt x="240652" y="128181"/>
                </a:lnTo>
                <a:lnTo>
                  <a:pt x="255917" y="107505"/>
                </a:lnTo>
                <a:lnTo>
                  <a:pt x="261645" y="81102"/>
                </a:lnTo>
                <a:lnTo>
                  <a:pt x="259181" y="61747"/>
                </a:lnTo>
                <a:lnTo>
                  <a:pt x="237159" y="26022"/>
                </a:lnTo>
                <a:lnTo>
                  <a:pt x="201815" y="10223"/>
                </a:lnTo>
                <a:lnTo>
                  <a:pt x="188861" y="8140"/>
                </a:lnTo>
                <a:lnTo>
                  <a:pt x="188861" y="85559"/>
                </a:lnTo>
                <a:lnTo>
                  <a:pt x="184848" y="113322"/>
                </a:lnTo>
                <a:lnTo>
                  <a:pt x="172847" y="131800"/>
                </a:lnTo>
                <a:lnTo>
                  <a:pt x="152882" y="142087"/>
                </a:lnTo>
                <a:lnTo>
                  <a:pt x="125018" y="145275"/>
                </a:lnTo>
                <a:lnTo>
                  <a:pt x="108051" y="145275"/>
                </a:lnTo>
                <a:lnTo>
                  <a:pt x="108115" y="59359"/>
                </a:lnTo>
                <a:lnTo>
                  <a:pt x="109943" y="28841"/>
                </a:lnTo>
                <a:lnTo>
                  <a:pt x="110731" y="24511"/>
                </a:lnTo>
                <a:lnTo>
                  <a:pt x="125907" y="24955"/>
                </a:lnTo>
                <a:lnTo>
                  <a:pt x="130822" y="24955"/>
                </a:lnTo>
                <a:lnTo>
                  <a:pt x="157403" y="28841"/>
                </a:lnTo>
                <a:lnTo>
                  <a:pt x="175412" y="40386"/>
                </a:lnTo>
                <a:lnTo>
                  <a:pt x="185635" y="59359"/>
                </a:lnTo>
                <a:lnTo>
                  <a:pt x="188861" y="85559"/>
                </a:lnTo>
                <a:lnTo>
                  <a:pt x="188861" y="8140"/>
                </a:lnTo>
                <a:lnTo>
                  <a:pt x="182613" y="7124"/>
                </a:lnTo>
                <a:lnTo>
                  <a:pt x="172694" y="6235"/>
                </a:lnTo>
                <a:lnTo>
                  <a:pt x="163080" y="5372"/>
                </a:lnTo>
                <a:lnTo>
                  <a:pt x="145554" y="4457"/>
                </a:lnTo>
                <a:lnTo>
                  <a:pt x="74117" y="6235"/>
                </a:lnTo>
                <a:lnTo>
                  <a:pt x="0" y="4457"/>
                </a:lnTo>
                <a:lnTo>
                  <a:pt x="0" y="20053"/>
                </a:lnTo>
                <a:lnTo>
                  <a:pt x="24307" y="23368"/>
                </a:lnTo>
                <a:lnTo>
                  <a:pt x="36385" y="34150"/>
                </a:lnTo>
                <a:lnTo>
                  <a:pt x="40779" y="237375"/>
                </a:lnTo>
                <a:lnTo>
                  <a:pt x="40563" y="247764"/>
                </a:lnTo>
                <a:lnTo>
                  <a:pt x="36271" y="265328"/>
                </a:lnTo>
                <a:lnTo>
                  <a:pt x="24130" y="275793"/>
                </a:lnTo>
                <a:lnTo>
                  <a:pt x="0" y="278536"/>
                </a:lnTo>
                <a:lnTo>
                  <a:pt x="0" y="295021"/>
                </a:lnTo>
                <a:lnTo>
                  <a:pt x="150469" y="295021"/>
                </a:lnTo>
                <a:lnTo>
                  <a:pt x="150469" y="279425"/>
                </a:lnTo>
                <a:lnTo>
                  <a:pt x="126009" y="276174"/>
                </a:lnTo>
                <a:lnTo>
                  <a:pt x="114160" y="265938"/>
                </a:lnTo>
                <a:lnTo>
                  <a:pt x="113550" y="265328"/>
                </a:lnTo>
                <a:lnTo>
                  <a:pt x="109093" y="247764"/>
                </a:lnTo>
                <a:lnTo>
                  <a:pt x="109004" y="244043"/>
                </a:lnTo>
                <a:lnTo>
                  <a:pt x="108585" y="227406"/>
                </a:lnTo>
                <a:lnTo>
                  <a:pt x="108496" y="166230"/>
                </a:lnTo>
                <a:lnTo>
                  <a:pt x="110731" y="166230"/>
                </a:lnTo>
                <a:lnTo>
                  <a:pt x="113411" y="165785"/>
                </a:lnTo>
                <a:lnTo>
                  <a:pt x="115646" y="165785"/>
                </a:lnTo>
                <a:lnTo>
                  <a:pt x="125844" y="168859"/>
                </a:lnTo>
                <a:lnTo>
                  <a:pt x="137629" y="178422"/>
                </a:lnTo>
                <a:lnTo>
                  <a:pt x="149923" y="191909"/>
                </a:lnTo>
                <a:lnTo>
                  <a:pt x="161632" y="206781"/>
                </a:lnTo>
                <a:lnTo>
                  <a:pt x="223685" y="295465"/>
                </a:lnTo>
                <a:lnTo>
                  <a:pt x="370586" y="295465"/>
                </a:lnTo>
                <a:lnTo>
                  <a:pt x="370586" y="279869"/>
                </a:lnTo>
                <a:lnTo>
                  <a:pt x="356971" y="278244"/>
                </a:lnTo>
                <a:lnTo>
                  <a:pt x="357543" y="278244"/>
                </a:lnTo>
                <a:lnTo>
                  <a:pt x="346265" y="275094"/>
                </a:lnTo>
                <a:lnTo>
                  <a:pt x="341731" y="271399"/>
                </a:lnTo>
                <a:lnTo>
                  <a:pt x="337743" y="268147"/>
                </a:lnTo>
                <a:lnTo>
                  <a:pt x="337629" y="267703"/>
                </a:lnTo>
                <a:lnTo>
                  <a:pt x="337527" y="267322"/>
                </a:lnTo>
                <a:lnTo>
                  <a:pt x="337439" y="266941"/>
                </a:lnTo>
                <a:lnTo>
                  <a:pt x="334416" y="255358"/>
                </a:lnTo>
                <a:lnTo>
                  <a:pt x="335495" y="246189"/>
                </a:lnTo>
                <a:lnTo>
                  <a:pt x="350050" y="205892"/>
                </a:lnTo>
                <a:lnTo>
                  <a:pt x="447827" y="205892"/>
                </a:lnTo>
                <a:lnTo>
                  <a:pt x="456755" y="231292"/>
                </a:lnTo>
                <a:lnTo>
                  <a:pt x="459397" y="237375"/>
                </a:lnTo>
                <a:lnTo>
                  <a:pt x="462165" y="245224"/>
                </a:lnTo>
                <a:lnTo>
                  <a:pt x="464350" y="253187"/>
                </a:lnTo>
                <a:lnTo>
                  <a:pt x="465226" y="259727"/>
                </a:lnTo>
                <a:lnTo>
                  <a:pt x="464769" y="261150"/>
                </a:lnTo>
                <a:lnTo>
                  <a:pt x="461416" y="270522"/>
                </a:lnTo>
                <a:lnTo>
                  <a:pt x="452018" y="275971"/>
                </a:lnTo>
                <a:lnTo>
                  <a:pt x="440194" y="278244"/>
                </a:lnTo>
                <a:lnTo>
                  <a:pt x="429069" y="279425"/>
                </a:lnTo>
                <a:lnTo>
                  <a:pt x="429069" y="295021"/>
                </a:lnTo>
                <a:lnTo>
                  <a:pt x="734923" y="295021"/>
                </a:lnTo>
                <a:lnTo>
                  <a:pt x="734923" y="279425"/>
                </a:lnTo>
                <a:lnTo>
                  <a:pt x="727659" y="278536"/>
                </a:lnTo>
                <a:lnTo>
                  <a:pt x="709955" y="276364"/>
                </a:lnTo>
                <a:lnTo>
                  <a:pt x="697242" y="265938"/>
                </a:lnTo>
                <a:lnTo>
                  <a:pt x="692658" y="248285"/>
                </a:lnTo>
                <a:lnTo>
                  <a:pt x="692556" y="244043"/>
                </a:lnTo>
                <a:lnTo>
                  <a:pt x="692150" y="227406"/>
                </a:lnTo>
                <a:lnTo>
                  <a:pt x="692061" y="176923"/>
                </a:lnTo>
                <a:lnTo>
                  <a:pt x="705142" y="155079"/>
                </a:lnTo>
                <a:lnTo>
                  <a:pt x="767067" y="51689"/>
                </a:lnTo>
                <a:lnTo>
                  <a:pt x="773137" y="40944"/>
                </a:lnTo>
                <a:lnTo>
                  <a:pt x="779678" y="32080"/>
                </a:lnTo>
                <a:lnTo>
                  <a:pt x="787146" y="26022"/>
                </a:lnTo>
                <a:lnTo>
                  <a:pt x="787908" y="25450"/>
                </a:lnTo>
                <a:lnTo>
                  <a:pt x="798322" y="21831"/>
                </a:lnTo>
                <a:lnTo>
                  <a:pt x="798766" y="21831"/>
                </a:lnTo>
                <a:lnTo>
                  <a:pt x="809574" y="22123"/>
                </a:lnTo>
                <a:lnTo>
                  <a:pt x="819581" y="25450"/>
                </a:lnTo>
                <a:lnTo>
                  <a:pt x="828344" y="31546"/>
                </a:lnTo>
                <a:lnTo>
                  <a:pt x="835380" y="40106"/>
                </a:lnTo>
                <a:lnTo>
                  <a:pt x="835291" y="219417"/>
                </a:lnTo>
                <a:lnTo>
                  <a:pt x="835164" y="225056"/>
                </a:lnTo>
                <a:lnTo>
                  <a:pt x="835113" y="225945"/>
                </a:lnTo>
                <a:lnTo>
                  <a:pt x="835025" y="227406"/>
                </a:lnTo>
                <a:lnTo>
                  <a:pt x="834618" y="234632"/>
                </a:lnTo>
                <a:lnTo>
                  <a:pt x="834555" y="235521"/>
                </a:lnTo>
                <a:lnTo>
                  <a:pt x="834478" y="236194"/>
                </a:lnTo>
                <a:lnTo>
                  <a:pt x="834364" y="237375"/>
                </a:lnTo>
                <a:lnTo>
                  <a:pt x="817918" y="273240"/>
                </a:lnTo>
                <a:lnTo>
                  <a:pt x="794308" y="278536"/>
                </a:lnTo>
                <a:lnTo>
                  <a:pt x="794308" y="295021"/>
                </a:lnTo>
                <a:lnTo>
                  <a:pt x="899223" y="295021"/>
                </a:lnTo>
                <a:lnTo>
                  <a:pt x="899223" y="279425"/>
                </a:lnTo>
                <a:lnTo>
                  <a:pt x="888885" y="277698"/>
                </a:lnTo>
                <a:lnTo>
                  <a:pt x="879081" y="274637"/>
                </a:lnTo>
                <a:lnTo>
                  <a:pt x="857707" y="234632"/>
                </a:lnTo>
                <a:lnTo>
                  <a:pt x="856818" y="72644"/>
                </a:lnTo>
                <a:lnTo>
                  <a:pt x="858151" y="72644"/>
                </a:lnTo>
                <a:lnTo>
                  <a:pt x="949680" y="295021"/>
                </a:lnTo>
                <a:lnTo>
                  <a:pt x="970661" y="295021"/>
                </a:lnTo>
                <a:lnTo>
                  <a:pt x="1005166" y="209003"/>
                </a:lnTo>
                <a:lnTo>
                  <a:pt x="1058621" y="75755"/>
                </a:lnTo>
                <a:lnTo>
                  <a:pt x="1059522" y="75755"/>
                </a:lnTo>
                <a:lnTo>
                  <a:pt x="1059434" y="219417"/>
                </a:lnTo>
                <a:lnTo>
                  <a:pt x="1059332" y="225056"/>
                </a:lnTo>
                <a:lnTo>
                  <a:pt x="1059281" y="225945"/>
                </a:lnTo>
                <a:lnTo>
                  <a:pt x="1059192" y="227406"/>
                </a:lnTo>
                <a:lnTo>
                  <a:pt x="1058786" y="234632"/>
                </a:lnTo>
                <a:lnTo>
                  <a:pt x="1058672" y="236194"/>
                </a:lnTo>
                <a:lnTo>
                  <a:pt x="1058545" y="237375"/>
                </a:lnTo>
                <a:lnTo>
                  <a:pt x="1057630" y="246189"/>
                </a:lnTo>
                <a:lnTo>
                  <a:pt x="1030897" y="277063"/>
                </a:lnTo>
                <a:lnTo>
                  <a:pt x="1018438" y="279425"/>
                </a:lnTo>
                <a:lnTo>
                  <a:pt x="1018438" y="295465"/>
                </a:lnTo>
                <a:lnTo>
                  <a:pt x="1167117" y="295465"/>
                </a:lnTo>
                <a:lnTo>
                  <a:pt x="1167117" y="279425"/>
                </a:lnTo>
                <a:lnTo>
                  <a:pt x="1154036" y="277063"/>
                </a:lnTo>
                <a:lnTo>
                  <a:pt x="1154303" y="277063"/>
                </a:lnTo>
                <a:lnTo>
                  <a:pt x="1127480" y="246189"/>
                </a:lnTo>
                <a:lnTo>
                  <a:pt x="1127264" y="244043"/>
                </a:lnTo>
                <a:lnTo>
                  <a:pt x="1126451" y="236194"/>
                </a:lnTo>
                <a:lnTo>
                  <a:pt x="1126324" y="234632"/>
                </a:lnTo>
                <a:lnTo>
                  <a:pt x="1125842" y="225945"/>
                </a:lnTo>
                <a:lnTo>
                  <a:pt x="1125766" y="223710"/>
                </a:lnTo>
                <a:lnTo>
                  <a:pt x="1125639" y="75755"/>
                </a:lnTo>
                <a:lnTo>
                  <a:pt x="1125753" y="72644"/>
                </a:lnTo>
                <a:lnTo>
                  <a:pt x="1126350" y="57759"/>
                </a:lnTo>
                <a:lnTo>
                  <a:pt x="1126591" y="52082"/>
                </a:lnTo>
                <a:lnTo>
                  <a:pt x="1126693" y="51689"/>
                </a:lnTo>
                <a:lnTo>
                  <a:pt x="1131011" y="34150"/>
                </a:lnTo>
                <a:lnTo>
                  <a:pt x="1143241" y="23190"/>
                </a:lnTo>
                <a:lnTo>
                  <a:pt x="1167574" y="20053"/>
                </a:lnTo>
                <a:lnTo>
                  <a:pt x="1167574" y="6235"/>
                </a:lnTo>
                <a:lnTo>
                  <a:pt x="1167574" y="4457"/>
                </a:lnTo>
                <a:close/>
              </a:path>
              <a:path w="2137410" h="301625">
                <a:moveTo>
                  <a:pt x="1501101" y="150634"/>
                </a:moveTo>
                <a:lnTo>
                  <a:pt x="1492580" y="99339"/>
                </a:lnTo>
                <a:lnTo>
                  <a:pt x="1469009" y="57835"/>
                </a:lnTo>
                <a:lnTo>
                  <a:pt x="1433296" y="27063"/>
                </a:lnTo>
                <a:lnTo>
                  <a:pt x="1424749" y="23418"/>
                </a:lnTo>
                <a:lnTo>
                  <a:pt x="1424749" y="152857"/>
                </a:lnTo>
                <a:lnTo>
                  <a:pt x="1421091" y="198462"/>
                </a:lnTo>
                <a:lnTo>
                  <a:pt x="1407617" y="239255"/>
                </a:lnTo>
                <a:lnTo>
                  <a:pt x="1380477" y="268605"/>
                </a:lnTo>
                <a:lnTo>
                  <a:pt x="1335900" y="279869"/>
                </a:lnTo>
                <a:lnTo>
                  <a:pt x="1292606" y="267157"/>
                </a:lnTo>
                <a:lnTo>
                  <a:pt x="1266126" y="234962"/>
                </a:lnTo>
                <a:lnTo>
                  <a:pt x="1252893" y="192252"/>
                </a:lnTo>
                <a:lnTo>
                  <a:pt x="1249273" y="147955"/>
                </a:lnTo>
                <a:lnTo>
                  <a:pt x="1252956" y="104228"/>
                </a:lnTo>
                <a:lnTo>
                  <a:pt x="1266304" y="63220"/>
                </a:lnTo>
                <a:lnTo>
                  <a:pt x="1292783" y="32829"/>
                </a:lnTo>
                <a:lnTo>
                  <a:pt x="1335900" y="20942"/>
                </a:lnTo>
                <a:lnTo>
                  <a:pt x="1380667" y="33350"/>
                </a:lnTo>
                <a:lnTo>
                  <a:pt x="1407782" y="65011"/>
                </a:lnTo>
                <a:lnTo>
                  <a:pt x="1421155" y="107619"/>
                </a:lnTo>
                <a:lnTo>
                  <a:pt x="1424749" y="152857"/>
                </a:lnTo>
                <a:lnTo>
                  <a:pt x="1424749" y="23418"/>
                </a:lnTo>
                <a:lnTo>
                  <a:pt x="1418945" y="20942"/>
                </a:lnTo>
                <a:lnTo>
                  <a:pt x="1388389" y="7912"/>
                </a:lnTo>
                <a:lnTo>
                  <a:pt x="1337233" y="1333"/>
                </a:lnTo>
                <a:lnTo>
                  <a:pt x="1286243" y="7785"/>
                </a:lnTo>
                <a:lnTo>
                  <a:pt x="1241361" y="26670"/>
                </a:lnTo>
                <a:lnTo>
                  <a:pt x="1205585" y="57264"/>
                </a:lnTo>
                <a:lnTo>
                  <a:pt x="1181925" y="98818"/>
                </a:lnTo>
                <a:lnTo>
                  <a:pt x="1181849" y="99339"/>
                </a:lnTo>
                <a:lnTo>
                  <a:pt x="1173378" y="150634"/>
                </a:lnTo>
                <a:lnTo>
                  <a:pt x="1181747" y="201625"/>
                </a:lnTo>
                <a:lnTo>
                  <a:pt x="1204988" y="243192"/>
                </a:lnTo>
                <a:lnTo>
                  <a:pt x="1240307" y="274231"/>
                </a:lnTo>
                <a:lnTo>
                  <a:pt x="1284871" y="293649"/>
                </a:lnTo>
                <a:lnTo>
                  <a:pt x="1335900" y="300367"/>
                </a:lnTo>
                <a:lnTo>
                  <a:pt x="1387525" y="293649"/>
                </a:lnTo>
                <a:lnTo>
                  <a:pt x="1387297" y="293649"/>
                </a:lnTo>
                <a:lnTo>
                  <a:pt x="1419542" y="279869"/>
                </a:lnTo>
                <a:lnTo>
                  <a:pt x="1432433" y="274358"/>
                </a:lnTo>
                <a:lnTo>
                  <a:pt x="1468539" y="243382"/>
                </a:lnTo>
                <a:lnTo>
                  <a:pt x="1468640" y="243192"/>
                </a:lnTo>
                <a:lnTo>
                  <a:pt x="1492440" y="201803"/>
                </a:lnTo>
                <a:lnTo>
                  <a:pt x="1492478" y="201625"/>
                </a:lnTo>
                <a:lnTo>
                  <a:pt x="1501101" y="150634"/>
                </a:lnTo>
                <a:close/>
              </a:path>
              <a:path w="2137410" h="301625">
                <a:moveTo>
                  <a:pt x="2137346" y="156870"/>
                </a:moveTo>
                <a:lnTo>
                  <a:pt x="2125561" y="93700"/>
                </a:lnTo>
                <a:lnTo>
                  <a:pt x="2087333" y="41884"/>
                </a:lnTo>
                <a:lnTo>
                  <a:pt x="2062048" y="24955"/>
                </a:lnTo>
                <a:lnTo>
                  <a:pt x="2060841" y="24142"/>
                </a:lnTo>
                <a:lnTo>
                  <a:pt x="2052726" y="20942"/>
                </a:lnTo>
                <a:lnTo>
                  <a:pt x="2052066" y="20688"/>
                </a:lnTo>
                <a:lnTo>
                  <a:pt x="2052066" y="154190"/>
                </a:lnTo>
                <a:lnTo>
                  <a:pt x="2049957" y="195694"/>
                </a:lnTo>
                <a:lnTo>
                  <a:pt x="2040229" y="234861"/>
                </a:lnTo>
                <a:lnTo>
                  <a:pt x="2017776" y="263994"/>
                </a:lnTo>
                <a:lnTo>
                  <a:pt x="1977504" y="275412"/>
                </a:lnTo>
                <a:lnTo>
                  <a:pt x="1966150" y="274142"/>
                </a:lnTo>
                <a:lnTo>
                  <a:pt x="1939391" y="242303"/>
                </a:lnTo>
                <a:lnTo>
                  <a:pt x="1937842" y="224167"/>
                </a:lnTo>
                <a:lnTo>
                  <a:pt x="1937397" y="211023"/>
                </a:lnTo>
                <a:lnTo>
                  <a:pt x="1937321" y="198310"/>
                </a:lnTo>
                <a:lnTo>
                  <a:pt x="1936864" y="198310"/>
                </a:lnTo>
                <a:lnTo>
                  <a:pt x="1936864" y="40106"/>
                </a:lnTo>
                <a:lnTo>
                  <a:pt x="1936419" y="36537"/>
                </a:lnTo>
                <a:lnTo>
                  <a:pt x="1936546" y="35483"/>
                </a:lnTo>
                <a:lnTo>
                  <a:pt x="1936572" y="35153"/>
                </a:lnTo>
                <a:lnTo>
                  <a:pt x="1936864" y="32524"/>
                </a:lnTo>
                <a:lnTo>
                  <a:pt x="1938655" y="28968"/>
                </a:lnTo>
                <a:lnTo>
                  <a:pt x="1942223" y="25844"/>
                </a:lnTo>
                <a:lnTo>
                  <a:pt x="1952498" y="24955"/>
                </a:lnTo>
                <a:lnTo>
                  <a:pt x="1956511" y="24955"/>
                </a:lnTo>
                <a:lnTo>
                  <a:pt x="2001278" y="32918"/>
                </a:lnTo>
                <a:lnTo>
                  <a:pt x="2034654" y="63284"/>
                </a:lnTo>
                <a:lnTo>
                  <a:pt x="2034755" y="63563"/>
                </a:lnTo>
                <a:lnTo>
                  <a:pt x="2042833" y="84696"/>
                </a:lnTo>
                <a:lnTo>
                  <a:pt x="2048217" y="107899"/>
                </a:lnTo>
                <a:lnTo>
                  <a:pt x="2051164" y="131533"/>
                </a:lnTo>
                <a:lnTo>
                  <a:pt x="2052066" y="154190"/>
                </a:lnTo>
                <a:lnTo>
                  <a:pt x="2052066" y="20688"/>
                </a:lnTo>
                <a:lnTo>
                  <a:pt x="2032419" y="12915"/>
                </a:lnTo>
                <a:lnTo>
                  <a:pt x="2002320" y="7048"/>
                </a:lnTo>
                <a:lnTo>
                  <a:pt x="1970798" y="5346"/>
                </a:lnTo>
                <a:lnTo>
                  <a:pt x="1721662" y="5346"/>
                </a:lnTo>
                <a:lnTo>
                  <a:pt x="1721662" y="20942"/>
                </a:lnTo>
                <a:lnTo>
                  <a:pt x="1746186" y="27076"/>
                </a:lnTo>
                <a:lnTo>
                  <a:pt x="1758772" y="42227"/>
                </a:lnTo>
                <a:lnTo>
                  <a:pt x="1763420" y="63563"/>
                </a:lnTo>
                <a:lnTo>
                  <a:pt x="1763483" y="66116"/>
                </a:lnTo>
                <a:lnTo>
                  <a:pt x="1763979" y="84696"/>
                </a:lnTo>
                <a:lnTo>
                  <a:pt x="1764080" y="204558"/>
                </a:lnTo>
                <a:lnTo>
                  <a:pt x="1650225" y="73977"/>
                </a:lnTo>
                <a:lnTo>
                  <a:pt x="1591881" y="7048"/>
                </a:lnTo>
                <a:lnTo>
                  <a:pt x="1590395" y="5346"/>
                </a:lnTo>
                <a:lnTo>
                  <a:pt x="1577809" y="5499"/>
                </a:lnTo>
                <a:lnTo>
                  <a:pt x="1565389" y="5905"/>
                </a:lnTo>
                <a:lnTo>
                  <a:pt x="1541995" y="7048"/>
                </a:lnTo>
                <a:lnTo>
                  <a:pt x="1539062" y="7048"/>
                </a:lnTo>
                <a:lnTo>
                  <a:pt x="1519567" y="5905"/>
                </a:lnTo>
                <a:lnTo>
                  <a:pt x="1509052" y="5499"/>
                </a:lnTo>
                <a:lnTo>
                  <a:pt x="1498422" y="5346"/>
                </a:lnTo>
                <a:lnTo>
                  <a:pt x="1498422" y="20942"/>
                </a:lnTo>
                <a:lnTo>
                  <a:pt x="1513484" y="23787"/>
                </a:lnTo>
                <a:lnTo>
                  <a:pt x="1524152" y="29298"/>
                </a:lnTo>
                <a:lnTo>
                  <a:pt x="1532890" y="37985"/>
                </a:lnTo>
                <a:lnTo>
                  <a:pt x="1542173" y="50355"/>
                </a:lnTo>
                <a:lnTo>
                  <a:pt x="1542148" y="226834"/>
                </a:lnTo>
                <a:lnTo>
                  <a:pt x="1541132" y="247065"/>
                </a:lnTo>
                <a:lnTo>
                  <a:pt x="1536141" y="262826"/>
                </a:lnTo>
                <a:lnTo>
                  <a:pt x="1524469" y="273392"/>
                </a:lnTo>
                <a:lnTo>
                  <a:pt x="1503324" y="278536"/>
                </a:lnTo>
                <a:lnTo>
                  <a:pt x="1503324" y="295021"/>
                </a:lnTo>
                <a:lnTo>
                  <a:pt x="1606473" y="295021"/>
                </a:lnTo>
                <a:lnTo>
                  <a:pt x="1606473" y="279425"/>
                </a:lnTo>
                <a:lnTo>
                  <a:pt x="1581950" y="272503"/>
                </a:lnTo>
                <a:lnTo>
                  <a:pt x="1569351" y="256527"/>
                </a:lnTo>
                <a:lnTo>
                  <a:pt x="1564716" y="234619"/>
                </a:lnTo>
                <a:lnTo>
                  <a:pt x="1564170" y="214134"/>
                </a:lnTo>
                <a:lnTo>
                  <a:pt x="1564055" y="73977"/>
                </a:lnTo>
                <a:lnTo>
                  <a:pt x="1764080" y="301256"/>
                </a:lnTo>
                <a:lnTo>
                  <a:pt x="1785505" y="301256"/>
                </a:lnTo>
                <a:lnTo>
                  <a:pt x="1785505" y="204558"/>
                </a:lnTo>
                <a:lnTo>
                  <a:pt x="1785594" y="84696"/>
                </a:lnTo>
                <a:lnTo>
                  <a:pt x="1785988" y="56730"/>
                </a:lnTo>
                <a:lnTo>
                  <a:pt x="1790026" y="35483"/>
                </a:lnTo>
                <a:lnTo>
                  <a:pt x="1801520" y="24345"/>
                </a:lnTo>
                <a:lnTo>
                  <a:pt x="1824355" y="20942"/>
                </a:lnTo>
                <a:lnTo>
                  <a:pt x="1837753" y="20942"/>
                </a:lnTo>
                <a:lnTo>
                  <a:pt x="1874583" y="35153"/>
                </a:lnTo>
                <a:lnTo>
                  <a:pt x="1879231" y="73977"/>
                </a:lnTo>
                <a:lnTo>
                  <a:pt x="1879219" y="226834"/>
                </a:lnTo>
                <a:lnTo>
                  <a:pt x="1878812" y="248475"/>
                </a:lnTo>
                <a:lnTo>
                  <a:pt x="1874583" y="266217"/>
                </a:lnTo>
                <a:lnTo>
                  <a:pt x="1862315" y="276872"/>
                </a:lnTo>
                <a:lnTo>
                  <a:pt x="1837753" y="279869"/>
                </a:lnTo>
                <a:lnTo>
                  <a:pt x="1837753" y="295465"/>
                </a:lnTo>
                <a:lnTo>
                  <a:pt x="1979726" y="295465"/>
                </a:lnTo>
                <a:lnTo>
                  <a:pt x="2010346" y="294690"/>
                </a:lnTo>
                <a:lnTo>
                  <a:pt x="2040458" y="289623"/>
                </a:lnTo>
                <a:lnTo>
                  <a:pt x="2068893" y="279107"/>
                </a:lnTo>
                <a:lnTo>
                  <a:pt x="2074430" y="275412"/>
                </a:lnTo>
                <a:lnTo>
                  <a:pt x="2094484" y="262039"/>
                </a:lnTo>
                <a:lnTo>
                  <a:pt x="2113991" y="239471"/>
                </a:lnTo>
                <a:lnTo>
                  <a:pt x="2127300" y="214134"/>
                </a:lnTo>
                <a:lnTo>
                  <a:pt x="2134920" y="186461"/>
                </a:lnTo>
                <a:lnTo>
                  <a:pt x="2137346" y="156870"/>
                </a:lnTo>
                <a:close/>
              </a:path>
            </a:pathLst>
          </a:custGeom>
          <a:solidFill>
            <a:srgbClr val="002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99558" y="3275837"/>
            <a:ext cx="1358900" cy="307340"/>
          </a:xfrm>
          <a:custGeom>
            <a:avLst/>
            <a:gdLst/>
            <a:ahLst/>
            <a:cxnLst/>
            <a:rect l="l" t="t" r="r" b="b"/>
            <a:pathLst>
              <a:path w="1358900" h="307339">
                <a:moveTo>
                  <a:pt x="274599" y="4013"/>
                </a:moveTo>
                <a:lnTo>
                  <a:pt x="253276" y="4597"/>
                </a:lnTo>
                <a:lnTo>
                  <a:pt x="231292" y="5067"/>
                </a:lnTo>
                <a:lnTo>
                  <a:pt x="209296" y="5448"/>
                </a:lnTo>
                <a:lnTo>
                  <a:pt x="187972" y="5791"/>
                </a:lnTo>
                <a:lnTo>
                  <a:pt x="170815" y="5448"/>
                </a:lnTo>
                <a:lnTo>
                  <a:pt x="153149" y="5067"/>
                </a:lnTo>
                <a:lnTo>
                  <a:pt x="135483" y="4597"/>
                </a:lnTo>
                <a:lnTo>
                  <a:pt x="118325" y="4013"/>
                </a:lnTo>
                <a:lnTo>
                  <a:pt x="118325" y="19608"/>
                </a:lnTo>
                <a:lnTo>
                  <a:pt x="143573" y="23190"/>
                </a:lnTo>
                <a:lnTo>
                  <a:pt x="156895" y="34201"/>
                </a:lnTo>
                <a:lnTo>
                  <a:pt x="162090" y="52070"/>
                </a:lnTo>
                <a:lnTo>
                  <a:pt x="162979" y="76200"/>
                </a:lnTo>
                <a:lnTo>
                  <a:pt x="162979" y="153746"/>
                </a:lnTo>
                <a:lnTo>
                  <a:pt x="163474" y="213360"/>
                </a:lnTo>
                <a:lnTo>
                  <a:pt x="161302" y="253238"/>
                </a:lnTo>
                <a:lnTo>
                  <a:pt x="150914" y="276580"/>
                </a:lnTo>
                <a:lnTo>
                  <a:pt x="126809" y="286550"/>
                </a:lnTo>
                <a:lnTo>
                  <a:pt x="107416" y="285165"/>
                </a:lnTo>
                <a:lnTo>
                  <a:pt x="90525" y="277139"/>
                </a:lnTo>
                <a:lnTo>
                  <a:pt x="77838" y="263677"/>
                </a:lnTo>
                <a:lnTo>
                  <a:pt x="70993" y="245999"/>
                </a:lnTo>
                <a:lnTo>
                  <a:pt x="70015" y="228955"/>
                </a:lnTo>
                <a:lnTo>
                  <a:pt x="71894" y="213639"/>
                </a:lnTo>
                <a:lnTo>
                  <a:pt x="86626" y="191185"/>
                </a:lnTo>
                <a:lnTo>
                  <a:pt x="86626" y="190741"/>
                </a:lnTo>
                <a:lnTo>
                  <a:pt x="457" y="188950"/>
                </a:lnTo>
                <a:lnTo>
                  <a:pt x="0" y="215417"/>
                </a:lnTo>
                <a:lnTo>
                  <a:pt x="1587" y="233387"/>
                </a:lnTo>
                <a:lnTo>
                  <a:pt x="6261" y="252234"/>
                </a:lnTo>
                <a:lnTo>
                  <a:pt x="28892" y="282765"/>
                </a:lnTo>
                <a:lnTo>
                  <a:pt x="63741" y="300532"/>
                </a:lnTo>
                <a:lnTo>
                  <a:pt x="104457" y="307200"/>
                </a:lnTo>
                <a:lnTo>
                  <a:pt x="144665" y="304380"/>
                </a:lnTo>
                <a:lnTo>
                  <a:pt x="187934" y="290550"/>
                </a:lnTo>
                <a:lnTo>
                  <a:pt x="215214" y="265938"/>
                </a:lnTo>
                <a:lnTo>
                  <a:pt x="229425" y="229806"/>
                </a:lnTo>
                <a:lnTo>
                  <a:pt x="233514" y="181381"/>
                </a:lnTo>
                <a:lnTo>
                  <a:pt x="233514" y="76200"/>
                </a:lnTo>
                <a:lnTo>
                  <a:pt x="234911" y="46621"/>
                </a:lnTo>
                <a:lnTo>
                  <a:pt x="240665" y="29692"/>
                </a:lnTo>
                <a:lnTo>
                  <a:pt x="253111" y="21869"/>
                </a:lnTo>
                <a:lnTo>
                  <a:pt x="274599" y="19608"/>
                </a:lnTo>
                <a:lnTo>
                  <a:pt x="274599" y="4013"/>
                </a:lnTo>
                <a:close/>
              </a:path>
              <a:path w="1358900" h="307339">
                <a:moveTo>
                  <a:pt x="1358671" y="208559"/>
                </a:moveTo>
                <a:lnTo>
                  <a:pt x="1358582" y="208114"/>
                </a:lnTo>
                <a:lnTo>
                  <a:pt x="1358493" y="207670"/>
                </a:lnTo>
                <a:lnTo>
                  <a:pt x="1351026" y="171221"/>
                </a:lnTo>
                <a:lnTo>
                  <a:pt x="1330706" y="144500"/>
                </a:lnTo>
                <a:lnTo>
                  <a:pt x="1301597" y="124968"/>
                </a:lnTo>
                <a:lnTo>
                  <a:pt x="1267587" y="109181"/>
                </a:lnTo>
                <a:lnTo>
                  <a:pt x="1247825" y="100571"/>
                </a:lnTo>
                <a:lnTo>
                  <a:pt x="1228737" y="90462"/>
                </a:lnTo>
                <a:lnTo>
                  <a:pt x="1214348" y="76339"/>
                </a:lnTo>
                <a:lnTo>
                  <a:pt x="1208646" y="55702"/>
                </a:lnTo>
                <a:lnTo>
                  <a:pt x="1212469" y="40093"/>
                </a:lnTo>
                <a:lnTo>
                  <a:pt x="1222489" y="28803"/>
                </a:lnTo>
                <a:lnTo>
                  <a:pt x="1236522" y="21920"/>
                </a:lnTo>
                <a:lnTo>
                  <a:pt x="1252410" y="19608"/>
                </a:lnTo>
                <a:lnTo>
                  <a:pt x="1278699" y="24790"/>
                </a:lnTo>
                <a:lnTo>
                  <a:pt x="1299679" y="38709"/>
                </a:lnTo>
                <a:lnTo>
                  <a:pt x="1314881" y="58902"/>
                </a:lnTo>
                <a:lnTo>
                  <a:pt x="1323848" y="82892"/>
                </a:lnTo>
                <a:lnTo>
                  <a:pt x="1343050" y="82892"/>
                </a:lnTo>
                <a:lnTo>
                  <a:pt x="1342961" y="80657"/>
                </a:lnTo>
                <a:lnTo>
                  <a:pt x="1340612" y="21386"/>
                </a:lnTo>
                <a:lnTo>
                  <a:pt x="1340523" y="19164"/>
                </a:lnTo>
                <a:lnTo>
                  <a:pt x="1339913" y="3962"/>
                </a:lnTo>
                <a:lnTo>
                  <a:pt x="1320736" y="3962"/>
                </a:lnTo>
                <a:lnTo>
                  <a:pt x="1315808" y="21386"/>
                </a:lnTo>
                <a:lnTo>
                  <a:pt x="1313319" y="19608"/>
                </a:lnTo>
                <a:lnTo>
                  <a:pt x="1301470" y="11087"/>
                </a:lnTo>
                <a:lnTo>
                  <a:pt x="1285113" y="4508"/>
                </a:lnTo>
                <a:lnTo>
                  <a:pt x="1267587" y="1016"/>
                </a:lnTo>
                <a:lnTo>
                  <a:pt x="1249730" y="0"/>
                </a:lnTo>
                <a:lnTo>
                  <a:pt x="1213815" y="5308"/>
                </a:lnTo>
                <a:lnTo>
                  <a:pt x="1184706" y="20904"/>
                </a:lnTo>
                <a:lnTo>
                  <a:pt x="1184541" y="20904"/>
                </a:lnTo>
                <a:lnTo>
                  <a:pt x="1164590" y="47002"/>
                </a:lnTo>
                <a:lnTo>
                  <a:pt x="1157300" y="82892"/>
                </a:lnTo>
                <a:lnTo>
                  <a:pt x="1163015" y="114465"/>
                </a:lnTo>
                <a:lnTo>
                  <a:pt x="1178509" y="138315"/>
                </a:lnTo>
                <a:lnTo>
                  <a:pt x="1201381" y="156400"/>
                </a:lnTo>
                <a:lnTo>
                  <a:pt x="1229194" y="170688"/>
                </a:lnTo>
                <a:lnTo>
                  <a:pt x="1253629" y="180276"/>
                </a:lnTo>
                <a:lnTo>
                  <a:pt x="1277353" y="192303"/>
                </a:lnTo>
                <a:lnTo>
                  <a:pt x="1295298" y="209664"/>
                </a:lnTo>
                <a:lnTo>
                  <a:pt x="1295374" y="209905"/>
                </a:lnTo>
                <a:lnTo>
                  <a:pt x="1302346" y="235077"/>
                </a:lnTo>
                <a:lnTo>
                  <a:pt x="1302296" y="235800"/>
                </a:lnTo>
                <a:lnTo>
                  <a:pt x="1302219" y="236156"/>
                </a:lnTo>
                <a:lnTo>
                  <a:pt x="1302118" y="236562"/>
                </a:lnTo>
                <a:lnTo>
                  <a:pt x="1298168" y="253669"/>
                </a:lnTo>
                <a:lnTo>
                  <a:pt x="1286903" y="267563"/>
                </a:lnTo>
                <a:lnTo>
                  <a:pt x="1270774" y="276352"/>
                </a:lnTo>
                <a:lnTo>
                  <a:pt x="1251966" y="279425"/>
                </a:lnTo>
                <a:lnTo>
                  <a:pt x="1220685" y="273011"/>
                </a:lnTo>
                <a:lnTo>
                  <a:pt x="1182077" y="231292"/>
                </a:lnTo>
                <a:lnTo>
                  <a:pt x="1171143" y="202323"/>
                </a:lnTo>
                <a:lnTo>
                  <a:pt x="1153731" y="202323"/>
                </a:lnTo>
                <a:lnTo>
                  <a:pt x="1153642" y="202768"/>
                </a:lnTo>
                <a:lnTo>
                  <a:pt x="1153287" y="204558"/>
                </a:lnTo>
                <a:lnTo>
                  <a:pt x="1151940" y="207670"/>
                </a:lnTo>
                <a:lnTo>
                  <a:pt x="1151851" y="208114"/>
                </a:lnTo>
                <a:lnTo>
                  <a:pt x="1151763" y="208559"/>
                </a:lnTo>
                <a:lnTo>
                  <a:pt x="1151496" y="209905"/>
                </a:lnTo>
                <a:lnTo>
                  <a:pt x="1141323" y="240106"/>
                </a:lnTo>
                <a:lnTo>
                  <a:pt x="1126718" y="259702"/>
                </a:lnTo>
                <a:lnTo>
                  <a:pt x="1105408" y="270446"/>
                </a:lnTo>
                <a:lnTo>
                  <a:pt x="1076540" y="273913"/>
                </a:lnTo>
                <a:lnTo>
                  <a:pt x="1052652" y="273913"/>
                </a:lnTo>
                <a:lnTo>
                  <a:pt x="1009053" y="256247"/>
                </a:lnTo>
                <a:lnTo>
                  <a:pt x="1003274" y="227279"/>
                </a:lnTo>
                <a:lnTo>
                  <a:pt x="1003211" y="224409"/>
                </a:lnTo>
                <a:lnTo>
                  <a:pt x="1003096" y="218973"/>
                </a:lnTo>
                <a:lnTo>
                  <a:pt x="1002982" y="213918"/>
                </a:lnTo>
                <a:lnTo>
                  <a:pt x="1002893" y="209905"/>
                </a:lnTo>
                <a:lnTo>
                  <a:pt x="1002817" y="155981"/>
                </a:lnTo>
                <a:lnTo>
                  <a:pt x="1028179" y="157581"/>
                </a:lnTo>
                <a:lnTo>
                  <a:pt x="1045006" y="164160"/>
                </a:lnTo>
                <a:lnTo>
                  <a:pt x="1055814" y="178346"/>
                </a:lnTo>
                <a:lnTo>
                  <a:pt x="1063091" y="202768"/>
                </a:lnTo>
                <a:lnTo>
                  <a:pt x="1080503" y="202768"/>
                </a:lnTo>
                <a:lnTo>
                  <a:pt x="1080503" y="202323"/>
                </a:lnTo>
                <a:lnTo>
                  <a:pt x="1080160" y="189268"/>
                </a:lnTo>
                <a:lnTo>
                  <a:pt x="1079779" y="175590"/>
                </a:lnTo>
                <a:lnTo>
                  <a:pt x="1079309" y="161912"/>
                </a:lnTo>
                <a:lnTo>
                  <a:pt x="1079055" y="155981"/>
                </a:lnTo>
                <a:lnTo>
                  <a:pt x="1078725" y="148399"/>
                </a:lnTo>
                <a:lnTo>
                  <a:pt x="1079246" y="135026"/>
                </a:lnTo>
                <a:lnTo>
                  <a:pt x="1079309" y="133286"/>
                </a:lnTo>
                <a:lnTo>
                  <a:pt x="1079779" y="118097"/>
                </a:lnTo>
                <a:lnTo>
                  <a:pt x="1079868" y="114465"/>
                </a:lnTo>
                <a:lnTo>
                  <a:pt x="1079931" y="112280"/>
                </a:lnTo>
                <a:lnTo>
                  <a:pt x="1080008" y="109181"/>
                </a:lnTo>
                <a:lnTo>
                  <a:pt x="1080503" y="87795"/>
                </a:lnTo>
                <a:lnTo>
                  <a:pt x="1063091" y="87795"/>
                </a:lnTo>
                <a:lnTo>
                  <a:pt x="1057884" y="112280"/>
                </a:lnTo>
                <a:lnTo>
                  <a:pt x="1045514" y="126619"/>
                </a:lnTo>
                <a:lnTo>
                  <a:pt x="1027036" y="133286"/>
                </a:lnTo>
                <a:lnTo>
                  <a:pt x="1027760" y="133286"/>
                </a:lnTo>
                <a:lnTo>
                  <a:pt x="1002817" y="135026"/>
                </a:lnTo>
                <a:lnTo>
                  <a:pt x="1002817" y="30746"/>
                </a:lnTo>
                <a:lnTo>
                  <a:pt x="1003706" y="28524"/>
                </a:lnTo>
                <a:lnTo>
                  <a:pt x="1010056" y="25946"/>
                </a:lnTo>
                <a:lnTo>
                  <a:pt x="1021295" y="24625"/>
                </a:lnTo>
                <a:lnTo>
                  <a:pt x="1034427" y="24066"/>
                </a:lnTo>
                <a:lnTo>
                  <a:pt x="1039876" y="24066"/>
                </a:lnTo>
                <a:lnTo>
                  <a:pt x="1068425" y="26885"/>
                </a:lnTo>
                <a:lnTo>
                  <a:pt x="1090447" y="36322"/>
                </a:lnTo>
                <a:lnTo>
                  <a:pt x="1105928" y="53771"/>
                </a:lnTo>
                <a:lnTo>
                  <a:pt x="1114882" y="80657"/>
                </a:lnTo>
                <a:lnTo>
                  <a:pt x="1134084" y="80657"/>
                </a:lnTo>
                <a:lnTo>
                  <a:pt x="1131138" y="24066"/>
                </a:lnTo>
                <a:lnTo>
                  <a:pt x="1131049" y="22275"/>
                </a:lnTo>
                <a:lnTo>
                  <a:pt x="1130947" y="20497"/>
                </a:lnTo>
                <a:lnTo>
                  <a:pt x="1130884" y="19164"/>
                </a:lnTo>
                <a:lnTo>
                  <a:pt x="1130071" y="3568"/>
                </a:lnTo>
                <a:lnTo>
                  <a:pt x="936688" y="3568"/>
                </a:lnTo>
                <a:lnTo>
                  <a:pt x="936688" y="72199"/>
                </a:lnTo>
                <a:lnTo>
                  <a:pt x="936574" y="102908"/>
                </a:lnTo>
                <a:lnTo>
                  <a:pt x="936485" y="118097"/>
                </a:lnTo>
                <a:lnTo>
                  <a:pt x="936358" y="138315"/>
                </a:lnTo>
                <a:lnTo>
                  <a:pt x="936244" y="157581"/>
                </a:lnTo>
                <a:lnTo>
                  <a:pt x="936117" y="178346"/>
                </a:lnTo>
                <a:lnTo>
                  <a:pt x="936028" y="192303"/>
                </a:lnTo>
                <a:lnTo>
                  <a:pt x="935926" y="209905"/>
                </a:lnTo>
                <a:lnTo>
                  <a:pt x="933729" y="257860"/>
                </a:lnTo>
                <a:lnTo>
                  <a:pt x="904595" y="278091"/>
                </a:lnTo>
                <a:lnTo>
                  <a:pt x="873340" y="278091"/>
                </a:lnTo>
                <a:lnTo>
                  <a:pt x="867537" y="277647"/>
                </a:lnTo>
                <a:lnTo>
                  <a:pt x="861733" y="276745"/>
                </a:lnTo>
                <a:lnTo>
                  <a:pt x="849668" y="269379"/>
                </a:lnTo>
                <a:lnTo>
                  <a:pt x="849896" y="269379"/>
                </a:lnTo>
                <a:lnTo>
                  <a:pt x="849782" y="269176"/>
                </a:lnTo>
                <a:lnTo>
                  <a:pt x="844207" y="258203"/>
                </a:lnTo>
                <a:lnTo>
                  <a:pt x="844156" y="257860"/>
                </a:lnTo>
                <a:lnTo>
                  <a:pt x="844042" y="256921"/>
                </a:lnTo>
                <a:lnTo>
                  <a:pt x="843965" y="256247"/>
                </a:lnTo>
                <a:lnTo>
                  <a:pt x="843902" y="255803"/>
                </a:lnTo>
                <a:lnTo>
                  <a:pt x="842264" y="242722"/>
                </a:lnTo>
                <a:lnTo>
                  <a:pt x="842213" y="236562"/>
                </a:lnTo>
                <a:lnTo>
                  <a:pt x="842086" y="75311"/>
                </a:lnTo>
                <a:lnTo>
                  <a:pt x="842111" y="72199"/>
                </a:lnTo>
                <a:lnTo>
                  <a:pt x="849769" y="29756"/>
                </a:lnTo>
                <a:lnTo>
                  <a:pt x="867689" y="20904"/>
                </a:lnTo>
                <a:lnTo>
                  <a:pt x="867981" y="20904"/>
                </a:lnTo>
                <a:lnTo>
                  <a:pt x="873340" y="20497"/>
                </a:lnTo>
                <a:lnTo>
                  <a:pt x="904595" y="20497"/>
                </a:lnTo>
                <a:lnTo>
                  <a:pt x="910348" y="20904"/>
                </a:lnTo>
                <a:lnTo>
                  <a:pt x="910691" y="20904"/>
                </a:lnTo>
                <a:lnTo>
                  <a:pt x="936371" y="55702"/>
                </a:lnTo>
                <a:lnTo>
                  <a:pt x="936688" y="72199"/>
                </a:lnTo>
                <a:lnTo>
                  <a:pt x="936688" y="3568"/>
                </a:lnTo>
                <a:lnTo>
                  <a:pt x="776897" y="3568"/>
                </a:lnTo>
                <a:lnTo>
                  <a:pt x="697865" y="208114"/>
                </a:lnTo>
                <a:lnTo>
                  <a:pt x="640308" y="72199"/>
                </a:lnTo>
                <a:lnTo>
                  <a:pt x="611987" y="5308"/>
                </a:lnTo>
                <a:lnTo>
                  <a:pt x="611251" y="3568"/>
                </a:lnTo>
                <a:lnTo>
                  <a:pt x="557745" y="5308"/>
                </a:lnTo>
                <a:lnTo>
                  <a:pt x="555104" y="5308"/>
                </a:lnTo>
                <a:lnTo>
                  <a:pt x="508114" y="3568"/>
                </a:lnTo>
                <a:lnTo>
                  <a:pt x="508114" y="19164"/>
                </a:lnTo>
                <a:lnTo>
                  <a:pt x="549135" y="38709"/>
                </a:lnTo>
                <a:lnTo>
                  <a:pt x="549186" y="213918"/>
                </a:lnTo>
                <a:lnTo>
                  <a:pt x="549300" y="218414"/>
                </a:lnTo>
                <a:lnTo>
                  <a:pt x="544271" y="265163"/>
                </a:lnTo>
                <a:lnTo>
                  <a:pt x="525526" y="275856"/>
                </a:lnTo>
                <a:lnTo>
                  <a:pt x="521944" y="275856"/>
                </a:lnTo>
                <a:lnTo>
                  <a:pt x="494601" y="248285"/>
                </a:lnTo>
                <a:lnTo>
                  <a:pt x="476313" y="204558"/>
                </a:lnTo>
                <a:lnTo>
                  <a:pt x="467728" y="183159"/>
                </a:lnTo>
                <a:lnTo>
                  <a:pt x="427329" y="82448"/>
                </a:lnTo>
                <a:lnTo>
                  <a:pt x="400062" y="14478"/>
                </a:lnTo>
                <a:lnTo>
                  <a:pt x="400062" y="183159"/>
                </a:lnTo>
                <a:lnTo>
                  <a:pt x="320141" y="183159"/>
                </a:lnTo>
                <a:lnTo>
                  <a:pt x="361657" y="82448"/>
                </a:lnTo>
                <a:lnTo>
                  <a:pt x="400062" y="183159"/>
                </a:lnTo>
                <a:lnTo>
                  <a:pt x="400062" y="14478"/>
                </a:lnTo>
                <a:lnTo>
                  <a:pt x="394258" y="0"/>
                </a:lnTo>
                <a:lnTo>
                  <a:pt x="373265" y="0"/>
                </a:lnTo>
                <a:lnTo>
                  <a:pt x="286029" y="209905"/>
                </a:lnTo>
                <a:lnTo>
                  <a:pt x="282689" y="218414"/>
                </a:lnTo>
                <a:lnTo>
                  <a:pt x="278892" y="227279"/>
                </a:lnTo>
                <a:lnTo>
                  <a:pt x="274840" y="236156"/>
                </a:lnTo>
                <a:lnTo>
                  <a:pt x="270573" y="245110"/>
                </a:lnTo>
                <a:lnTo>
                  <a:pt x="270459" y="245300"/>
                </a:lnTo>
                <a:lnTo>
                  <a:pt x="263715" y="256921"/>
                </a:lnTo>
                <a:lnTo>
                  <a:pt x="255562" y="267055"/>
                </a:lnTo>
                <a:lnTo>
                  <a:pt x="245656" y="274688"/>
                </a:lnTo>
                <a:lnTo>
                  <a:pt x="233514" y="278980"/>
                </a:lnTo>
                <a:lnTo>
                  <a:pt x="233514" y="294576"/>
                </a:lnTo>
                <a:lnTo>
                  <a:pt x="331749" y="294576"/>
                </a:lnTo>
                <a:lnTo>
                  <a:pt x="331749" y="278091"/>
                </a:lnTo>
                <a:lnTo>
                  <a:pt x="319062" y="277025"/>
                </a:lnTo>
                <a:lnTo>
                  <a:pt x="307035" y="273913"/>
                </a:lnTo>
                <a:lnTo>
                  <a:pt x="307174" y="273913"/>
                </a:lnTo>
                <a:lnTo>
                  <a:pt x="298526" y="267055"/>
                </a:lnTo>
                <a:lnTo>
                  <a:pt x="295135" y="254469"/>
                </a:lnTo>
                <a:lnTo>
                  <a:pt x="295236" y="253669"/>
                </a:lnTo>
                <a:lnTo>
                  <a:pt x="295351" y="252717"/>
                </a:lnTo>
                <a:lnTo>
                  <a:pt x="296202" y="245745"/>
                </a:lnTo>
                <a:lnTo>
                  <a:pt x="311213" y="204558"/>
                </a:lnTo>
                <a:lnTo>
                  <a:pt x="408101" y="204558"/>
                </a:lnTo>
                <a:lnTo>
                  <a:pt x="417474" y="230403"/>
                </a:lnTo>
                <a:lnTo>
                  <a:pt x="420052" y="236562"/>
                </a:lnTo>
                <a:lnTo>
                  <a:pt x="422668" y="244551"/>
                </a:lnTo>
                <a:lnTo>
                  <a:pt x="424688" y="252717"/>
                </a:lnTo>
                <a:lnTo>
                  <a:pt x="424815" y="253669"/>
                </a:lnTo>
                <a:lnTo>
                  <a:pt x="424903" y="254469"/>
                </a:lnTo>
                <a:lnTo>
                  <a:pt x="425513" y="259372"/>
                </a:lnTo>
                <a:lnTo>
                  <a:pt x="425386" y="259702"/>
                </a:lnTo>
                <a:lnTo>
                  <a:pt x="421690" y="269811"/>
                </a:lnTo>
                <a:lnTo>
                  <a:pt x="412534" y="274967"/>
                </a:lnTo>
                <a:lnTo>
                  <a:pt x="412965" y="274967"/>
                </a:lnTo>
                <a:lnTo>
                  <a:pt x="400646" y="277164"/>
                </a:lnTo>
                <a:lnTo>
                  <a:pt x="389788" y="278091"/>
                </a:lnTo>
                <a:lnTo>
                  <a:pt x="389788" y="294576"/>
                </a:lnTo>
                <a:lnTo>
                  <a:pt x="613930" y="294576"/>
                </a:lnTo>
                <a:lnTo>
                  <a:pt x="613930" y="278091"/>
                </a:lnTo>
                <a:lnTo>
                  <a:pt x="603478" y="276745"/>
                </a:lnTo>
                <a:lnTo>
                  <a:pt x="603758" y="276745"/>
                </a:lnTo>
                <a:lnTo>
                  <a:pt x="575233" y="249072"/>
                </a:lnTo>
                <a:lnTo>
                  <a:pt x="575017" y="247523"/>
                </a:lnTo>
                <a:lnTo>
                  <a:pt x="573239" y="234188"/>
                </a:lnTo>
                <a:lnTo>
                  <a:pt x="572503" y="218973"/>
                </a:lnTo>
                <a:lnTo>
                  <a:pt x="572401" y="72199"/>
                </a:lnTo>
                <a:lnTo>
                  <a:pt x="573747" y="72199"/>
                </a:lnTo>
                <a:lnTo>
                  <a:pt x="666165" y="294576"/>
                </a:lnTo>
                <a:lnTo>
                  <a:pt x="686701" y="294576"/>
                </a:lnTo>
                <a:lnTo>
                  <a:pt x="721385" y="208114"/>
                </a:lnTo>
                <a:lnTo>
                  <a:pt x="774661" y="75311"/>
                </a:lnTo>
                <a:lnTo>
                  <a:pt x="775550" y="75311"/>
                </a:lnTo>
                <a:lnTo>
                  <a:pt x="775462" y="218973"/>
                </a:lnTo>
                <a:lnTo>
                  <a:pt x="775360" y="224409"/>
                </a:lnTo>
                <a:lnTo>
                  <a:pt x="775258" y="226326"/>
                </a:lnTo>
                <a:lnTo>
                  <a:pt x="775208" y="227279"/>
                </a:lnTo>
                <a:lnTo>
                  <a:pt x="774852" y="234188"/>
                </a:lnTo>
                <a:lnTo>
                  <a:pt x="774776" y="235305"/>
                </a:lnTo>
                <a:lnTo>
                  <a:pt x="774661" y="236562"/>
                </a:lnTo>
                <a:lnTo>
                  <a:pt x="773861" y="245300"/>
                </a:lnTo>
                <a:lnTo>
                  <a:pt x="773798" y="245745"/>
                </a:lnTo>
                <a:lnTo>
                  <a:pt x="772426" y="255803"/>
                </a:lnTo>
                <a:lnTo>
                  <a:pt x="767194" y="266496"/>
                </a:lnTo>
                <a:lnTo>
                  <a:pt x="758317" y="272796"/>
                </a:lnTo>
                <a:lnTo>
                  <a:pt x="747001" y="276174"/>
                </a:lnTo>
                <a:lnTo>
                  <a:pt x="734479" y="278091"/>
                </a:lnTo>
                <a:lnTo>
                  <a:pt x="734479" y="294576"/>
                </a:lnTo>
                <a:lnTo>
                  <a:pt x="1172933" y="294576"/>
                </a:lnTo>
                <a:lnTo>
                  <a:pt x="1176985" y="278091"/>
                </a:lnTo>
                <a:lnTo>
                  <a:pt x="1177099" y="277647"/>
                </a:lnTo>
                <a:lnTo>
                  <a:pt x="1177213" y="277164"/>
                </a:lnTo>
                <a:lnTo>
                  <a:pt x="1177315" y="276745"/>
                </a:lnTo>
                <a:lnTo>
                  <a:pt x="1177417" y="276352"/>
                </a:lnTo>
                <a:lnTo>
                  <a:pt x="1177531" y="275856"/>
                </a:lnTo>
                <a:lnTo>
                  <a:pt x="1178013" y="273913"/>
                </a:lnTo>
                <a:lnTo>
                  <a:pt x="1178090" y="273634"/>
                </a:lnTo>
                <a:lnTo>
                  <a:pt x="1179182" y="269176"/>
                </a:lnTo>
                <a:lnTo>
                  <a:pt x="1195514" y="282486"/>
                </a:lnTo>
                <a:lnTo>
                  <a:pt x="1214399" y="291795"/>
                </a:lnTo>
                <a:lnTo>
                  <a:pt x="1234871" y="297256"/>
                </a:lnTo>
                <a:lnTo>
                  <a:pt x="1255979" y="299034"/>
                </a:lnTo>
                <a:lnTo>
                  <a:pt x="1294434" y="293166"/>
                </a:lnTo>
                <a:lnTo>
                  <a:pt x="1320495" y="279425"/>
                </a:lnTo>
                <a:lnTo>
                  <a:pt x="1327251" y="275856"/>
                </a:lnTo>
                <a:lnTo>
                  <a:pt x="1350098" y="247523"/>
                </a:lnTo>
                <a:lnTo>
                  <a:pt x="1358671" y="208559"/>
                </a:lnTo>
                <a:close/>
              </a:path>
            </a:pathLst>
          </a:custGeom>
          <a:solidFill>
            <a:srgbClr val="002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45563" y="5960600"/>
            <a:ext cx="44526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 indent="-173990">
              <a:lnSpc>
                <a:spcPct val="120000"/>
              </a:lnSpc>
              <a:spcBef>
                <a:spcPts val="100"/>
              </a:spcBef>
            </a:pPr>
            <a:r>
              <a:rPr sz="1000" spc="-110" dirty="0">
                <a:solidFill>
                  <a:srgbClr val="5B5E5A"/>
                </a:solidFill>
                <a:latin typeface="Calibri"/>
                <a:cs typeface="Calibri"/>
              </a:rPr>
              <a:t>©</a:t>
            </a:r>
            <a:r>
              <a:rPr sz="10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5B5E5A"/>
                </a:solidFill>
                <a:latin typeface="Calibri"/>
                <a:cs typeface="Calibri"/>
              </a:rPr>
              <a:t>2026</a:t>
            </a:r>
            <a:r>
              <a:rPr sz="1000" spc="6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10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James</a:t>
            </a:r>
            <a:r>
              <a:rPr sz="10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-90" dirty="0">
                <a:solidFill>
                  <a:srgbClr val="5B5E5A"/>
                </a:solidFill>
                <a:latin typeface="Calibri"/>
                <a:cs typeface="Calibri"/>
              </a:rPr>
              <a:t>&amp;</a:t>
            </a:r>
            <a:r>
              <a:rPr sz="10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Associates,</a:t>
            </a:r>
            <a:r>
              <a:rPr sz="1000" spc="7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Inc.,</a:t>
            </a:r>
            <a:r>
              <a:rPr sz="10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member</a:t>
            </a:r>
            <a:r>
              <a:rPr sz="10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New</a:t>
            </a:r>
            <a:r>
              <a:rPr sz="10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York</a:t>
            </a:r>
            <a:r>
              <a:rPr sz="10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Stock</a:t>
            </a:r>
            <a:r>
              <a:rPr sz="10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B5E5A"/>
                </a:solidFill>
                <a:latin typeface="Calibri"/>
                <a:cs typeface="Calibri"/>
              </a:rPr>
              <a:t>Exchange/SIPC.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10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James®</a:t>
            </a:r>
            <a:r>
              <a:rPr sz="10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is</a:t>
            </a:r>
            <a:r>
              <a:rPr sz="10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10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registered</a:t>
            </a:r>
            <a:r>
              <a:rPr sz="1000" spc="6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trademark</a:t>
            </a:r>
            <a:r>
              <a:rPr sz="10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B5E5A"/>
                </a:solidFill>
                <a:latin typeface="Calibri"/>
                <a:cs typeface="Calibri"/>
              </a:rPr>
              <a:t>of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10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James</a:t>
            </a:r>
            <a:r>
              <a:rPr sz="10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5B5E5A"/>
                </a:solidFill>
                <a:latin typeface="Calibri"/>
                <a:cs typeface="Calibri"/>
              </a:rPr>
              <a:t>Financial,</a:t>
            </a:r>
            <a:r>
              <a:rPr sz="1000" spc="6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5B5E5A"/>
                </a:solidFill>
                <a:latin typeface="Calibri"/>
                <a:cs typeface="Calibri"/>
              </a:rPr>
              <a:t>Inc.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0679" y="4581937"/>
            <a:ext cx="48812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</a:pP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INTERNATIONAL</a:t>
            </a:r>
            <a:r>
              <a:rPr sz="1200" spc="3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HEADQUARTERS:</a:t>
            </a:r>
            <a:r>
              <a:rPr sz="1200" spc="8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THE</a:t>
            </a:r>
            <a:r>
              <a:rPr sz="1200" spc="5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002948"/>
                </a:solidFill>
                <a:latin typeface="Calibri"/>
                <a:cs typeface="Calibri"/>
              </a:rPr>
              <a:t>RAYMOND</a:t>
            </a:r>
            <a:r>
              <a:rPr sz="1200" spc="7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JAMES</a:t>
            </a:r>
            <a:r>
              <a:rPr sz="1200" spc="5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FINANCIAL</a:t>
            </a:r>
            <a:r>
              <a:rPr sz="1200" spc="7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948"/>
                </a:solidFill>
                <a:latin typeface="Calibri"/>
                <a:cs typeface="Calibri"/>
              </a:rPr>
              <a:t>CENTER 880</a:t>
            </a:r>
            <a:r>
              <a:rPr sz="1200" spc="4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CARILLON</a:t>
            </a:r>
            <a:r>
              <a:rPr sz="1200" spc="6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002948"/>
                </a:solidFill>
                <a:latin typeface="Calibri"/>
                <a:cs typeface="Calibri"/>
              </a:rPr>
              <a:t>PARKWAY</a:t>
            </a:r>
            <a:r>
              <a:rPr sz="1200" spc="3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2948"/>
                </a:solidFill>
                <a:latin typeface="Calibri"/>
                <a:cs typeface="Calibri"/>
              </a:rPr>
              <a:t>//</a:t>
            </a:r>
            <a:r>
              <a:rPr sz="1200" spc="4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ST.</a:t>
            </a:r>
            <a:r>
              <a:rPr sz="1200" spc="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948"/>
                </a:solidFill>
                <a:latin typeface="Calibri"/>
                <a:cs typeface="Calibri"/>
              </a:rPr>
              <a:t>PETERSBURG,</a:t>
            </a:r>
            <a:r>
              <a:rPr sz="1200" spc="2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55" dirty="0">
                <a:solidFill>
                  <a:srgbClr val="002948"/>
                </a:solidFill>
                <a:latin typeface="Calibri"/>
                <a:cs typeface="Calibri"/>
              </a:rPr>
              <a:t>FL</a:t>
            </a:r>
            <a:r>
              <a:rPr sz="1200" spc="3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002948"/>
                </a:solidFill>
                <a:latin typeface="Calibri"/>
                <a:cs typeface="Calibri"/>
              </a:rPr>
              <a:t>33716</a:t>
            </a:r>
            <a:r>
              <a:rPr sz="1200" spc="5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2948"/>
                </a:solidFill>
                <a:latin typeface="Calibri"/>
                <a:cs typeface="Calibri"/>
              </a:rPr>
              <a:t>//</a:t>
            </a:r>
            <a:r>
              <a:rPr sz="1200" spc="6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948"/>
                </a:solidFill>
                <a:latin typeface="Calibri"/>
                <a:cs typeface="Calibri"/>
              </a:rPr>
              <a:t>800.248.8863 RAYMONDJAMES.COM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28800" y="5691512"/>
            <a:ext cx="5486400" cy="1270"/>
          </a:xfrm>
          <a:custGeom>
            <a:avLst/>
            <a:gdLst/>
            <a:ahLst/>
            <a:cxnLst/>
            <a:rect l="l" t="t" r="r" b="b"/>
            <a:pathLst>
              <a:path w="5486400" h="1270">
                <a:moveTo>
                  <a:pt x="0" y="0"/>
                </a:moveTo>
                <a:lnTo>
                  <a:pt x="5486400" y="1130"/>
                </a:lnTo>
              </a:path>
            </a:pathLst>
          </a:custGeom>
          <a:ln w="6349">
            <a:solidFill>
              <a:srgbClr val="9EA7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458200" cy="6858000"/>
            <a:chOff x="0" y="0"/>
            <a:chExt cx="8458200" cy="6858000"/>
          </a:xfrm>
        </p:grpSpPr>
        <p:sp>
          <p:nvSpPr>
            <p:cNvPr id="3" name="object 3"/>
            <p:cNvSpPr/>
            <p:nvPr/>
          </p:nvSpPr>
          <p:spPr>
            <a:xfrm>
              <a:off x="685800" y="6174113"/>
              <a:ext cx="7772400" cy="0"/>
            </a:xfrm>
            <a:custGeom>
              <a:avLst/>
              <a:gdLst/>
              <a:ahLst/>
              <a:cxnLst/>
              <a:rect l="l" t="t" r="r" b="b"/>
              <a:pathLst>
                <a:path w="7772400">
                  <a:moveTo>
                    <a:pt x="7772400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E0E4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364991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1006" y="6442367"/>
              <a:ext cx="1746503" cy="16678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163249" y="6371022"/>
            <a:ext cx="3067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3520" algn="l"/>
              </a:tabLst>
            </a:pPr>
            <a:r>
              <a:rPr sz="1500" spc="-380" dirty="0">
                <a:solidFill>
                  <a:srgbClr val="5B5E5A"/>
                </a:solidFill>
                <a:latin typeface="Calibri"/>
                <a:cs typeface="Calibri"/>
              </a:rPr>
              <a:t>|</a:t>
            </a:r>
            <a:r>
              <a:rPr sz="1500" dirty="0">
                <a:solidFill>
                  <a:srgbClr val="5B5E5A"/>
                </a:solidFill>
                <a:latin typeface="Calibri"/>
                <a:cs typeface="Calibri"/>
              </a:rPr>
              <a:t>	</a:t>
            </a:r>
            <a:r>
              <a:rPr sz="1650" spc="-75" baseline="2525" dirty="0">
                <a:solidFill>
                  <a:srgbClr val="5B5E5A"/>
                </a:solidFill>
                <a:latin typeface="Calibri"/>
                <a:cs typeface="Calibri"/>
              </a:rPr>
              <a:t>2</a:t>
            </a:r>
            <a:endParaRPr sz="1650" baseline="2525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4221" y="599947"/>
            <a:ext cx="2455545" cy="270954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Raymond </a:t>
            </a:r>
            <a:r>
              <a:rPr sz="3200" spc="50" dirty="0">
                <a:solidFill>
                  <a:srgbClr val="FFFFFF"/>
                </a:solidFill>
                <a:latin typeface="Calibri"/>
                <a:cs typeface="Calibri"/>
              </a:rPr>
              <a:t>James’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Continued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Strength</a:t>
            </a:r>
            <a:r>
              <a:rPr sz="32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32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Municipal Market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4221" y="3469097"/>
            <a:ext cx="2512060" cy="178117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21970">
              <a:lnSpc>
                <a:spcPts val="1939"/>
              </a:lnSpc>
              <a:spcBef>
                <a:spcPts val="345"/>
              </a:spcBef>
            </a:pP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Raymond</a:t>
            </a:r>
            <a:r>
              <a:rPr sz="1800" spc="8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80" dirty="0">
                <a:solidFill>
                  <a:srgbClr val="5388B6"/>
                </a:solidFill>
                <a:latin typeface="Calibri"/>
                <a:cs typeface="Calibri"/>
              </a:rPr>
              <a:t>James </a:t>
            </a:r>
            <a:r>
              <a:rPr sz="1800" spc="-25" dirty="0">
                <a:solidFill>
                  <a:srgbClr val="5388B6"/>
                </a:solidFill>
                <a:latin typeface="Calibri"/>
                <a:cs typeface="Calibri"/>
              </a:rPr>
              <a:t>has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continued</a:t>
            </a:r>
            <a:r>
              <a:rPr sz="1800" spc="8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to</a:t>
            </a:r>
            <a:r>
              <a:rPr sz="1800" spc="6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5388B6"/>
                </a:solidFill>
                <a:latin typeface="Calibri"/>
                <a:cs typeface="Calibri"/>
              </a:rPr>
              <a:t>build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momentum</a:t>
            </a:r>
            <a:r>
              <a:rPr sz="1800" spc="6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in</a:t>
            </a:r>
            <a:r>
              <a:rPr sz="1800" spc="6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2025,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1939"/>
              </a:lnSpc>
              <a:spcBef>
                <a:spcPts val="15"/>
              </a:spcBef>
            </a:pP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having</a:t>
            </a:r>
            <a:r>
              <a:rPr sz="1800" spc="9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underwritten</a:t>
            </a:r>
            <a:r>
              <a:rPr sz="1800" spc="9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5388B6"/>
                </a:solidFill>
                <a:latin typeface="Calibri"/>
                <a:cs typeface="Calibri"/>
              </a:rPr>
              <a:t>441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negotiated</a:t>
            </a:r>
            <a:r>
              <a:rPr sz="1800" spc="16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issues</a:t>
            </a:r>
            <a:r>
              <a:rPr sz="1800" spc="10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through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calendar</a:t>
            </a:r>
            <a:r>
              <a:rPr sz="1800" spc="4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year</a:t>
            </a:r>
            <a:r>
              <a:rPr sz="1800" spc="1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2025</a:t>
            </a:r>
            <a:r>
              <a:rPr sz="1800" spc="4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vs</a:t>
            </a:r>
            <a:r>
              <a:rPr sz="1800" spc="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5388B6"/>
                </a:solidFill>
                <a:latin typeface="Calibri"/>
                <a:cs typeface="Calibri"/>
              </a:rPr>
              <a:t>397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during</a:t>
            </a:r>
            <a:r>
              <a:rPr sz="1800" spc="8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the</a:t>
            </a:r>
            <a:r>
              <a:rPr sz="1800" spc="5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previous</a:t>
            </a:r>
            <a:r>
              <a:rPr sz="1800" spc="6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5388B6"/>
                </a:solidFill>
                <a:latin typeface="Calibri"/>
                <a:cs typeface="Calibri"/>
              </a:rPr>
              <a:t>year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05618" y="679450"/>
          <a:ext cx="5402580" cy="5120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34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60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Calendar</a:t>
                      </a:r>
                      <a:r>
                        <a:rPr sz="16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Year</a:t>
                      </a:r>
                      <a:r>
                        <a:rPr sz="16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29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26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3600" b="1" spc="55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No.</a:t>
                      </a:r>
                      <a:r>
                        <a:rPr sz="3600" b="1" spc="-95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spc="20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3600">
                        <a:latin typeface="Calibri"/>
                        <a:cs typeface="Calibri"/>
                      </a:endParaRPr>
                    </a:p>
                    <a:p>
                      <a:pPr marL="184785" marR="177800" algn="ctr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Senior</a:t>
                      </a:r>
                      <a:r>
                        <a:rPr sz="1600" spc="7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Manager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nationally</a:t>
                      </a:r>
                      <a:r>
                        <a:rPr sz="1600" spc="14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600" spc="114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par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1600" spc="10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municipal</a:t>
                      </a:r>
                      <a:r>
                        <a:rPr sz="1600" spc="27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bond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issues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30"/>
                        </a:spcBef>
                      </a:pPr>
                      <a:r>
                        <a:rPr sz="3600" b="1" spc="80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$26.8B+</a:t>
                      </a:r>
                      <a:endParaRPr sz="3600">
                        <a:latin typeface="Calibri"/>
                        <a:cs typeface="Calibri"/>
                      </a:endParaRPr>
                    </a:p>
                    <a:p>
                      <a:pPr marL="151130" marR="144145" indent="635" algn="ctr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Senior</a:t>
                      </a:r>
                      <a:r>
                        <a:rPr sz="1600" spc="6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Manager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600" spc="26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441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municipal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bond</a:t>
                      </a:r>
                      <a:r>
                        <a:rPr sz="1600" spc="9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issues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97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3600" b="1" spc="55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No.</a:t>
                      </a:r>
                      <a:r>
                        <a:rPr sz="3600" b="1" spc="-95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spc="20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3600">
                        <a:latin typeface="Calibri"/>
                        <a:cs typeface="Calibri"/>
                      </a:endParaRPr>
                    </a:p>
                    <a:p>
                      <a:pPr marL="231775" marR="224154" algn="ctr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Senior</a:t>
                      </a:r>
                      <a:r>
                        <a:rPr sz="1600" spc="7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Manager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nationally</a:t>
                      </a:r>
                      <a:r>
                        <a:rPr sz="1600" spc="23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by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number</a:t>
                      </a:r>
                      <a:r>
                        <a:rPr sz="1600" spc="7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municipal</a:t>
                      </a:r>
                      <a:r>
                        <a:rPr sz="1600" spc="27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bond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issues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60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40"/>
                        </a:spcBef>
                      </a:pPr>
                      <a:r>
                        <a:rPr sz="3600" b="1" spc="40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81</a:t>
                      </a:r>
                      <a:endParaRPr sz="3600">
                        <a:latin typeface="Calibri"/>
                        <a:cs typeface="Calibri"/>
                      </a:endParaRPr>
                    </a:p>
                    <a:p>
                      <a:pPr marL="288290" marR="280670" algn="ctr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sz="1600" spc="-6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$100M+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senior managed transactions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733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79"/>
                        </a:spcBef>
                      </a:pPr>
                      <a:r>
                        <a:rPr sz="3600" b="1" spc="40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3600">
                        <a:latin typeface="Calibri"/>
                        <a:cs typeface="Calibri"/>
                      </a:endParaRPr>
                    </a:p>
                    <a:p>
                      <a:pPr marL="90170" marR="8445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Public</a:t>
                      </a:r>
                      <a:r>
                        <a:rPr sz="1600" spc="21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finance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professionals</a:t>
                      </a:r>
                      <a:r>
                        <a:rPr sz="1600" spc="2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hired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600" spc="-4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1600" spc="-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3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189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4195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0"/>
                        </a:spcBef>
                      </a:pPr>
                      <a:r>
                        <a:rPr sz="3600" b="1" spc="55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No.</a:t>
                      </a:r>
                      <a:r>
                        <a:rPr sz="3600" b="1" spc="-95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600" b="1" spc="20" dirty="0">
                          <a:solidFill>
                            <a:srgbClr val="5388B6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3600">
                        <a:latin typeface="Calibri"/>
                        <a:cs typeface="Calibri"/>
                      </a:endParaRPr>
                    </a:p>
                    <a:p>
                      <a:pPr marL="131445" marR="123825" algn="ctr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Senior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Manager</a:t>
                      </a:r>
                      <a:r>
                        <a:rPr sz="1600" spc="5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Arkansas</a:t>
                      </a:r>
                      <a:r>
                        <a:rPr sz="1600" spc="13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5B5E5A"/>
                          </a:solidFill>
                          <a:latin typeface="Calibri"/>
                          <a:cs typeface="Calibri"/>
                        </a:rPr>
                        <a:t>Bonds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953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499268" y="5850510"/>
            <a:ext cx="36245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Source:</a:t>
            </a:r>
            <a:r>
              <a:rPr sz="9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Bloomberg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*Based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on</a:t>
            </a:r>
            <a:r>
              <a:rPr sz="900" spc="204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tax-exempt,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long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term negotiated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issues,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unless</a:t>
            </a:r>
            <a:r>
              <a:rPr sz="9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otherwise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noted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52924" y="685800"/>
            <a:ext cx="6350" cy="5486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21006" y="6442367"/>
            <a:ext cx="1746503" cy="16678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63249" y="6371022"/>
            <a:ext cx="3067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3520" algn="l"/>
              </a:tabLst>
            </a:pPr>
            <a:r>
              <a:rPr sz="1500" spc="-380" dirty="0">
                <a:solidFill>
                  <a:srgbClr val="5B5E5A"/>
                </a:solidFill>
                <a:latin typeface="Calibri"/>
                <a:cs typeface="Calibri"/>
              </a:rPr>
              <a:t>|</a:t>
            </a:r>
            <a:r>
              <a:rPr sz="1500" dirty="0">
                <a:solidFill>
                  <a:srgbClr val="5B5E5A"/>
                </a:solidFill>
                <a:latin typeface="Calibri"/>
                <a:cs typeface="Calibri"/>
              </a:rPr>
              <a:t>	</a:t>
            </a:r>
            <a:r>
              <a:rPr sz="1650" spc="-75" baseline="2525" dirty="0">
                <a:solidFill>
                  <a:srgbClr val="5B5E5A"/>
                </a:solidFill>
                <a:latin typeface="Calibri"/>
                <a:cs typeface="Calibri"/>
              </a:rPr>
              <a:t>3</a:t>
            </a:r>
            <a:endParaRPr sz="1650" baseline="2525">
              <a:latin typeface="Calibri"/>
              <a:cs typeface="Calibri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36478" y="592305"/>
            <a:ext cx="2648585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Commitment</a:t>
            </a:r>
            <a:r>
              <a:rPr sz="3200" spc="-135" dirty="0"/>
              <a:t> </a:t>
            </a:r>
            <a:r>
              <a:rPr sz="3200" spc="-25" dirty="0"/>
              <a:t>to </a:t>
            </a:r>
            <a:r>
              <a:rPr sz="3200" spc="-10" dirty="0"/>
              <a:t>Arkansas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388918" y="1718091"/>
            <a:ext cx="2943225" cy="2895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0" dirty="0">
                <a:solidFill>
                  <a:srgbClr val="5388B6"/>
                </a:solidFill>
                <a:latin typeface="Calibri"/>
                <a:cs typeface="Calibri"/>
              </a:rPr>
              <a:t>By</a:t>
            </a:r>
            <a:r>
              <a:rPr sz="2000" spc="-5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5388B6"/>
                </a:solidFill>
                <a:latin typeface="Calibri"/>
                <a:cs typeface="Calibri"/>
              </a:rPr>
              <a:t>the</a:t>
            </a:r>
            <a:r>
              <a:rPr sz="2000" spc="-4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5388B6"/>
                </a:solidFill>
                <a:latin typeface="Calibri"/>
                <a:cs typeface="Calibri"/>
              </a:rPr>
              <a:t>numbers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sz="1400" b="1" dirty="0">
                <a:solidFill>
                  <a:srgbClr val="002948"/>
                </a:solidFill>
                <a:latin typeface="Calibri"/>
                <a:cs typeface="Calibri"/>
              </a:rPr>
              <a:t>49</a:t>
            </a:r>
            <a:r>
              <a:rPr sz="1400" b="1" spc="-1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office</a:t>
            </a:r>
            <a:r>
              <a:rPr sz="14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locations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dirty="0">
                <a:solidFill>
                  <a:srgbClr val="002948"/>
                </a:solidFill>
                <a:latin typeface="Calibri"/>
                <a:cs typeface="Calibri"/>
              </a:rPr>
              <a:t>188</a:t>
            </a:r>
            <a:r>
              <a:rPr sz="1400" b="1" spc="2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employees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dirty="0">
                <a:solidFill>
                  <a:srgbClr val="002948"/>
                </a:solidFill>
                <a:latin typeface="Calibri"/>
                <a:cs typeface="Calibri"/>
              </a:rPr>
              <a:t>120</a:t>
            </a:r>
            <a:r>
              <a:rPr sz="1400" b="1" spc="7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financial</a:t>
            </a:r>
            <a:r>
              <a:rPr sz="1400" spc="9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advisors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b="1" dirty="0">
                <a:solidFill>
                  <a:srgbClr val="002948"/>
                </a:solidFill>
                <a:latin typeface="Calibri"/>
                <a:cs typeface="Calibri"/>
              </a:rPr>
              <a:t>43,400</a:t>
            </a:r>
            <a:r>
              <a:rPr sz="1400" b="1" spc="6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retail</a:t>
            </a:r>
            <a:r>
              <a:rPr sz="1400" spc="7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accounts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dirty="0">
                <a:solidFill>
                  <a:srgbClr val="002948"/>
                </a:solidFill>
                <a:latin typeface="Calibri"/>
                <a:cs typeface="Calibri"/>
              </a:rPr>
              <a:t>$14.9B</a:t>
            </a:r>
            <a:r>
              <a:rPr sz="1400" b="1" spc="4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Assets</a:t>
            </a:r>
            <a:r>
              <a:rPr sz="1400" spc="6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under</a:t>
            </a:r>
            <a:r>
              <a:rPr sz="1400" spc="6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management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rgbClr val="002948"/>
                </a:solidFill>
                <a:latin typeface="Calibri"/>
                <a:cs typeface="Calibri"/>
              </a:rPr>
              <a:t>$720M</a:t>
            </a:r>
            <a:r>
              <a:rPr sz="1400" b="1" spc="-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spc="-40" dirty="0">
                <a:solidFill>
                  <a:srgbClr val="5B5E5A"/>
                </a:solidFill>
                <a:latin typeface="Calibri"/>
                <a:cs typeface="Calibri"/>
              </a:rPr>
              <a:t>Muni</a:t>
            </a:r>
            <a:r>
              <a:rPr sz="14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assets</a:t>
            </a:r>
            <a:r>
              <a:rPr sz="14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under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management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rgbClr val="002948"/>
                </a:solidFill>
                <a:latin typeface="Calibri"/>
                <a:cs typeface="Calibri"/>
              </a:rPr>
              <a:t>$21.1M</a:t>
            </a:r>
            <a:r>
              <a:rPr sz="1400" b="1" spc="-2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5B5E5A"/>
                </a:solidFill>
                <a:latin typeface="Calibri"/>
                <a:cs typeface="Calibri"/>
              </a:rPr>
              <a:t>state</a:t>
            </a:r>
            <a:r>
              <a:rPr sz="14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B5E5A"/>
                </a:solidFill>
                <a:latin typeface="Calibri"/>
                <a:cs typeface="Calibri"/>
              </a:rPr>
              <a:t>payroll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3100" y="6467176"/>
            <a:ext cx="20104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All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data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as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 12/31/2025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unless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otherwise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noted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5322" y="1019427"/>
            <a:ext cx="4502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5388B6"/>
                </a:solidFill>
                <a:latin typeface="Calibri"/>
                <a:cs typeface="Calibri"/>
              </a:rPr>
              <a:t>Raymond</a:t>
            </a:r>
            <a:r>
              <a:rPr sz="2400" spc="2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388B6"/>
                </a:solidFill>
                <a:latin typeface="Calibri"/>
                <a:cs typeface="Calibri"/>
              </a:rPr>
              <a:t>James’</a:t>
            </a:r>
            <a:r>
              <a:rPr sz="2400" spc="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388B6"/>
                </a:solidFill>
                <a:latin typeface="Calibri"/>
                <a:cs typeface="Calibri"/>
              </a:rPr>
              <a:t>Arkansas</a:t>
            </a:r>
            <a:r>
              <a:rPr sz="2400" spc="4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388B6"/>
                </a:solidFill>
                <a:latin typeface="Calibri"/>
                <a:cs typeface="Calibri"/>
              </a:rPr>
              <a:t>presence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0279" y="1593663"/>
            <a:ext cx="4443459" cy="3777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1006" y="6442367"/>
            <a:ext cx="1746503" cy="16678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43000" y="857250"/>
            <a:ext cx="4235450" cy="5143500"/>
          </a:xfrm>
          <a:custGeom>
            <a:avLst/>
            <a:gdLst/>
            <a:ahLst/>
            <a:cxnLst/>
            <a:rect l="l" t="t" r="r" b="b"/>
            <a:pathLst>
              <a:path w="4235450" h="5143500">
                <a:moveTo>
                  <a:pt x="4235119" y="0"/>
                </a:moveTo>
                <a:lnTo>
                  <a:pt x="0" y="0"/>
                </a:lnTo>
                <a:lnTo>
                  <a:pt x="0" y="5143500"/>
                </a:lnTo>
                <a:lnTo>
                  <a:pt x="4235119" y="5143500"/>
                </a:lnTo>
                <a:lnTo>
                  <a:pt x="4235119" y="0"/>
                </a:lnTo>
                <a:close/>
              </a:path>
            </a:pathLst>
          </a:custGeom>
          <a:solidFill>
            <a:srgbClr val="002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473200" y="1345786"/>
            <a:ext cx="1642110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50" dirty="0">
                <a:solidFill>
                  <a:srgbClr val="FFFFFF"/>
                </a:solidFill>
              </a:rPr>
              <a:t>Raymond</a:t>
            </a:r>
            <a:r>
              <a:rPr sz="1650" spc="20" dirty="0">
                <a:solidFill>
                  <a:srgbClr val="FFFFFF"/>
                </a:solidFill>
              </a:rPr>
              <a:t> </a:t>
            </a:r>
            <a:r>
              <a:rPr sz="1650" spc="35" dirty="0">
                <a:solidFill>
                  <a:srgbClr val="FFFFFF"/>
                </a:solidFill>
              </a:rPr>
              <a:t>James </a:t>
            </a:r>
            <a:r>
              <a:rPr sz="1650" spc="-10" dirty="0">
                <a:solidFill>
                  <a:srgbClr val="FFFFFF"/>
                </a:solidFill>
              </a:rPr>
              <a:t>works</a:t>
            </a:r>
            <a:r>
              <a:rPr sz="1650" spc="-70" dirty="0">
                <a:solidFill>
                  <a:srgbClr val="FFFFFF"/>
                </a:solidFill>
              </a:rPr>
              <a:t> </a:t>
            </a:r>
            <a:r>
              <a:rPr sz="1650" spc="-10" dirty="0">
                <a:solidFill>
                  <a:srgbClr val="FFFFFF"/>
                </a:solidFill>
              </a:rPr>
              <a:t>with</a:t>
            </a:r>
            <a:r>
              <a:rPr sz="1650" spc="-70" dirty="0">
                <a:solidFill>
                  <a:srgbClr val="FFFFFF"/>
                </a:solidFill>
              </a:rPr>
              <a:t> </a:t>
            </a:r>
            <a:r>
              <a:rPr sz="1650" spc="-25" dirty="0">
                <a:solidFill>
                  <a:srgbClr val="FFFFFF"/>
                </a:solidFill>
              </a:rPr>
              <a:t>the </a:t>
            </a:r>
            <a:r>
              <a:rPr sz="1650" b="1" spc="65" dirty="0">
                <a:solidFill>
                  <a:srgbClr val="FFFFFF"/>
                </a:solidFill>
                <a:latin typeface="Calibri"/>
                <a:cs typeface="Calibri"/>
              </a:rPr>
              <a:t>Rural</a:t>
            </a:r>
            <a:r>
              <a:rPr sz="165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Calibri"/>
                <a:cs typeface="Calibri"/>
              </a:rPr>
              <a:t>Water </a:t>
            </a:r>
            <a:r>
              <a:rPr sz="1650" b="1" spc="60" dirty="0">
                <a:solidFill>
                  <a:srgbClr val="FFFFFF"/>
                </a:solidFill>
                <a:latin typeface="Calibri"/>
                <a:cs typeface="Calibri"/>
              </a:rPr>
              <a:t>Financing</a:t>
            </a:r>
            <a:r>
              <a:rPr sz="16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Calibri"/>
                <a:cs typeface="Calibri"/>
              </a:rPr>
              <a:t>Agency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7901" y="2823206"/>
            <a:ext cx="1463675" cy="901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5388B6"/>
                </a:solidFill>
                <a:latin typeface="Calibri"/>
                <a:cs typeface="Calibri"/>
              </a:rPr>
              <a:t>Contact</a:t>
            </a:r>
            <a:r>
              <a:rPr sz="1500" spc="-1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5388B6"/>
                </a:solidFill>
                <a:latin typeface="Calibri"/>
                <a:cs typeface="Calibri"/>
              </a:rPr>
              <a:t>us:</a:t>
            </a:r>
            <a:endParaRPr sz="1500">
              <a:latin typeface="Calibri"/>
              <a:cs typeface="Calibri"/>
            </a:endParaRPr>
          </a:p>
          <a:p>
            <a:pPr marL="12700" marR="703580">
              <a:lnSpc>
                <a:spcPct val="98100"/>
              </a:lnSpc>
              <a:spcBef>
                <a:spcPts val="1315"/>
              </a:spcBef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Nick</a:t>
            </a:r>
            <a:r>
              <a:rPr sz="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Roederer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i="1" spc="-35" dirty="0">
                <a:solidFill>
                  <a:srgbClr val="FFFFFF"/>
                </a:solidFill>
                <a:latin typeface="Calibri"/>
                <a:cs typeface="Calibri"/>
              </a:rPr>
              <a:t>Managing</a:t>
            </a:r>
            <a:r>
              <a:rPr sz="800" i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FFFFFF"/>
                </a:solidFill>
                <a:latin typeface="Calibri"/>
                <a:cs typeface="Calibri"/>
              </a:rPr>
              <a:t>Director</a:t>
            </a:r>
            <a:r>
              <a:rPr sz="800" i="1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502.741.3686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nick.roederer@raymondjames.com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7901" y="3818378"/>
            <a:ext cx="1703070" cy="5060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875665">
              <a:lnSpc>
                <a:spcPct val="98100"/>
              </a:lnSpc>
              <a:spcBef>
                <a:spcPts val="110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Cheryl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Schluterman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FFFFFF"/>
                </a:solidFill>
                <a:latin typeface="Calibri"/>
                <a:cs typeface="Calibri"/>
              </a:rPr>
              <a:t>Director</a:t>
            </a:r>
            <a:r>
              <a:rPr sz="800" i="1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501.671.1324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cheryl.schluterman@raymondjames.com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73117" y="1365251"/>
            <a:ext cx="4386580" cy="4127500"/>
            <a:chOff x="3273117" y="1365251"/>
            <a:chExt cx="4386580" cy="4127500"/>
          </a:xfrm>
        </p:grpSpPr>
        <p:sp>
          <p:nvSpPr>
            <p:cNvPr id="8" name="object 8"/>
            <p:cNvSpPr/>
            <p:nvPr/>
          </p:nvSpPr>
          <p:spPr>
            <a:xfrm>
              <a:off x="3279467" y="1371601"/>
              <a:ext cx="4373880" cy="4114800"/>
            </a:xfrm>
            <a:custGeom>
              <a:avLst/>
              <a:gdLst/>
              <a:ahLst/>
              <a:cxnLst/>
              <a:rect l="l" t="t" r="r" b="b"/>
              <a:pathLst>
                <a:path w="4373880" h="4114800">
                  <a:moveTo>
                    <a:pt x="4287062" y="0"/>
                  </a:moveTo>
                  <a:lnTo>
                    <a:pt x="86410" y="0"/>
                  </a:lnTo>
                  <a:lnTo>
                    <a:pt x="52774" y="6790"/>
                  </a:lnTo>
                  <a:lnTo>
                    <a:pt x="25307" y="25307"/>
                  </a:lnTo>
                  <a:lnTo>
                    <a:pt x="6790" y="52774"/>
                  </a:lnTo>
                  <a:lnTo>
                    <a:pt x="0" y="86410"/>
                  </a:lnTo>
                  <a:lnTo>
                    <a:pt x="0" y="4028389"/>
                  </a:lnTo>
                  <a:lnTo>
                    <a:pt x="6790" y="4062025"/>
                  </a:lnTo>
                  <a:lnTo>
                    <a:pt x="25307" y="4089492"/>
                  </a:lnTo>
                  <a:lnTo>
                    <a:pt x="52774" y="4108009"/>
                  </a:lnTo>
                  <a:lnTo>
                    <a:pt x="86410" y="4114800"/>
                  </a:lnTo>
                  <a:lnTo>
                    <a:pt x="4287062" y="4114800"/>
                  </a:lnTo>
                  <a:lnTo>
                    <a:pt x="4320699" y="4108009"/>
                  </a:lnTo>
                  <a:lnTo>
                    <a:pt x="4348165" y="4089492"/>
                  </a:lnTo>
                  <a:lnTo>
                    <a:pt x="4366683" y="4062025"/>
                  </a:lnTo>
                  <a:lnTo>
                    <a:pt x="4373473" y="4028389"/>
                  </a:lnTo>
                  <a:lnTo>
                    <a:pt x="4373473" y="86410"/>
                  </a:lnTo>
                  <a:lnTo>
                    <a:pt x="4366683" y="52774"/>
                  </a:lnTo>
                  <a:lnTo>
                    <a:pt x="4348165" y="25307"/>
                  </a:lnTo>
                  <a:lnTo>
                    <a:pt x="4320699" y="6790"/>
                  </a:lnTo>
                  <a:lnTo>
                    <a:pt x="4287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9467" y="1371601"/>
              <a:ext cx="4373880" cy="4114800"/>
            </a:xfrm>
            <a:custGeom>
              <a:avLst/>
              <a:gdLst/>
              <a:ahLst/>
              <a:cxnLst/>
              <a:rect l="l" t="t" r="r" b="b"/>
              <a:pathLst>
                <a:path w="4373880" h="4114800">
                  <a:moveTo>
                    <a:pt x="0" y="86410"/>
                  </a:moveTo>
                  <a:lnTo>
                    <a:pt x="6790" y="52774"/>
                  </a:lnTo>
                  <a:lnTo>
                    <a:pt x="25307" y="25307"/>
                  </a:lnTo>
                  <a:lnTo>
                    <a:pt x="52774" y="6790"/>
                  </a:lnTo>
                  <a:lnTo>
                    <a:pt x="86410" y="0"/>
                  </a:lnTo>
                  <a:lnTo>
                    <a:pt x="4287062" y="0"/>
                  </a:lnTo>
                  <a:lnTo>
                    <a:pt x="4320699" y="6790"/>
                  </a:lnTo>
                  <a:lnTo>
                    <a:pt x="4348165" y="25307"/>
                  </a:lnTo>
                  <a:lnTo>
                    <a:pt x="4366683" y="52774"/>
                  </a:lnTo>
                  <a:lnTo>
                    <a:pt x="4373473" y="86410"/>
                  </a:lnTo>
                  <a:lnTo>
                    <a:pt x="4373473" y="4028389"/>
                  </a:lnTo>
                  <a:lnTo>
                    <a:pt x="4366683" y="4062025"/>
                  </a:lnTo>
                  <a:lnTo>
                    <a:pt x="4348165" y="4089492"/>
                  </a:lnTo>
                  <a:lnTo>
                    <a:pt x="4320699" y="4108009"/>
                  </a:lnTo>
                  <a:lnTo>
                    <a:pt x="4287062" y="4114800"/>
                  </a:lnTo>
                  <a:lnTo>
                    <a:pt x="86410" y="4114800"/>
                  </a:lnTo>
                  <a:lnTo>
                    <a:pt x="52774" y="4108009"/>
                  </a:lnTo>
                  <a:lnTo>
                    <a:pt x="25307" y="4089492"/>
                  </a:lnTo>
                  <a:lnTo>
                    <a:pt x="6790" y="4062025"/>
                  </a:lnTo>
                  <a:lnTo>
                    <a:pt x="0" y="4028389"/>
                  </a:lnTo>
                  <a:lnTo>
                    <a:pt x="0" y="86410"/>
                  </a:lnTo>
                  <a:close/>
                </a:path>
              </a:pathLst>
            </a:custGeom>
            <a:ln w="12700">
              <a:solidFill>
                <a:srgbClr val="001B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75246" y="2616499"/>
              <a:ext cx="3771900" cy="0"/>
            </a:xfrm>
            <a:custGeom>
              <a:avLst/>
              <a:gdLst/>
              <a:ahLst/>
              <a:cxnLst/>
              <a:rect l="l" t="t" r="r" b="b"/>
              <a:pathLst>
                <a:path w="3771900">
                  <a:moveTo>
                    <a:pt x="3771900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A8D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566091" y="4320199"/>
            <a:ext cx="227457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spc="-35" dirty="0">
                <a:solidFill>
                  <a:srgbClr val="5B5E5A"/>
                </a:solidFill>
                <a:latin typeface="Calibri"/>
                <a:cs typeface="Calibri"/>
              </a:rPr>
              <a:t>AA-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rated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program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offers</a:t>
            </a:r>
            <a:r>
              <a:rPr sz="9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borrowers</a:t>
            </a:r>
            <a:r>
              <a:rPr sz="9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access</a:t>
            </a:r>
            <a:r>
              <a:rPr sz="900" spc="5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5B5E5A"/>
                </a:solidFill>
                <a:latin typeface="Calibri"/>
                <a:cs typeface="Calibri"/>
              </a:rPr>
              <a:t>to</a:t>
            </a:r>
            <a:r>
              <a:rPr sz="9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tax-exempt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markets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at low</a:t>
            </a:r>
            <a:r>
              <a:rPr sz="9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rates</a:t>
            </a:r>
            <a:endParaRPr sz="900">
              <a:latin typeface="Calibri"/>
              <a:cs typeface="Calibri"/>
            </a:endParaRPr>
          </a:p>
          <a:p>
            <a:pPr marL="140335" indent="-12763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40335" algn="l"/>
              </a:tabLst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No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Debt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Service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Reserve</a:t>
            </a:r>
            <a:r>
              <a:rPr sz="9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Fund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requirement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66091" y="4807879"/>
            <a:ext cx="16827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indent="-1276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Fixed rate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terms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from</a:t>
            </a:r>
            <a:r>
              <a:rPr sz="9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1-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30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years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66091" y="4983139"/>
            <a:ext cx="194246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indent="-1276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Variety</a:t>
            </a:r>
            <a:r>
              <a:rPr sz="9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of project</a:t>
            </a:r>
            <a:r>
              <a:rPr sz="9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types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(construction,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94108" y="5120299"/>
            <a:ext cx="22828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refinancing,</a:t>
            </a:r>
            <a:r>
              <a:rPr sz="900" spc="5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cost-overruns,</a:t>
            </a:r>
            <a:r>
              <a:rPr sz="900" spc="7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match</a:t>
            </a:r>
            <a:r>
              <a:rPr sz="900" spc="6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funding,</a:t>
            </a:r>
            <a:r>
              <a:rPr sz="9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etc.)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6337" y="4093195"/>
            <a:ext cx="12642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002948"/>
                </a:solidFill>
                <a:latin typeface="Calibri"/>
                <a:cs typeface="Calibri"/>
              </a:rPr>
              <a:t>FLEX</a:t>
            </a:r>
            <a:r>
              <a:rPr sz="1050" b="1" spc="1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002948"/>
                </a:solidFill>
                <a:latin typeface="Calibri"/>
                <a:cs typeface="Calibri"/>
              </a:rPr>
              <a:t>TERM</a:t>
            </a:r>
            <a:r>
              <a:rPr sz="1050" b="1" spc="-3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050" b="1" spc="-10" dirty="0">
                <a:solidFill>
                  <a:srgbClr val="002948"/>
                </a:solidFill>
                <a:latin typeface="Calibri"/>
                <a:cs typeface="Calibri"/>
              </a:rPr>
              <a:t>PROGRAM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67296" y="1800599"/>
            <a:ext cx="32842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Whether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your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utility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has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USDA-RD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or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SRF project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that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needs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interim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67296" y="1937759"/>
            <a:ext cx="35490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construction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financing</a:t>
            </a:r>
            <a:r>
              <a:rPr sz="900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or</a:t>
            </a:r>
            <a:r>
              <a:rPr sz="9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9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project</a:t>
            </a:r>
            <a:r>
              <a:rPr sz="9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that</a:t>
            </a:r>
            <a:r>
              <a:rPr sz="9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needs</a:t>
            </a:r>
            <a:r>
              <a:rPr sz="900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long-term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financing</a:t>
            </a:r>
            <a:r>
              <a:rPr sz="900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quickly,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67410" y="2074919"/>
            <a:ext cx="12750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9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James</a:t>
            </a:r>
            <a:r>
              <a:rPr sz="900" spc="5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can</a:t>
            </a:r>
            <a:r>
              <a:rPr sz="9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help.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67410" y="2250141"/>
            <a:ext cx="34436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Our</a:t>
            </a:r>
            <a:r>
              <a:rPr sz="9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finance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team has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assisted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utilities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with</a:t>
            </a:r>
            <a:r>
              <a:rPr sz="9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over 750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loans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for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more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than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86337" y="1566092"/>
            <a:ext cx="266763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5388B6"/>
                </a:solidFill>
                <a:latin typeface="Calibri"/>
                <a:cs typeface="Calibri"/>
              </a:rPr>
              <a:t>FINANCING</a:t>
            </a:r>
            <a:r>
              <a:rPr sz="1050" spc="9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5388B6"/>
                </a:solidFill>
                <a:latin typeface="Calibri"/>
                <a:cs typeface="Calibri"/>
              </a:rPr>
              <a:t>SOLUTIONS.</a:t>
            </a:r>
            <a:r>
              <a:rPr sz="1050" b="1" spc="9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388B6"/>
                </a:solidFill>
                <a:latin typeface="Calibri"/>
                <a:cs typeface="Calibri"/>
              </a:rPr>
              <a:t>FUNDING</a:t>
            </a:r>
            <a:r>
              <a:rPr sz="1050" spc="9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050" b="1" spc="35" dirty="0">
                <a:solidFill>
                  <a:srgbClr val="5388B6"/>
                </a:solidFill>
                <a:latin typeface="Calibri"/>
                <a:cs typeface="Calibri"/>
              </a:rPr>
              <a:t>PROGRESS.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68956" y="2916847"/>
            <a:ext cx="19634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indent="-1276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Construction</a:t>
            </a:r>
            <a:r>
              <a:rPr sz="9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financing</a:t>
            </a:r>
            <a:r>
              <a:rPr sz="9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with</a:t>
            </a:r>
            <a:r>
              <a:rPr sz="9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USDA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5B5E5A"/>
                </a:solidFill>
                <a:latin typeface="Calibri"/>
                <a:cs typeface="Calibri"/>
              </a:rPr>
              <a:t>or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96973" y="3054006"/>
            <a:ext cx="6019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SRF</a:t>
            </a:r>
            <a:r>
              <a:rPr sz="900" spc="7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takeout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68956" y="3229267"/>
            <a:ext cx="2127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indent="-1276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Streamlined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9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efficient</a:t>
            </a:r>
            <a:r>
              <a:rPr sz="900" spc="10" dirty="0">
                <a:solidFill>
                  <a:srgbClr val="5B5E5A"/>
                </a:solidFill>
                <a:latin typeface="Calibri"/>
                <a:cs typeface="Calibri"/>
              </a:rPr>
              <a:t> application</a:t>
            </a:r>
            <a:r>
              <a:rPr sz="900" spc="-25" dirty="0">
                <a:solidFill>
                  <a:srgbClr val="5B5E5A"/>
                </a:solidFill>
                <a:latin typeface="Calibri"/>
                <a:cs typeface="Calibri"/>
              </a:rPr>
              <a:t> and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96973" y="3366427"/>
            <a:ext cx="908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document</a:t>
            </a:r>
            <a:r>
              <a:rPr sz="900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process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68956" y="3541686"/>
            <a:ext cx="19596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indent="-1276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Fixed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rate</a:t>
            </a:r>
            <a:r>
              <a:rPr sz="9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for</a:t>
            </a:r>
            <a:r>
              <a:rPr sz="9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9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term</a:t>
            </a:r>
            <a:r>
              <a:rPr sz="9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9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construction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68956" y="3716947"/>
            <a:ext cx="13068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indent="-1276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40335" algn="l"/>
              </a:tabLst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All</a:t>
            </a:r>
            <a:r>
              <a:rPr sz="900" spc="-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interest</a:t>
            </a:r>
            <a:r>
              <a:rPr sz="9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is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capitalized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67410" y="2387301"/>
            <a:ext cx="2646680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$1.6</a:t>
            </a:r>
            <a:r>
              <a:rPr sz="9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billion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through</a:t>
            </a:r>
            <a:r>
              <a:rPr sz="9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Rural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5B5E5A"/>
                </a:solidFill>
                <a:latin typeface="Calibri"/>
                <a:cs typeface="Calibri"/>
              </a:rPr>
              <a:t>Water</a:t>
            </a:r>
            <a:r>
              <a:rPr sz="9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5B5E5A"/>
                </a:solidFill>
                <a:latin typeface="Calibri"/>
                <a:cs typeface="Calibri"/>
              </a:rPr>
              <a:t>Financing</a:t>
            </a:r>
            <a:r>
              <a:rPr sz="9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5B5E5A"/>
                </a:solidFill>
                <a:latin typeface="Calibri"/>
                <a:cs typeface="Calibri"/>
              </a:rPr>
              <a:t>Agency.*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90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5"/>
              </a:spcBef>
            </a:pPr>
            <a:r>
              <a:rPr sz="1050" b="1" dirty="0">
                <a:solidFill>
                  <a:srgbClr val="002948"/>
                </a:solidFill>
                <a:latin typeface="Calibri"/>
                <a:cs typeface="Calibri"/>
              </a:rPr>
              <a:t>INTERIM</a:t>
            </a:r>
            <a:r>
              <a:rPr sz="1050" b="1" spc="-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1050" b="1" spc="-10" dirty="0">
                <a:solidFill>
                  <a:srgbClr val="002948"/>
                </a:solidFill>
                <a:latin typeface="Calibri"/>
                <a:cs typeface="Calibri"/>
              </a:rPr>
              <a:t>PROGRAM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575246" y="2753690"/>
            <a:ext cx="3771900" cy="1924685"/>
            <a:chOff x="3575246" y="2753690"/>
            <a:chExt cx="3771900" cy="1924685"/>
          </a:xfrm>
        </p:grpSpPr>
        <p:sp>
          <p:nvSpPr>
            <p:cNvPr id="29" name="object 29"/>
            <p:cNvSpPr/>
            <p:nvPr/>
          </p:nvSpPr>
          <p:spPr>
            <a:xfrm>
              <a:off x="3575246" y="4013503"/>
              <a:ext cx="3771900" cy="0"/>
            </a:xfrm>
            <a:custGeom>
              <a:avLst/>
              <a:gdLst/>
              <a:ahLst/>
              <a:cxnLst/>
              <a:rect l="l" t="t" r="r" b="b"/>
              <a:pathLst>
                <a:path w="3771900">
                  <a:moveTo>
                    <a:pt x="3771900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A8D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2354" y="2753690"/>
              <a:ext cx="699080" cy="46401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2354" y="4214190"/>
              <a:ext cx="699080" cy="464023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307204" y="3337746"/>
            <a:ext cx="870585" cy="385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955"/>
              </a:lnSpc>
              <a:spcBef>
                <a:spcPts val="90"/>
              </a:spcBef>
            </a:pPr>
            <a:r>
              <a:rPr sz="800" b="1" dirty="0">
                <a:solidFill>
                  <a:srgbClr val="002948"/>
                </a:solidFill>
                <a:latin typeface="Calibri"/>
                <a:cs typeface="Calibri"/>
              </a:rPr>
              <a:t>INTERIM</a:t>
            </a:r>
            <a:r>
              <a:rPr sz="800" b="1" spc="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948"/>
                </a:solidFill>
                <a:latin typeface="Calibri"/>
                <a:cs typeface="Calibri"/>
              </a:rPr>
              <a:t>PROGRAM</a:t>
            </a:r>
            <a:endParaRPr sz="800">
              <a:latin typeface="Calibri"/>
              <a:cs typeface="Calibri"/>
            </a:endParaRPr>
          </a:p>
          <a:p>
            <a:pPr marL="635" algn="ctr">
              <a:lnSpc>
                <a:spcPts val="940"/>
              </a:lnSpc>
            </a:pPr>
            <a:r>
              <a:rPr sz="800" spc="-10" dirty="0">
                <a:solidFill>
                  <a:srgbClr val="383B3D"/>
                </a:solidFill>
                <a:latin typeface="Calibri"/>
                <a:cs typeface="Calibri"/>
              </a:rPr>
              <a:t>$1,100,000,000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ts val="950"/>
              </a:lnSpc>
            </a:pPr>
            <a:r>
              <a:rPr sz="800" dirty="0">
                <a:solidFill>
                  <a:srgbClr val="383B3D"/>
                </a:solidFill>
                <a:latin typeface="Calibri"/>
                <a:cs typeface="Calibri"/>
              </a:rPr>
              <a:t>Over</a:t>
            </a:r>
            <a:r>
              <a:rPr sz="800" spc="-40" dirty="0">
                <a:solidFill>
                  <a:srgbClr val="383B3D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383B3D"/>
                </a:solidFill>
                <a:latin typeface="Calibri"/>
                <a:cs typeface="Calibri"/>
              </a:rPr>
              <a:t>450</a:t>
            </a:r>
            <a:r>
              <a:rPr sz="800" spc="-50" dirty="0">
                <a:solidFill>
                  <a:srgbClr val="383B3D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383B3D"/>
                </a:solidFill>
                <a:latin typeface="Calibri"/>
                <a:cs typeface="Calibri"/>
              </a:rPr>
              <a:t>loans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63249" y="6374070"/>
            <a:ext cx="71755" cy="265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500" spc="-38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33" name="object 33"/>
          <p:cNvSpPr txBox="1"/>
          <p:nvPr/>
        </p:nvSpPr>
        <p:spPr>
          <a:xfrm>
            <a:off x="6250816" y="4791896"/>
            <a:ext cx="981710" cy="385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955"/>
              </a:lnSpc>
              <a:spcBef>
                <a:spcPts val="90"/>
              </a:spcBef>
            </a:pPr>
            <a:r>
              <a:rPr sz="800" b="1" spc="10" dirty="0">
                <a:solidFill>
                  <a:srgbClr val="002948"/>
                </a:solidFill>
                <a:latin typeface="Calibri"/>
                <a:cs typeface="Calibri"/>
              </a:rPr>
              <a:t>FLEX</a:t>
            </a:r>
            <a:r>
              <a:rPr sz="800" b="1" spc="4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948"/>
                </a:solidFill>
                <a:latin typeface="Calibri"/>
                <a:cs typeface="Calibri"/>
              </a:rPr>
              <a:t>TERM</a:t>
            </a:r>
            <a:r>
              <a:rPr sz="800" b="1" spc="5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948"/>
                </a:solidFill>
                <a:latin typeface="Calibri"/>
                <a:cs typeface="Calibri"/>
              </a:rPr>
              <a:t>PROGRAM</a:t>
            </a:r>
            <a:endParaRPr sz="800">
              <a:latin typeface="Calibri"/>
              <a:cs typeface="Calibri"/>
            </a:endParaRPr>
          </a:p>
          <a:p>
            <a:pPr marL="635" algn="ctr">
              <a:lnSpc>
                <a:spcPts val="940"/>
              </a:lnSpc>
            </a:pPr>
            <a:r>
              <a:rPr sz="800" spc="-10" dirty="0">
                <a:solidFill>
                  <a:srgbClr val="383B3D"/>
                </a:solidFill>
                <a:latin typeface="Calibri"/>
                <a:cs typeface="Calibri"/>
              </a:rPr>
              <a:t>$500,000,000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ts val="950"/>
              </a:lnSpc>
            </a:pPr>
            <a:r>
              <a:rPr sz="800" dirty="0">
                <a:solidFill>
                  <a:srgbClr val="383B3D"/>
                </a:solidFill>
                <a:latin typeface="Calibri"/>
                <a:cs typeface="Calibri"/>
              </a:rPr>
              <a:t>Over</a:t>
            </a:r>
            <a:r>
              <a:rPr sz="800" spc="-40" dirty="0">
                <a:solidFill>
                  <a:srgbClr val="383B3D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383B3D"/>
                </a:solidFill>
                <a:latin typeface="Calibri"/>
                <a:cs typeface="Calibri"/>
              </a:rPr>
              <a:t>300</a:t>
            </a:r>
            <a:r>
              <a:rPr sz="800" spc="-50" dirty="0">
                <a:solidFill>
                  <a:srgbClr val="383B3D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383B3D"/>
                </a:solidFill>
                <a:latin typeface="Calibri"/>
                <a:cs typeface="Calibri"/>
              </a:rPr>
              <a:t>loans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482223" y="5654705"/>
            <a:ext cx="2327275" cy="1866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10" dirty="0">
                <a:solidFill>
                  <a:srgbClr val="FFFFFF"/>
                </a:solidFill>
                <a:latin typeface="Calibri"/>
                <a:cs typeface="Calibri"/>
              </a:rPr>
              <a:t>*Includes</a:t>
            </a:r>
            <a:r>
              <a:rPr sz="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spc="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spc="10" dirty="0">
                <a:solidFill>
                  <a:srgbClr val="FFFFFF"/>
                </a:solidFill>
                <a:latin typeface="Calibri"/>
                <a:cs typeface="Calibri"/>
              </a:rPr>
              <a:t>Agency’s</a:t>
            </a:r>
            <a:r>
              <a:rPr sz="5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spc="10" dirty="0">
                <a:solidFill>
                  <a:srgbClr val="FFFFFF"/>
                </a:solidFill>
                <a:latin typeface="Calibri"/>
                <a:cs typeface="Calibri"/>
              </a:rPr>
              <a:t>predecessor</a:t>
            </a:r>
            <a:r>
              <a:rPr sz="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Calibri"/>
                <a:cs typeface="Calibri"/>
              </a:rPr>
              <a:t>organization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@2023</a:t>
            </a:r>
            <a:r>
              <a:rPr sz="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Raymond</a:t>
            </a:r>
            <a:r>
              <a:rPr sz="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James</a:t>
            </a:r>
            <a:r>
              <a:rPr sz="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spc="-2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Associates,</a:t>
            </a:r>
            <a:r>
              <a:rPr sz="5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Inc.,</a:t>
            </a:r>
            <a:r>
              <a:rPr sz="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member</a:t>
            </a:r>
            <a:r>
              <a:rPr sz="5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York</a:t>
            </a:r>
            <a:r>
              <a:rPr sz="5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dirty="0">
                <a:solidFill>
                  <a:srgbClr val="FFFFFF"/>
                </a:solidFill>
                <a:latin typeface="Calibri"/>
                <a:cs typeface="Calibri"/>
              </a:rPr>
              <a:t>Stock</a:t>
            </a:r>
            <a:r>
              <a:rPr sz="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Calibri"/>
                <a:cs typeface="Calibri"/>
              </a:rPr>
              <a:t>Exchange/SIPC</a:t>
            </a:r>
            <a:endParaRPr sz="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458200" cy="6858000"/>
            <a:chOff x="0" y="0"/>
            <a:chExt cx="84582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364991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1006" y="6442367"/>
              <a:ext cx="1746503" cy="16678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5"/>
              </a:spcBef>
            </a:pPr>
            <a:r>
              <a:rPr sz="3200" spc="-35" dirty="0">
                <a:solidFill>
                  <a:srgbClr val="FFFFFF"/>
                </a:solidFill>
              </a:rPr>
              <a:t>Advisory</a:t>
            </a:r>
            <a:r>
              <a:rPr sz="3200" spc="-120" dirty="0">
                <a:solidFill>
                  <a:srgbClr val="FFFFFF"/>
                </a:solidFill>
              </a:rPr>
              <a:t> </a:t>
            </a:r>
            <a:r>
              <a:rPr sz="3200" spc="-20" dirty="0">
                <a:solidFill>
                  <a:srgbClr val="FFFFFF"/>
                </a:solidFill>
              </a:rPr>
              <a:t>Team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8163249" y="6374070"/>
            <a:ext cx="71755" cy="265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500" spc="-38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6" name="object 6"/>
          <p:cNvSpPr txBox="1"/>
          <p:nvPr/>
        </p:nvSpPr>
        <p:spPr>
          <a:xfrm>
            <a:off x="673100" y="2100234"/>
            <a:ext cx="2407920" cy="248983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69875" marR="5080" indent="-257810">
              <a:lnSpc>
                <a:spcPts val="1620"/>
              </a:lnSpc>
              <a:spcBef>
                <a:spcPts val="305"/>
              </a:spcBef>
              <a:buClr>
                <a:srgbClr val="5B5E5A"/>
              </a:buClr>
              <a:buFont typeface="Wingdings"/>
              <a:buChar char=""/>
              <a:tabLst>
                <a:tab pos="269875" algn="l"/>
              </a:tabLst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David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Sutton,</a:t>
            </a: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team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leader,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5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30 years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 experience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sz="15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public</a:t>
            </a:r>
            <a:r>
              <a:rPr sz="15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sector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entities</a:t>
            </a: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invest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bond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non-bond</a:t>
            </a:r>
            <a:r>
              <a:rPr sz="15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proceeds</a:t>
            </a:r>
            <a:r>
              <a:rPr sz="15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assets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subject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indentures/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resolutions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(or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not).</a:t>
            </a:r>
            <a:endParaRPr sz="1500">
              <a:latin typeface="Calibri"/>
              <a:cs typeface="Calibri"/>
            </a:endParaRPr>
          </a:p>
          <a:p>
            <a:pPr marL="269875" marR="45085" indent="-257810">
              <a:lnSpc>
                <a:spcPts val="1620"/>
              </a:lnSpc>
              <a:spcBef>
                <a:spcPts val="1400"/>
              </a:spcBef>
              <a:buClr>
                <a:srgbClr val="5B5E5A"/>
              </a:buClr>
              <a:buFont typeface="Wingdings"/>
              <a:buChar char=""/>
              <a:tabLst>
                <a:tab pos="269875" algn="l"/>
              </a:tabLst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Strategies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Team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focuses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client</a:t>
            </a: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efforts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solely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public</a:t>
            </a: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sector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not-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for-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profit</a:t>
            </a:r>
            <a:r>
              <a:rPr sz="15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entities.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-12700" y="-26416"/>
            <a:ext cx="13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5B5E5A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78123" y="1829346"/>
            <a:ext cx="2188210" cy="12001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67945" marR="1384300">
              <a:lnSpc>
                <a:spcPct val="100000"/>
              </a:lnSpc>
              <a:spcBef>
                <a:spcPts val="225"/>
              </a:spcBef>
            </a:pPr>
            <a:r>
              <a:rPr sz="750" b="1" dirty="0">
                <a:solidFill>
                  <a:srgbClr val="002948"/>
                </a:solidFill>
                <a:latin typeface="Calibri"/>
                <a:cs typeface="Calibri"/>
              </a:rPr>
              <a:t>David</a:t>
            </a:r>
            <a:r>
              <a:rPr sz="750" b="1" spc="-10" dirty="0">
                <a:solidFill>
                  <a:srgbClr val="002948"/>
                </a:solidFill>
                <a:latin typeface="Calibri"/>
                <a:cs typeface="Calibri"/>
              </a:rPr>
              <a:t> Sutton</a:t>
            </a:r>
            <a:r>
              <a:rPr sz="750" b="1" spc="50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002C61"/>
                </a:solidFill>
                <a:latin typeface="Calibri"/>
                <a:cs typeface="Calibri"/>
              </a:rPr>
              <a:t>Managing</a:t>
            </a:r>
            <a:r>
              <a:rPr sz="750" spc="-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C61"/>
                </a:solidFill>
                <a:latin typeface="Calibri"/>
                <a:cs typeface="Calibri"/>
              </a:rPr>
              <a:t>Director</a:t>
            </a:r>
            <a:r>
              <a:rPr sz="7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002C61"/>
                </a:solidFill>
                <a:latin typeface="Calibri"/>
                <a:cs typeface="Calibri"/>
              </a:rPr>
              <a:t>Public</a:t>
            </a:r>
            <a:r>
              <a:rPr sz="750" spc="-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C61"/>
                </a:solidFill>
                <a:latin typeface="Calibri"/>
                <a:cs typeface="Calibri"/>
              </a:rPr>
              <a:t>Finance</a:t>
            </a:r>
            <a:endParaRPr sz="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75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tabLst>
                <a:tab pos="753745" algn="l"/>
              </a:tabLst>
            </a:pP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T</a:t>
            </a:r>
            <a:r>
              <a:rPr sz="650" spc="1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727.567.1152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	880</a:t>
            </a:r>
            <a:r>
              <a:rPr sz="650" spc="5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Carillon Parkway,</a:t>
            </a:r>
            <a:r>
              <a:rPr sz="650" spc="8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Tower</a:t>
            </a:r>
            <a:r>
              <a:rPr sz="650" spc="5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002C61"/>
                </a:solidFill>
                <a:latin typeface="Calibri"/>
                <a:cs typeface="Calibri"/>
              </a:rPr>
              <a:t>3</a:t>
            </a:r>
            <a:endParaRPr sz="65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35"/>
              </a:spcBef>
              <a:tabLst>
                <a:tab pos="753745" algn="l"/>
              </a:tabLst>
            </a:pP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F</a:t>
            </a:r>
            <a:r>
              <a:rPr sz="650" spc="1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727.567.8315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	Saint</a:t>
            </a:r>
            <a:r>
              <a:rPr sz="6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Petersburg,</a:t>
            </a:r>
            <a:r>
              <a:rPr sz="650" spc="4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FL</a:t>
            </a:r>
            <a:r>
              <a:rPr sz="650" spc="6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33716</a:t>
            </a:r>
            <a:endParaRPr sz="650">
              <a:latin typeface="Calibri"/>
              <a:cs typeface="Calibri"/>
            </a:endParaRPr>
          </a:p>
          <a:p>
            <a:pPr marL="754380" marR="224790">
              <a:lnSpc>
                <a:spcPts val="819"/>
              </a:lnSpc>
              <a:spcBef>
                <a:spcPts val="15"/>
              </a:spcBef>
            </a:pP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  <a:hlinkClick r:id="rId4"/>
              </a:rPr>
              <a:t>david.sutton@raymondjames.com</a:t>
            </a:r>
            <a:r>
              <a:rPr sz="6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u="sng" spc="-10" dirty="0">
                <a:solidFill>
                  <a:srgbClr val="5B5E5A"/>
                </a:solidFill>
                <a:uFill>
                  <a:solidFill>
                    <a:srgbClr val="5B5E5A"/>
                  </a:solidFill>
                </a:uFill>
                <a:latin typeface="Calibri"/>
                <a:cs typeface="Calibri"/>
                <a:hlinkClick r:id="rId5"/>
              </a:rPr>
              <a:t>www.raymondjames.com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650">
              <a:latin typeface="Calibri"/>
              <a:cs typeface="Calibri"/>
            </a:endParaRPr>
          </a:p>
          <a:p>
            <a:pPr marL="78740">
              <a:lnSpc>
                <a:spcPct val="100000"/>
              </a:lnSpc>
            </a:pP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Raymond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James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&amp;</a:t>
            </a:r>
            <a:r>
              <a:rPr sz="350" spc="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Associates,</a:t>
            </a:r>
            <a:r>
              <a:rPr sz="3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Inc.,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member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FINRA/SIPC, is</a:t>
            </a:r>
            <a:r>
              <a:rPr sz="3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a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subsidiary</a:t>
            </a:r>
            <a:r>
              <a:rPr sz="3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of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Raymond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James</a:t>
            </a:r>
            <a:r>
              <a:rPr sz="3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Financial,</a:t>
            </a:r>
            <a:r>
              <a:rPr sz="3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-20" dirty="0">
                <a:solidFill>
                  <a:srgbClr val="002C61"/>
                </a:solidFill>
                <a:latin typeface="Calibri"/>
                <a:cs typeface="Calibri"/>
              </a:rPr>
              <a:t>Inc.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90246" y="1829346"/>
            <a:ext cx="2290445" cy="12001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68580" marR="1487170">
              <a:lnSpc>
                <a:spcPct val="100000"/>
              </a:lnSpc>
              <a:spcBef>
                <a:spcPts val="225"/>
              </a:spcBef>
            </a:pPr>
            <a:r>
              <a:rPr sz="750" b="1" dirty="0">
                <a:solidFill>
                  <a:srgbClr val="002948"/>
                </a:solidFill>
                <a:latin typeface="Calibri"/>
                <a:cs typeface="Calibri"/>
              </a:rPr>
              <a:t>Chad</a:t>
            </a:r>
            <a:r>
              <a:rPr sz="750" b="1" spc="-10" dirty="0">
                <a:solidFill>
                  <a:srgbClr val="002948"/>
                </a:solidFill>
                <a:latin typeface="Calibri"/>
                <a:cs typeface="Calibri"/>
              </a:rPr>
              <a:t> Myers</a:t>
            </a:r>
            <a:r>
              <a:rPr sz="750" b="1" spc="50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002948"/>
                </a:solidFill>
                <a:latin typeface="Calibri"/>
                <a:cs typeface="Calibri"/>
              </a:rPr>
              <a:t>Managing</a:t>
            </a:r>
            <a:r>
              <a:rPr sz="750" spc="-3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948"/>
                </a:solidFill>
                <a:latin typeface="Calibri"/>
                <a:cs typeface="Calibri"/>
              </a:rPr>
              <a:t>Director</a:t>
            </a:r>
            <a:r>
              <a:rPr sz="750" spc="50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002948"/>
                </a:solidFill>
                <a:latin typeface="Calibri"/>
                <a:cs typeface="Calibri"/>
              </a:rPr>
              <a:t>Public</a:t>
            </a:r>
            <a:r>
              <a:rPr sz="750" spc="-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948"/>
                </a:solidFill>
                <a:latin typeface="Calibri"/>
                <a:cs typeface="Calibri"/>
              </a:rPr>
              <a:t>Finance</a:t>
            </a:r>
            <a:endParaRPr sz="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750">
              <a:latin typeface="Calibri"/>
              <a:cs typeface="Calibri"/>
            </a:endParaRPr>
          </a:p>
          <a:p>
            <a:pPr marL="68580">
              <a:lnSpc>
                <a:spcPct val="100000"/>
              </a:lnSpc>
              <a:tabLst>
                <a:tab pos="753745" algn="l"/>
              </a:tabLst>
            </a:pP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T</a:t>
            </a:r>
            <a:r>
              <a:rPr sz="650" spc="1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948"/>
                </a:solidFill>
                <a:latin typeface="Calibri"/>
                <a:cs typeface="Calibri"/>
              </a:rPr>
              <a:t>901.579.4923</a:t>
            </a: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	1100</a:t>
            </a:r>
            <a:r>
              <a:rPr sz="650" spc="4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Ridgeway</a:t>
            </a:r>
            <a:r>
              <a:rPr sz="650" spc="4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Loop,</a:t>
            </a:r>
            <a:r>
              <a:rPr sz="650" spc="2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3</a:t>
            </a:r>
            <a:r>
              <a:rPr sz="675" baseline="24691" dirty="0">
                <a:solidFill>
                  <a:srgbClr val="002948"/>
                </a:solidFill>
                <a:latin typeface="Calibri"/>
                <a:cs typeface="Calibri"/>
              </a:rPr>
              <a:t>rd</a:t>
            </a:r>
            <a:r>
              <a:rPr sz="675" spc="135" baseline="24691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948"/>
                </a:solidFill>
                <a:latin typeface="Calibri"/>
                <a:cs typeface="Calibri"/>
              </a:rPr>
              <a:t>Floor</a:t>
            </a:r>
            <a:endParaRPr sz="650">
              <a:latin typeface="Calibri"/>
              <a:cs typeface="Calibri"/>
            </a:endParaRPr>
          </a:p>
          <a:p>
            <a:pPr marL="753745" marR="347345">
              <a:lnSpc>
                <a:spcPct val="103800"/>
              </a:lnSpc>
              <a:spcBef>
                <a:spcPts val="5"/>
              </a:spcBef>
            </a:pP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Memphis,</a:t>
            </a:r>
            <a:r>
              <a:rPr sz="650" spc="4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948"/>
                </a:solidFill>
                <a:latin typeface="Calibri"/>
                <a:cs typeface="Calibri"/>
              </a:rPr>
              <a:t>TN</a:t>
            </a:r>
            <a:r>
              <a:rPr sz="650" spc="55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948"/>
                </a:solidFill>
                <a:latin typeface="Calibri"/>
                <a:cs typeface="Calibri"/>
              </a:rPr>
              <a:t>38111</a:t>
            </a:r>
            <a:r>
              <a:rPr sz="650" spc="50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948"/>
                </a:solidFill>
                <a:latin typeface="Calibri"/>
                <a:cs typeface="Calibri"/>
                <a:hlinkClick r:id="rId6"/>
              </a:rPr>
              <a:t>Chad.Myers@raymondjames.com</a:t>
            </a:r>
            <a:r>
              <a:rPr sz="650" spc="500" dirty="0">
                <a:solidFill>
                  <a:srgbClr val="002948"/>
                </a:solidFill>
                <a:latin typeface="Calibri"/>
                <a:cs typeface="Calibri"/>
              </a:rPr>
              <a:t> </a:t>
            </a:r>
            <a:r>
              <a:rPr sz="650" u="sng" spc="-10" dirty="0">
                <a:solidFill>
                  <a:srgbClr val="5B5E5A"/>
                </a:solidFill>
                <a:uFill>
                  <a:solidFill>
                    <a:srgbClr val="5B5E5A"/>
                  </a:solidFill>
                </a:uFill>
                <a:latin typeface="Calibri"/>
                <a:cs typeface="Calibri"/>
                <a:hlinkClick r:id="rId5"/>
              </a:rPr>
              <a:t>www.raymondjames.com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50">
              <a:latin typeface="Calibri"/>
              <a:cs typeface="Calibri"/>
            </a:endParaRPr>
          </a:p>
          <a:p>
            <a:pPr marL="1106170" marR="81280" indent="-1018540">
              <a:lnSpc>
                <a:spcPct val="102499"/>
              </a:lnSpc>
              <a:spcBef>
                <a:spcPts val="5"/>
              </a:spcBef>
            </a:pP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4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James &amp;</a:t>
            </a:r>
            <a:r>
              <a:rPr sz="4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Associates,</a:t>
            </a:r>
            <a:r>
              <a:rPr sz="4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Inc.,</a:t>
            </a:r>
            <a:r>
              <a:rPr sz="4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member FINRA/SIPC,</a:t>
            </a:r>
            <a:r>
              <a:rPr sz="4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is</a:t>
            </a:r>
            <a:r>
              <a:rPr sz="4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4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subsidiary</a:t>
            </a:r>
            <a:r>
              <a:rPr sz="4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4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4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dirty="0">
                <a:solidFill>
                  <a:srgbClr val="5B5E5A"/>
                </a:solidFill>
                <a:latin typeface="Calibri"/>
                <a:cs typeface="Calibri"/>
              </a:rPr>
              <a:t>James </a:t>
            </a:r>
            <a:r>
              <a:rPr sz="400" spc="-10" dirty="0">
                <a:solidFill>
                  <a:srgbClr val="5B5E5A"/>
                </a:solidFill>
                <a:latin typeface="Calibri"/>
                <a:cs typeface="Calibri"/>
              </a:rPr>
              <a:t>Financial,</a:t>
            </a:r>
            <a:r>
              <a:rPr sz="4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400" spc="-20" dirty="0">
                <a:solidFill>
                  <a:srgbClr val="5B5E5A"/>
                </a:solidFill>
                <a:latin typeface="Calibri"/>
                <a:cs typeface="Calibri"/>
              </a:rPr>
              <a:t>Inc.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77158" y="3519894"/>
            <a:ext cx="2188210" cy="12001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67945" marR="1544955">
              <a:lnSpc>
                <a:spcPct val="100000"/>
              </a:lnSpc>
              <a:spcBef>
                <a:spcPts val="225"/>
              </a:spcBef>
            </a:pPr>
            <a:r>
              <a:rPr sz="750" b="1" dirty="0">
                <a:solidFill>
                  <a:srgbClr val="002C61"/>
                </a:solidFill>
                <a:latin typeface="Calibri"/>
                <a:cs typeface="Calibri"/>
              </a:rPr>
              <a:t>Andrew</a:t>
            </a:r>
            <a:r>
              <a:rPr sz="750" b="1" spc="-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b="1" spc="-10" dirty="0">
                <a:solidFill>
                  <a:srgbClr val="002C61"/>
                </a:solidFill>
                <a:latin typeface="Calibri"/>
                <a:cs typeface="Calibri"/>
              </a:rPr>
              <a:t>Dillon</a:t>
            </a:r>
            <a:r>
              <a:rPr sz="750" b="1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C61"/>
                </a:solidFill>
                <a:latin typeface="Calibri"/>
                <a:cs typeface="Calibri"/>
              </a:rPr>
              <a:t>Associate</a:t>
            </a:r>
            <a:r>
              <a:rPr sz="7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002C61"/>
                </a:solidFill>
                <a:latin typeface="Calibri"/>
                <a:cs typeface="Calibri"/>
              </a:rPr>
              <a:t>Public</a:t>
            </a:r>
            <a:r>
              <a:rPr sz="750" spc="-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C61"/>
                </a:solidFill>
                <a:latin typeface="Calibri"/>
                <a:cs typeface="Calibri"/>
              </a:rPr>
              <a:t>Finance</a:t>
            </a:r>
            <a:endParaRPr sz="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75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tabLst>
                <a:tab pos="753745" algn="l"/>
              </a:tabLst>
            </a:pP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T</a:t>
            </a:r>
            <a:r>
              <a:rPr sz="650" spc="1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901.529.5377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	1100</a:t>
            </a:r>
            <a:r>
              <a:rPr sz="6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Ridgeway</a:t>
            </a:r>
            <a:r>
              <a:rPr sz="6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Loop,</a:t>
            </a:r>
            <a:r>
              <a:rPr sz="6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3</a:t>
            </a:r>
            <a:r>
              <a:rPr sz="675" baseline="24691" dirty="0">
                <a:solidFill>
                  <a:srgbClr val="002C61"/>
                </a:solidFill>
                <a:latin typeface="Calibri"/>
                <a:cs typeface="Calibri"/>
              </a:rPr>
              <a:t>rd</a:t>
            </a:r>
            <a:r>
              <a:rPr sz="675" spc="135" baseline="24691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002C61"/>
                </a:solidFill>
                <a:latin typeface="Calibri"/>
                <a:cs typeface="Calibri"/>
              </a:rPr>
              <a:t>Floor</a:t>
            </a:r>
            <a:endParaRPr sz="650">
              <a:latin typeface="Calibri"/>
              <a:cs typeface="Calibri"/>
            </a:endParaRPr>
          </a:p>
          <a:p>
            <a:pPr marL="753745" marR="172720">
              <a:lnSpc>
                <a:spcPct val="103800"/>
              </a:lnSpc>
              <a:spcBef>
                <a:spcPts val="5"/>
              </a:spcBef>
            </a:pP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Memphis,</a:t>
            </a:r>
            <a:r>
              <a:rPr sz="6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TN</a:t>
            </a:r>
            <a:r>
              <a:rPr sz="650" spc="5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38120</a:t>
            </a:r>
            <a:r>
              <a:rPr sz="6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  <a:hlinkClick r:id="rId7"/>
              </a:rPr>
              <a:t>Andrew.dillon@raymondjames.com</a:t>
            </a:r>
            <a:r>
              <a:rPr sz="6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u="sng" spc="-10" dirty="0">
                <a:solidFill>
                  <a:srgbClr val="5B5E5A"/>
                </a:solidFill>
                <a:uFill>
                  <a:solidFill>
                    <a:srgbClr val="5B5E5A"/>
                  </a:solidFill>
                </a:uFill>
                <a:latin typeface="Calibri"/>
                <a:cs typeface="Calibri"/>
                <a:hlinkClick r:id="rId5"/>
              </a:rPr>
              <a:t>www.raymondjames.com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650">
              <a:latin typeface="Calibri"/>
              <a:cs typeface="Calibri"/>
            </a:endParaRPr>
          </a:p>
          <a:p>
            <a:pPr marL="78740">
              <a:lnSpc>
                <a:spcPct val="100000"/>
              </a:lnSpc>
            </a:pP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Raymond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James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&amp;</a:t>
            </a:r>
            <a:r>
              <a:rPr sz="350" spc="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Associates,</a:t>
            </a:r>
            <a:r>
              <a:rPr sz="3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Inc.,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member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FINRA/SIPC, is</a:t>
            </a:r>
            <a:r>
              <a:rPr sz="3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a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subsidiary</a:t>
            </a:r>
            <a:r>
              <a:rPr sz="3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of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Raymond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James</a:t>
            </a:r>
            <a:r>
              <a:rPr sz="3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Financial,</a:t>
            </a:r>
            <a:r>
              <a:rPr sz="3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-20" dirty="0">
                <a:solidFill>
                  <a:srgbClr val="002C61"/>
                </a:solidFill>
                <a:latin typeface="Calibri"/>
                <a:cs typeface="Calibri"/>
              </a:rPr>
              <a:t>Inc.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0246" y="3519894"/>
            <a:ext cx="2290445" cy="12001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68580" marR="1604010">
              <a:lnSpc>
                <a:spcPct val="100000"/>
              </a:lnSpc>
              <a:spcBef>
                <a:spcPts val="225"/>
              </a:spcBef>
            </a:pPr>
            <a:r>
              <a:rPr sz="750" b="1" dirty="0">
                <a:solidFill>
                  <a:srgbClr val="002C61"/>
                </a:solidFill>
                <a:latin typeface="Calibri"/>
                <a:cs typeface="Calibri"/>
              </a:rPr>
              <a:t>Andrew</a:t>
            </a:r>
            <a:r>
              <a:rPr sz="750" b="1" spc="-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b="1" spc="-10" dirty="0">
                <a:solidFill>
                  <a:srgbClr val="002C61"/>
                </a:solidFill>
                <a:latin typeface="Calibri"/>
                <a:cs typeface="Calibri"/>
              </a:rPr>
              <a:t>Herran</a:t>
            </a:r>
            <a:r>
              <a:rPr sz="750" b="1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C61"/>
                </a:solidFill>
                <a:latin typeface="Calibri"/>
                <a:cs typeface="Calibri"/>
              </a:rPr>
              <a:t>Associate</a:t>
            </a:r>
            <a:r>
              <a:rPr sz="7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002C61"/>
                </a:solidFill>
                <a:latin typeface="Calibri"/>
                <a:cs typeface="Calibri"/>
              </a:rPr>
              <a:t>Public</a:t>
            </a:r>
            <a:r>
              <a:rPr sz="750" spc="-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002C61"/>
                </a:solidFill>
                <a:latin typeface="Calibri"/>
                <a:cs typeface="Calibri"/>
              </a:rPr>
              <a:t>Finance</a:t>
            </a:r>
            <a:endParaRPr sz="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750">
              <a:latin typeface="Calibri"/>
              <a:cs typeface="Calibri"/>
            </a:endParaRPr>
          </a:p>
          <a:p>
            <a:pPr marL="68580">
              <a:lnSpc>
                <a:spcPct val="100000"/>
              </a:lnSpc>
              <a:tabLst>
                <a:tab pos="753745" algn="l"/>
              </a:tabLst>
            </a:pP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T</a:t>
            </a:r>
            <a:r>
              <a:rPr sz="650" spc="1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901.529.5437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	120</a:t>
            </a:r>
            <a:r>
              <a:rPr sz="6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S</a:t>
            </a:r>
            <a:r>
              <a:rPr sz="6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Riverside</a:t>
            </a:r>
            <a:r>
              <a:rPr sz="6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Plaza,</a:t>
            </a:r>
            <a:r>
              <a:rPr sz="6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Suite</a:t>
            </a:r>
            <a:r>
              <a:rPr sz="6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002C61"/>
                </a:solidFill>
                <a:latin typeface="Calibri"/>
                <a:cs typeface="Calibri"/>
              </a:rPr>
              <a:t>600</a:t>
            </a:r>
            <a:endParaRPr sz="650">
              <a:latin typeface="Calibri"/>
              <a:cs typeface="Calibri"/>
            </a:endParaRPr>
          </a:p>
          <a:p>
            <a:pPr marL="754380" marR="235585">
              <a:lnSpc>
                <a:spcPct val="103800"/>
              </a:lnSpc>
              <a:spcBef>
                <a:spcPts val="5"/>
              </a:spcBef>
            </a:pP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Chicago,</a:t>
            </a:r>
            <a:r>
              <a:rPr sz="6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002C61"/>
                </a:solidFill>
                <a:latin typeface="Calibri"/>
                <a:cs typeface="Calibri"/>
              </a:rPr>
              <a:t>IL</a:t>
            </a:r>
            <a:r>
              <a:rPr sz="650" spc="5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</a:rPr>
              <a:t>60606</a:t>
            </a:r>
            <a:r>
              <a:rPr sz="6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002C61"/>
                </a:solidFill>
                <a:latin typeface="Calibri"/>
                <a:cs typeface="Calibri"/>
                <a:hlinkClick r:id="rId8"/>
              </a:rPr>
              <a:t>Andrew.herran@raymondjames.com</a:t>
            </a:r>
            <a:r>
              <a:rPr sz="650" spc="50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650" u="sng" spc="-10" dirty="0">
                <a:solidFill>
                  <a:srgbClr val="5B5E5A"/>
                </a:solidFill>
                <a:uFill>
                  <a:solidFill>
                    <a:srgbClr val="5B5E5A"/>
                  </a:solidFill>
                </a:uFill>
                <a:latin typeface="Calibri"/>
                <a:cs typeface="Calibri"/>
                <a:hlinkClick r:id="rId5"/>
              </a:rPr>
              <a:t>www.raymondjames.com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650">
              <a:latin typeface="Calibri"/>
              <a:cs typeface="Calibri"/>
            </a:endParaRPr>
          </a:p>
          <a:p>
            <a:pPr marL="130810">
              <a:lnSpc>
                <a:spcPct val="100000"/>
              </a:lnSpc>
            </a:pP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Raymond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James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&amp;</a:t>
            </a:r>
            <a:r>
              <a:rPr sz="350" spc="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Associates,</a:t>
            </a:r>
            <a:r>
              <a:rPr sz="350" spc="4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Inc.,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member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FINRA/SIPC, is</a:t>
            </a:r>
            <a:r>
              <a:rPr sz="3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a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subsidiary</a:t>
            </a:r>
            <a:r>
              <a:rPr sz="3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of</a:t>
            </a:r>
            <a:r>
              <a:rPr sz="350" spc="2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Raymond</a:t>
            </a:r>
            <a:r>
              <a:rPr sz="350" spc="3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10" dirty="0">
                <a:solidFill>
                  <a:srgbClr val="002C61"/>
                </a:solidFill>
                <a:latin typeface="Calibri"/>
                <a:cs typeface="Calibri"/>
              </a:rPr>
              <a:t>James</a:t>
            </a:r>
            <a:r>
              <a:rPr sz="350" spc="20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dirty="0">
                <a:solidFill>
                  <a:srgbClr val="002C61"/>
                </a:solidFill>
                <a:latin typeface="Calibri"/>
                <a:cs typeface="Calibri"/>
              </a:rPr>
              <a:t>Financial,</a:t>
            </a:r>
            <a:r>
              <a:rPr sz="350" spc="35" dirty="0">
                <a:solidFill>
                  <a:srgbClr val="002C61"/>
                </a:solidFill>
                <a:latin typeface="Calibri"/>
                <a:cs typeface="Calibri"/>
              </a:rPr>
              <a:t> </a:t>
            </a:r>
            <a:r>
              <a:rPr sz="350" spc="-20" dirty="0">
                <a:solidFill>
                  <a:srgbClr val="002C61"/>
                </a:solidFill>
                <a:latin typeface="Calibri"/>
                <a:cs typeface="Calibri"/>
              </a:rPr>
              <a:t>Inc.</a:t>
            </a:r>
            <a:endParaRPr sz="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4148188"/>
            <a:ext cx="9156700" cy="2716530"/>
            <a:chOff x="-6350" y="4148188"/>
            <a:chExt cx="9156700" cy="2716530"/>
          </a:xfrm>
        </p:grpSpPr>
        <p:sp>
          <p:nvSpPr>
            <p:cNvPr id="3" name="object 3"/>
            <p:cNvSpPr/>
            <p:nvPr/>
          </p:nvSpPr>
          <p:spPr>
            <a:xfrm>
              <a:off x="0" y="4154525"/>
              <a:ext cx="9144000" cy="2703830"/>
            </a:xfrm>
            <a:custGeom>
              <a:avLst/>
              <a:gdLst/>
              <a:ahLst/>
              <a:cxnLst/>
              <a:rect l="l" t="t" r="r" b="b"/>
              <a:pathLst>
                <a:path w="9144000" h="2703829">
                  <a:moveTo>
                    <a:pt x="9144000" y="0"/>
                  </a:moveTo>
                  <a:lnTo>
                    <a:pt x="0" y="0"/>
                  </a:lnTo>
                  <a:lnTo>
                    <a:pt x="0" y="2703474"/>
                  </a:lnTo>
                  <a:lnTo>
                    <a:pt x="9144000" y="270347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154538"/>
              <a:ext cx="9144000" cy="2703830"/>
            </a:xfrm>
            <a:custGeom>
              <a:avLst/>
              <a:gdLst/>
              <a:ahLst/>
              <a:cxnLst/>
              <a:rect l="l" t="t" r="r" b="b"/>
              <a:pathLst>
                <a:path w="9144000" h="2703829">
                  <a:moveTo>
                    <a:pt x="0" y="0"/>
                  </a:moveTo>
                  <a:lnTo>
                    <a:pt x="9144000" y="0"/>
                  </a:lnTo>
                  <a:lnTo>
                    <a:pt x="9144000" y="2703461"/>
                  </a:lnTo>
                  <a:lnTo>
                    <a:pt x="0" y="270346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9649" y="6449365"/>
              <a:ext cx="1746106" cy="150401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-6350" y="1731708"/>
            <a:ext cx="9156700" cy="695960"/>
            <a:chOff x="-6350" y="1731708"/>
            <a:chExt cx="9156700" cy="695960"/>
          </a:xfrm>
        </p:grpSpPr>
        <p:sp>
          <p:nvSpPr>
            <p:cNvPr id="7" name="object 7"/>
            <p:cNvSpPr/>
            <p:nvPr/>
          </p:nvSpPr>
          <p:spPr>
            <a:xfrm>
              <a:off x="0" y="2079604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12700">
              <a:solidFill>
                <a:srgbClr val="5388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9619" y="1731708"/>
              <a:ext cx="696112" cy="6959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60235" y="1822164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441" y="0"/>
                  </a:moveTo>
                  <a:lnTo>
                    <a:pt x="211167" y="4147"/>
                  </a:lnTo>
                  <a:lnTo>
                    <a:pt x="167613" y="16106"/>
                  </a:lnTo>
                  <a:lnTo>
                    <a:pt x="127508" y="35149"/>
                  </a:lnTo>
                  <a:lnTo>
                    <a:pt x="91577" y="60548"/>
                  </a:lnTo>
                  <a:lnTo>
                    <a:pt x="60548" y="91577"/>
                  </a:lnTo>
                  <a:lnTo>
                    <a:pt x="35149" y="127508"/>
                  </a:lnTo>
                  <a:lnTo>
                    <a:pt x="16106" y="167613"/>
                  </a:lnTo>
                  <a:lnTo>
                    <a:pt x="4147" y="211167"/>
                  </a:lnTo>
                  <a:lnTo>
                    <a:pt x="0" y="257441"/>
                  </a:lnTo>
                  <a:lnTo>
                    <a:pt x="4147" y="303715"/>
                  </a:lnTo>
                  <a:lnTo>
                    <a:pt x="16106" y="347269"/>
                  </a:lnTo>
                  <a:lnTo>
                    <a:pt x="35149" y="387375"/>
                  </a:lnTo>
                  <a:lnTo>
                    <a:pt x="60548" y="423306"/>
                  </a:lnTo>
                  <a:lnTo>
                    <a:pt x="91577" y="454334"/>
                  </a:lnTo>
                  <a:lnTo>
                    <a:pt x="127507" y="479734"/>
                  </a:lnTo>
                  <a:lnTo>
                    <a:pt x="167613" y="498776"/>
                  </a:lnTo>
                  <a:lnTo>
                    <a:pt x="211167" y="510735"/>
                  </a:lnTo>
                  <a:lnTo>
                    <a:pt x="257441" y="514883"/>
                  </a:lnTo>
                  <a:lnTo>
                    <a:pt x="303715" y="510735"/>
                  </a:lnTo>
                  <a:lnTo>
                    <a:pt x="347269" y="498776"/>
                  </a:lnTo>
                  <a:lnTo>
                    <a:pt x="387375" y="479734"/>
                  </a:lnTo>
                  <a:lnTo>
                    <a:pt x="423306" y="454334"/>
                  </a:lnTo>
                  <a:lnTo>
                    <a:pt x="454334" y="423306"/>
                  </a:lnTo>
                  <a:lnTo>
                    <a:pt x="479734" y="387375"/>
                  </a:lnTo>
                  <a:lnTo>
                    <a:pt x="498776" y="347269"/>
                  </a:lnTo>
                  <a:lnTo>
                    <a:pt x="510735" y="303715"/>
                  </a:lnTo>
                  <a:lnTo>
                    <a:pt x="514883" y="257441"/>
                  </a:lnTo>
                  <a:lnTo>
                    <a:pt x="510735" y="211167"/>
                  </a:lnTo>
                  <a:lnTo>
                    <a:pt x="498776" y="167613"/>
                  </a:lnTo>
                  <a:lnTo>
                    <a:pt x="479734" y="127508"/>
                  </a:lnTo>
                  <a:lnTo>
                    <a:pt x="454334" y="91577"/>
                  </a:lnTo>
                  <a:lnTo>
                    <a:pt x="423306" y="60548"/>
                  </a:lnTo>
                  <a:lnTo>
                    <a:pt x="387375" y="35149"/>
                  </a:lnTo>
                  <a:lnTo>
                    <a:pt x="347269" y="16106"/>
                  </a:lnTo>
                  <a:lnTo>
                    <a:pt x="303715" y="4147"/>
                  </a:lnTo>
                  <a:lnTo>
                    <a:pt x="257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0235" y="1822164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257441"/>
                  </a:moveTo>
                  <a:lnTo>
                    <a:pt x="4147" y="211167"/>
                  </a:lnTo>
                  <a:lnTo>
                    <a:pt x="16106" y="167613"/>
                  </a:lnTo>
                  <a:lnTo>
                    <a:pt x="35149" y="127508"/>
                  </a:lnTo>
                  <a:lnTo>
                    <a:pt x="60548" y="91577"/>
                  </a:lnTo>
                  <a:lnTo>
                    <a:pt x="91577" y="60548"/>
                  </a:lnTo>
                  <a:lnTo>
                    <a:pt x="127508" y="35149"/>
                  </a:lnTo>
                  <a:lnTo>
                    <a:pt x="167613" y="16106"/>
                  </a:lnTo>
                  <a:lnTo>
                    <a:pt x="211167" y="4147"/>
                  </a:lnTo>
                  <a:lnTo>
                    <a:pt x="257441" y="0"/>
                  </a:lnTo>
                  <a:lnTo>
                    <a:pt x="303715" y="4147"/>
                  </a:lnTo>
                  <a:lnTo>
                    <a:pt x="347269" y="16106"/>
                  </a:lnTo>
                  <a:lnTo>
                    <a:pt x="387375" y="35149"/>
                  </a:lnTo>
                  <a:lnTo>
                    <a:pt x="423306" y="60548"/>
                  </a:lnTo>
                  <a:lnTo>
                    <a:pt x="454334" y="91577"/>
                  </a:lnTo>
                  <a:lnTo>
                    <a:pt x="479734" y="127508"/>
                  </a:lnTo>
                  <a:lnTo>
                    <a:pt x="498776" y="167613"/>
                  </a:lnTo>
                  <a:lnTo>
                    <a:pt x="510735" y="211167"/>
                  </a:lnTo>
                  <a:lnTo>
                    <a:pt x="514883" y="257441"/>
                  </a:lnTo>
                  <a:lnTo>
                    <a:pt x="510735" y="303715"/>
                  </a:lnTo>
                  <a:lnTo>
                    <a:pt x="498776" y="347269"/>
                  </a:lnTo>
                  <a:lnTo>
                    <a:pt x="479734" y="387375"/>
                  </a:lnTo>
                  <a:lnTo>
                    <a:pt x="454334" y="423306"/>
                  </a:lnTo>
                  <a:lnTo>
                    <a:pt x="423306" y="454334"/>
                  </a:lnTo>
                  <a:lnTo>
                    <a:pt x="387375" y="479734"/>
                  </a:lnTo>
                  <a:lnTo>
                    <a:pt x="347269" y="498776"/>
                  </a:lnTo>
                  <a:lnTo>
                    <a:pt x="303715" y="510735"/>
                  </a:lnTo>
                  <a:lnTo>
                    <a:pt x="257441" y="514883"/>
                  </a:lnTo>
                  <a:lnTo>
                    <a:pt x="211167" y="510735"/>
                  </a:lnTo>
                  <a:lnTo>
                    <a:pt x="167613" y="498776"/>
                  </a:lnTo>
                  <a:lnTo>
                    <a:pt x="127507" y="479734"/>
                  </a:lnTo>
                  <a:lnTo>
                    <a:pt x="91577" y="454334"/>
                  </a:lnTo>
                  <a:lnTo>
                    <a:pt x="60548" y="423306"/>
                  </a:lnTo>
                  <a:lnTo>
                    <a:pt x="35149" y="387375"/>
                  </a:lnTo>
                  <a:lnTo>
                    <a:pt x="16106" y="347269"/>
                  </a:lnTo>
                  <a:lnTo>
                    <a:pt x="4147" y="303715"/>
                  </a:lnTo>
                  <a:lnTo>
                    <a:pt x="0" y="257441"/>
                  </a:lnTo>
                  <a:close/>
                </a:path>
              </a:pathLst>
            </a:custGeom>
            <a:ln w="12700">
              <a:solidFill>
                <a:srgbClr val="5388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5495" y="4248997"/>
            <a:ext cx="3734435" cy="55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Extensive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Knowledge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endParaRPr sz="1800">
              <a:latin typeface="Calibri"/>
              <a:cs typeface="Calibri"/>
            </a:endParaRPr>
          </a:p>
          <a:p>
            <a:pPr marL="819150">
              <a:lnSpc>
                <a:spcPct val="100000"/>
              </a:lnSpc>
              <a:spcBef>
                <a:spcPts val="1025"/>
              </a:spcBef>
            </a:pP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Ability to</a:t>
            </a:r>
            <a:r>
              <a:rPr sz="800" i="1" spc="-1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Ensure</a:t>
            </a:r>
            <a:r>
              <a:rPr sz="800" i="1" spc="-3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the</a:t>
            </a:r>
            <a:r>
              <a:rPr sz="800" i="1" spc="-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City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Receives</a:t>
            </a:r>
            <a:r>
              <a:rPr sz="800" i="1" spc="-5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the</a:t>
            </a:r>
            <a:r>
              <a:rPr sz="800" i="1" spc="-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Best</a:t>
            </a:r>
            <a:r>
              <a:rPr sz="800" i="1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Pricing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593090" y="1344660"/>
            <a:ext cx="782574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/>
              <a:t>Raymond</a:t>
            </a:r>
            <a:r>
              <a:rPr sz="2500" spc="-30" dirty="0"/>
              <a:t> </a:t>
            </a:r>
            <a:r>
              <a:rPr sz="2500" spc="70" dirty="0"/>
              <a:t>James</a:t>
            </a:r>
            <a:r>
              <a:rPr sz="2500" spc="-15" dirty="0"/>
              <a:t> </a:t>
            </a:r>
            <a:r>
              <a:rPr sz="2500" dirty="0"/>
              <a:t>Public</a:t>
            </a:r>
            <a:r>
              <a:rPr sz="2500" spc="-10" dirty="0"/>
              <a:t> </a:t>
            </a:r>
            <a:r>
              <a:rPr sz="2500" dirty="0"/>
              <a:t>Finance</a:t>
            </a:r>
            <a:r>
              <a:rPr sz="2500" spc="-35" dirty="0"/>
              <a:t> </a:t>
            </a:r>
            <a:r>
              <a:rPr sz="2500" spc="-25" dirty="0"/>
              <a:t>Investment</a:t>
            </a:r>
            <a:r>
              <a:rPr sz="2500" spc="-20" dirty="0"/>
              <a:t> </a:t>
            </a:r>
            <a:r>
              <a:rPr sz="2500" spc="-10" dirty="0"/>
              <a:t>Strategies</a:t>
            </a:r>
            <a:r>
              <a:rPr sz="2500" spc="5" dirty="0"/>
              <a:t> </a:t>
            </a:r>
            <a:r>
              <a:rPr sz="2500" spc="-10" dirty="0"/>
              <a:t>Group</a:t>
            </a:r>
            <a:endParaRPr sz="2500"/>
          </a:p>
        </p:txBody>
      </p:sp>
      <p:sp>
        <p:nvSpPr>
          <p:cNvPr id="13" name="object 13"/>
          <p:cNvSpPr txBox="1"/>
          <p:nvPr/>
        </p:nvSpPr>
        <p:spPr>
          <a:xfrm>
            <a:off x="166913" y="2240995"/>
            <a:ext cx="2715895" cy="161036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654050">
              <a:lnSpc>
                <a:spcPct val="100000"/>
              </a:lnSpc>
              <a:spcBef>
                <a:spcPts val="755"/>
              </a:spcBef>
            </a:pP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Experience</a:t>
            </a:r>
            <a:endParaRPr sz="1800">
              <a:latin typeface="Calibri"/>
              <a:cs typeface="Calibri"/>
            </a:endParaRPr>
          </a:p>
          <a:p>
            <a:pPr marL="241300" marR="21590" indent="-228600">
              <a:lnSpc>
                <a:spcPct val="80000"/>
              </a:lnSpc>
              <a:spcBef>
                <a:spcPts val="459"/>
              </a:spcBef>
              <a:buFont typeface="Arial"/>
              <a:buChar char="•"/>
              <a:tabLst>
                <a:tab pos="241300" algn="l"/>
              </a:tabLst>
            </a:pP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PFISG</a:t>
            </a:r>
            <a:r>
              <a:rPr sz="75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is led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by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David</a:t>
            </a:r>
            <a:r>
              <a:rPr sz="75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Sutton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with</a:t>
            </a:r>
            <a:r>
              <a:rPr sz="75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10" dirty="0">
                <a:solidFill>
                  <a:srgbClr val="5B5E5A"/>
                </a:solidFill>
                <a:latin typeface="Calibri"/>
                <a:cs typeface="Calibri"/>
              </a:rPr>
              <a:t>over</a:t>
            </a:r>
            <a:r>
              <a:rPr sz="750" b="1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10" dirty="0">
                <a:solidFill>
                  <a:srgbClr val="5B5E5A"/>
                </a:solidFill>
                <a:latin typeface="Calibri"/>
                <a:cs typeface="Calibri"/>
              </a:rPr>
              <a:t>30</a:t>
            </a:r>
            <a:r>
              <a:rPr sz="750" b="1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10" dirty="0">
                <a:solidFill>
                  <a:srgbClr val="5B5E5A"/>
                </a:solidFill>
                <a:latin typeface="Calibri"/>
                <a:cs typeface="Calibri"/>
              </a:rPr>
              <a:t>years</a:t>
            </a:r>
            <a:r>
              <a:rPr sz="750" b="1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75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experience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in the</a:t>
            </a:r>
            <a:r>
              <a:rPr sz="75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reinvestment</a:t>
            </a:r>
            <a:r>
              <a:rPr sz="75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75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bond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proceeds</a:t>
            </a:r>
            <a:r>
              <a:rPr sz="75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75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other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funds.</a:t>
            </a:r>
            <a:endParaRPr sz="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Clr>
                <a:srgbClr val="5B5E5A"/>
              </a:buClr>
              <a:buFont typeface="Arial"/>
              <a:buChar char="•"/>
            </a:pPr>
            <a:endParaRPr sz="750">
              <a:latin typeface="Calibri"/>
              <a:cs typeface="Calibri"/>
            </a:endParaRPr>
          </a:p>
          <a:p>
            <a:pPr marL="240665" marR="52069" indent="-228600">
              <a:lnSpc>
                <a:spcPct val="80000"/>
              </a:lnSpc>
              <a:buFont typeface="Arial"/>
              <a:buChar char="•"/>
              <a:tabLst>
                <a:tab pos="240665" algn="l"/>
              </a:tabLst>
            </a:pP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PFISG</a:t>
            </a:r>
            <a:r>
              <a:rPr sz="750" spc="7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operates</a:t>
            </a:r>
            <a:r>
              <a:rPr sz="750" spc="6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as</a:t>
            </a:r>
            <a:r>
              <a:rPr sz="750" spc="8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750" spc="1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Registered</a:t>
            </a:r>
            <a:r>
              <a:rPr sz="750" b="1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Investment</a:t>
            </a:r>
            <a:r>
              <a:rPr sz="750" b="1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Advisor</a:t>
            </a:r>
            <a:r>
              <a:rPr sz="750" b="1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with</a:t>
            </a:r>
            <a:r>
              <a:rPr sz="750" spc="1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5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sole</a:t>
            </a:r>
            <a:r>
              <a:rPr sz="75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focus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on</a:t>
            </a:r>
            <a:r>
              <a:rPr sz="75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optimizing</a:t>
            </a:r>
            <a:r>
              <a:rPr sz="75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clients’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investment</a:t>
            </a:r>
            <a:r>
              <a:rPr sz="75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returns</a:t>
            </a:r>
            <a:r>
              <a:rPr sz="750" spc="204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for</a:t>
            </a:r>
            <a:r>
              <a:rPr sz="75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20" dirty="0">
                <a:solidFill>
                  <a:srgbClr val="5B5E5A"/>
                </a:solidFill>
                <a:latin typeface="Calibri"/>
                <a:cs typeface="Calibri"/>
              </a:rPr>
              <a:t>both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restricted</a:t>
            </a:r>
            <a:r>
              <a:rPr sz="75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75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non-restricted</a:t>
            </a:r>
            <a:r>
              <a:rPr sz="75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bond</a:t>
            </a:r>
            <a:r>
              <a:rPr sz="75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proceeds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while</a:t>
            </a:r>
            <a:r>
              <a:rPr sz="75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balancing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safety</a:t>
            </a:r>
            <a:r>
              <a:rPr sz="75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liquidity.</a:t>
            </a:r>
            <a:endParaRPr sz="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5B5E5A"/>
              </a:buClr>
              <a:buFont typeface="Arial"/>
              <a:buChar char="•"/>
            </a:pPr>
            <a:endParaRPr sz="750">
              <a:latin typeface="Calibri"/>
              <a:cs typeface="Calibri"/>
            </a:endParaRPr>
          </a:p>
          <a:p>
            <a:pPr marL="240665" marR="5080" indent="-228600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240665" algn="l"/>
              </a:tabLst>
            </a:pP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750" b="1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group</a:t>
            </a:r>
            <a:r>
              <a:rPr sz="750" b="1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stands</a:t>
            </a:r>
            <a:r>
              <a:rPr sz="750" b="1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as</a:t>
            </a:r>
            <a:r>
              <a:rPr sz="750" b="1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an</a:t>
            </a:r>
            <a:r>
              <a:rPr sz="750" b="1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industry</a:t>
            </a:r>
            <a:r>
              <a:rPr sz="750" b="1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leader</a:t>
            </a:r>
            <a:r>
              <a:rPr sz="750" b="1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in</a:t>
            </a:r>
            <a:r>
              <a:rPr sz="750" b="1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750" b="1" spc="-10" dirty="0">
                <a:solidFill>
                  <a:srgbClr val="5B5E5A"/>
                </a:solidFill>
                <a:latin typeface="Calibri"/>
                <a:cs typeface="Calibri"/>
              </a:rPr>
              <a:t> development</a:t>
            </a:r>
            <a:r>
              <a:rPr sz="750" b="1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750" b="1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custom</a:t>
            </a:r>
            <a:r>
              <a:rPr sz="750" b="1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investment</a:t>
            </a:r>
            <a:r>
              <a:rPr sz="750" b="1" spc="-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strategies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tailored</a:t>
            </a:r>
            <a:r>
              <a:rPr sz="750" b="1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to</a:t>
            </a:r>
            <a:r>
              <a:rPr sz="750" b="1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750" b="1" spc="-10" dirty="0">
                <a:solidFill>
                  <a:srgbClr val="5B5E5A"/>
                </a:solidFill>
                <a:latin typeface="Calibri"/>
                <a:cs typeface="Calibri"/>
              </a:rPr>
              <a:t> unique</a:t>
            </a:r>
            <a:r>
              <a:rPr sz="750" b="1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needs</a:t>
            </a:r>
            <a:r>
              <a:rPr sz="750" b="1" spc="5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750" b="1" spc="8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each</a:t>
            </a:r>
            <a:r>
              <a:rPr sz="750" b="1" spc="7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individual</a:t>
            </a:r>
            <a:r>
              <a:rPr sz="750" b="1" spc="9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client</a:t>
            </a:r>
            <a:r>
              <a:rPr sz="750" b="1" spc="8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–</a:t>
            </a:r>
            <a:r>
              <a:rPr sz="750" b="1" spc="1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specializing</a:t>
            </a:r>
            <a:r>
              <a:rPr sz="750" b="1" spc="1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in</a:t>
            </a:r>
            <a:r>
              <a:rPr sz="750" b="1" spc="114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dirty="0">
                <a:solidFill>
                  <a:srgbClr val="5B5E5A"/>
                </a:solidFill>
                <a:latin typeface="Calibri"/>
                <a:cs typeface="Calibri"/>
              </a:rPr>
              <a:t>both</a:t>
            </a:r>
            <a:r>
              <a:rPr sz="750" b="1" spc="5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-20" dirty="0">
                <a:solidFill>
                  <a:srgbClr val="5B5E5A"/>
                </a:solidFill>
                <a:latin typeface="Calibri"/>
                <a:cs typeface="Calibri"/>
              </a:rPr>
              <a:t>large</a:t>
            </a:r>
            <a:r>
              <a:rPr sz="750" b="1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750" b="1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small</a:t>
            </a:r>
            <a:r>
              <a:rPr sz="750" b="1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5B5E5A"/>
                </a:solidFill>
                <a:latin typeface="Calibri"/>
                <a:cs typeface="Calibri"/>
              </a:rPr>
              <a:t>complicated</a:t>
            </a:r>
            <a:r>
              <a:rPr sz="750" b="1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b="1" spc="-10" dirty="0">
                <a:solidFill>
                  <a:srgbClr val="5B5E5A"/>
                </a:solidFill>
                <a:latin typeface="Calibri"/>
                <a:cs typeface="Calibri"/>
              </a:rPr>
              <a:t>situations.</a:t>
            </a:r>
            <a:endParaRPr sz="75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94710" y="4941365"/>
            <a:ext cx="3705225" cy="808990"/>
            <a:chOff x="494710" y="4941365"/>
            <a:chExt cx="3705225" cy="808990"/>
          </a:xfrm>
        </p:grpSpPr>
        <p:sp>
          <p:nvSpPr>
            <p:cNvPr id="15" name="object 15"/>
            <p:cNvSpPr/>
            <p:nvPr/>
          </p:nvSpPr>
          <p:spPr>
            <a:xfrm>
              <a:off x="507422" y="4947715"/>
              <a:ext cx="3686175" cy="0"/>
            </a:xfrm>
            <a:custGeom>
              <a:avLst/>
              <a:gdLst/>
              <a:ahLst/>
              <a:cxnLst/>
              <a:rect l="l" t="t" r="r" b="b"/>
              <a:pathLst>
                <a:path w="3686175">
                  <a:moveTo>
                    <a:pt x="0" y="0"/>
                  </a:moveTo>
                  <a:lnTo>
                    <a:pt x="3685755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1060" y="5743426"/>
              <a:ext cx="3686175" cy="0"/>
            </a:xfrm>
            <a:custGeom>
              <a:avLst/>
              <a:gdLst/>
              <a:ahLst/>
              <a:cxnLst/>
              <a:rect l="l" t="t" r="r" b="b"/>
              <a:pathLst>
                <a:path w="3686175">
                  <a:moveTo>
                    <a:pt x="0" y="0"/>
                  </a:moveTo>
                  <a:lnTo>
                    <a:pt x="3685755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78520" y="5008332"/>
            <a:ext cx="2917825" cy="541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Expertise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Across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Broad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Range</a:t>
            </a:r>
            <a:endParaRPr sz="1800">
              <a:latin typeface="Calibri"/>
              <a:cs typeface="Calibri"/>
            </a:endParaRPr>
          </a:p>
          <a:p>
            <a:pPr marL="792480">
              <a:lnSpc>
                <a:spcPct val="100000"/>
              </a:lnSpc>
              <a:spcBef>
                <a:spcPts val="944"/>
              </a:spcBef>
            </a:pPr>
            <a:r>
              <a:rPr sz="800" i="1" spc="-25" dirty="0">
                <a:solidFill>
                  <a:srgbClr val="5388B6"/>
                </a:solidFill>
                <a:latin typeface="Calibri"/>
                <a:cs typeface="Calibri"/>
              </a:rPr>
              <a:t>No</a:t>
            </a:r>
            <a:r>
              <a:rPr sz="800" i="1" spc="-4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deal</a:t>
            </a:r>
            <a:r>
              <a:rPr sz="800" i="1" spc="-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too</a:t>
            </a:r>
            <a:r>
              <a:rPr sz="800" i="1" spc="-4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large</a:t>
            </a:r>
            <a:r>
              <a:rPr sz="800" i="1" spc="-2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or</a:t>
            </a:r>
            <a:r>
              <a:rPr sz="800" i="1" spc="-2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small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3579" y="5775766"/>
            <a:ext cx="2320290" cy="60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Structuring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Expertise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880"/>
              </a:lnSpc>
              <a:spcBef>
                <a:spcPts val="670"/>
              </a:spcBef>
            </a:pP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Totaling</a:t>
            </a:r>
            <a:r>
              <a:rPr sz="800" i="1" spc="-5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over</a:t>
            </a:r>
            <a:r>
              <a:rPr sz="800" i="1" spc="-2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5388B6"/>
                </a:solidFill>
                <a:latin typeface="Calibri"/>
                <a:cs typeface="Calibri"/>
              </a:rPr>
              <a:t>$30</a:t>
            </a:r>
            <a:r>
              <a:rPr sz="800" b="1" i="1" spc="-4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5388B6"/>
                </a:solidFill>
                <a:latin typeface="Calibri"/>
                <a:cs typeface="Calibri"/>
              </a:rPr>
              <a:t>billion</a:t>
            </a:r>
            <a:r>
              <a:rPr sz="800" b="1" i="1" spc="1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in</a:t>
            </a:r>
            <a:r>
              <a:rPr sz="800" i="1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assets</a:t>
            </a:r>
            <a:r>
              <a:rPr sz="800" i="1" spc="-5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since</a:t>
            </a:r>
            <a:r>
              <a:rPr sz="800" i="1" spc="-6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2016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ts val="880"/>
              </a:lnSpc>
            </a:pPr>
            <a:r>
              <a:rPr sz="800" b="1" i="1" dirty="0">
                <a:solidFill>
                  <a:srgbClr val="5388B6"/>
                </a:solidFill>
                <a:latin typeface="Calibri"/>
                <a:cs typeface="Calibri"/>
              </a:rPr>
              <a:t>Over</a:t>
            </a:r>
            <a:r>
              <a:rPr sz="800" b="1" i="1" spc="-2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5388B6"/>
                </a:solidFill>
                <a:latin typeface="Calibri"/>
                <a:cs typeface="Calibri"/>
              </a:rPr>
              <a:t>450</a:t>
            </a:r>
            <a:r>
              <a:rPr sz="800" b="1" i="1" spc="-2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transactions</a:t>
            </a:r>
            <a:r>
              <a:rPr sz="800" i="1" spc="-5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structured</a:t>
            </a:r>
            <a:r>
              <a:rPr sz="800" i="1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over</a:t>
            </a:r>
            <a:r>
              <a:rPr sz="800" i="1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the</a:t>
            </a:r>
            <a:r>
              <a:rPr sz="800" i="1" spc="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dirty="0">
                <a:solidFill>
                  <a:srgbClr val="5388B6"/>
                </a:solidFill>
                <a:latin typeface="Calibri"/>
                <a:cs typeface="Calibri"/>
              </a:rPr>
              <a:t>past</a:t>
            </a:r>
            <a:r>
              <a:rPr sz="800" i="1" spc="-5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5388B6"/>
                </a:solidFill>
                <a:latin typeface="Calibri"/>
                <a:cs typeface="Calibri"/>
              </a:rPr>
              <a:t>five</a:t>
            </a:r>
            <a:r>
              <a:rPr sz="800" i="1" spc="-3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800" i="1" spc="-20" dirty="0">
                <a:solidFill>
                  <a:srgbClr val="5388B6"/>
                </a:solidFill>
                <a:latin typeface="Calibri"/>
                <a:cs typeface="Calibri"/>
              </a:rPr>
              <a:t>years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131868" y="1730133"/>
            <a:ext cx="696595" cy="695960"/>
            <a:chOff x="4131868" y="1730133"/>
            <a:chExt cx="696595" cy="69596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1868" y="1730133"/>
              <a:ext cx="696099" cy="69596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222481" y="1820593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5" h="514985">
                  <a:moveTo>
                    <a:pt x="257441" y="0"/>
                  </a:moveTo>
                  <a:lnTo>
                    <a:pt x="211167" y="4147"/>
                  </a:lnTo>
                  <a:lnTo>
                    <a:pt x="167613" y="16106"/>
                  </a:lnTo>
                  <a:lnTo>
                    <a:pt x="127508" y="35149"/>
                  </a:lnTo>
                  <a:lnTo>
                    <a:pt x="91577" y="60548"/>
                  </a:lnTo>
                  <a:lnTo>
                    <a:pt x="60548" y="91577"/>
                  </a:lnTo>
                  <a:lnTo>
                    <a:pt x="35149" y="127508"/>
                  </a:lnTo>
                  <a:lnTo>
                    <a:pt x="16106" y="167613"/>
                  </a:lnTo>
                  <a:lnTo>
                    <a:pt x="4147" y="211167"/>
                  </a:lnTo>
                  <a:lnTo>
                    <a:pt x="0" y="257441"/>
                  </a:lnTo>
                  <a:lnTo>
                    <a:pt x="4147" y="303715"/>
                  </a:lnTo>
                  <a:lnTo>
                    <a:pt x="16106" y="347269"/>
                  </a:lnTo>
                  <a:lnTo>
                    <a:pt x="35149" y="387375"/>
                  </a:lnTo>
                  <a:lnTo>
                    <a:pt x="60548" y="423306"/>
                  </a:lnTo>
                  <a:lnTo>
                    <a:pt x="91577" y="454334"/>
                  </a:lnTo>
                  <a:lnTo>
                    <a:pt x="127507" y="479734"/>
                  </a:lnTo>
                  <a:lnTo>
                    <a:pt x="167613" y="498776"/>
                  </a:lnTo>
                  <a:lnTo>
                    <a:pt x="211167" y="510735"/>
                  </a:lnTo>
                  <a:lnTo>
                    <a:pt x="257441" y="514883"/>
                  </a:lnTo>
                  <a:lnTo>
                    <a:pt x="303715" y="510735"/>
                  </a:lnTo>
                  <a:lnTo>
                    <a:pt x="347269" y="498776"/>
                  </a:lnTo>
                  <a:lnTo>
                    <a:pt x="387375" y="479734"/>
                  </a:lnTo>
                  <a:lnTo>
                    <a:pt x="423306" y="454334"/>
                  </a:lnTo>
                  <a:lnTo>
                    <a:pt x="454334" y="423306"/>
                  </a:lnTo>
                  <a:lnTo>
                    <a:pt x="479734" y="387375"/>
                  </a:lnTo>
                  <a:lnTo>
                    <a:pt x="498776" y="347269"/>
                  </a:lnTo>
                  <a:lnTo>
                    <a:pt x="510735" y="303715"/>
                  </a:lnTo>
                  <a:lnTo>
                    <a:pt x="514883" y="257441"/>
                  </a:lnTo>
                  <a:lnTo>
                    <a:pt x="510735" y="211167"/>
                  </a:lnTo>
                  <a:lnTo>
                    <a:pt x="498776" y="167613"/>
                  </a:lnTo>
                  <a:lnTo>
                    <a:pt x="479734" y="127508"/>
                  </a:lnTo>
                  <a:lnTo>
                    <a:pt x="454334" y="91577"/>
                  </a:lnTo>
                  <a:lnTo>
                    <a:pt x="423306" y="60548"/>
                  </a:lnTo>
                  <a:lnTo>
                    <a:pt x="387375" y="35149"/>
                  </a:lnTo>
                  <a:lnTo>
                    <a:pt x="347269" y="16106"/>
                  </a:lnTo>
                  <a:lnTo>
                    <a:pt x="303715" y="4147"/>
                  </a:lnTo>
                  <a:lnTo>
                    <a:pt x="257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22481" y="1820593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5" h="514985">
                  <a:moveTo>
                    <a:pt x="0" y="257441"/>
                  </a:moveTo>
                  <a:lnTo>
                    <a:pt x="4147" y="211167"/>
                  </a:lnTo>
                  <a:lnTo>
                    <a:pt x="16106" y="167613"/>
                  </a:lnTo>
                  <a:lnTo>
                    <a:pt x="35149" y="127508"/>
                  </a:lnTo>
                  <a:lnTo>
                    <a:pt x="60548" y="91577"/>
                  </a:lnTo>
                  <a:lnTo>
                    <a:pt x="91577" y="60548"/>
                  </a:lnTo>
                  <a:lnTo>
                    <a:pt x="127508" y="35149"/>
                  </a:lnTo>
                  <a:lnTo>
                    <a:pt x="167613" y="16106"/>
                  </a:lnTo>
                  <a:lnTo>
                    <a:pt x="211167" y="4147"/>
                  </a:lnTo>
                  <a:lnTo>
                    <a:pt x="257441" y="0"/>
                  </a:lnTo>
                  <a:lnTo>
                    <a:pt x="303715" y="4147"/>
                  </a:lnTo>
                  <a:lnTo>
                    <a:pt x="347269" y="16106"/>
                  </a:lnTo>
                  <a:lnTo>
                    <a:pt x="387375" y="35149"/>
                  </a:lnTo>
                  <a:lnTo>
                    <a:pt x="423306" y="60548"/>
                  </a:lnTo>
                  <a:lnTo>
                    <a:pt x="454334" y="91577"/>
                  </a:lnTo>
                  <a:lnTo>
                    <a:pt x="479734" y="127508"/>
                  </a:lnTo>
                  <a:lnTo>
                    <a:pt x="498776" y="167613"/>
                  </a:lnTo>
                  <a:lnTo>
                    <a:pt x="510735" y="211167"/>
                  </a:lnTo>
                  <a:lnTo>
                    <a:pt x="514883" y="257441"/>
                  </a:lnTo>
                  <a:lnTo>
                    <a:pt x="510735" y="303715"/>
                  </a:lnTo>
                  <a:lnTo>
                    <a:pt x="498776" y="347269"/>
                  </a:lnTo>
                  <a:lnTo>
                    <a:pt x="479734" y="387375"/>
                  </a:lnTo>
                  <a:lnTo>
                    <a:pt x="454334" y="423306"/>
                  </a:lnTo>
                  <a:lnTo>
                    <a:pt x="423306" y="454334"/>
                  </a:lnTo>
                  <a:lnTo>
                    <a:pt x="387375" y="479734"/>
                  </a:lnTo>
                  <a:lnTo>
                    <a:pt x="347269" y="498776"/>
                  </a:lnTo>
                  <a:lnTo>
                    <a:pt x="303715" y="510735"/>
                  </a:lnTo>
                  <a:lnTo>
                    <a:pt x="257441" y="514883"/>
                  </a:lnTo>
                  <a:lnTo>
                    <a:pt x="211167" y="510735"/>
                  </a:lnTo>
                  <a:lnTo>
                    <a:pt x="167613" y="498776"/>
                  </a:lnTo>
                  <a:lnTo>
                    <a:pt x="127507" y="479734"/>
                  </a:lnTo>
                  <a:lnTo>
                    <a:pt x="91577" y="454334"/>
                  </a:lnTo>
                  <a:lnTo>
                    <a:pt x="60548" y="423306"/>
                  </a:lnTo>
                  <a:lnTo>
                    <a:pt x="35149" y="387375"/>
                  </a:lnTo>
                  <a:lnTo>
                    <a:pt x="16106" y="347269"/>
                  </a:lnTo>
                  <a:lnTo>
                    <a:pt x="4147" y="303715"/>
                  </a:lnTo>
                  <a:lnTo>
                    <a:pt x="0" y="257441"/>
                  </a:lnTo>
                  <a:close/>
                </a:path>
              </a:pathLst>
            </a:custGeom>
            <a:ln w="12700">
              <a:solidFill>
                <a:srgbClr val="5388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151777" y="2225096"/>
            <a:ext cx="2629535" cy="11201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706120">
              <a:lnSpc>
                <a:spcPct val="100000"/>
              </a:lnSpc>
              <a:spcBef>
                <a:spcPts val="865"/>
              </a:spcBef>
            </a:pP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Transparency</a:t>
            </a:r>
            <a:endParaRPr sz="1800">
              <a:latin typeface="Calibri"/>
              <a:cs typeface="Calibri"/>
            </a:endParaRPr>
          </a:p>
          <a:p>
            <a:pPr marL="240665" marR="5080" indent="-228600" algn="just">
              <a:lnSpc>
                <a:spcPts val="850"/>
              </a:lnSpc>
              <a:spcBef>
                <a:spcPts val="450"/>
              </a:spcBef>
              <a:buFont typeface="Arial"/>
              <a:buChar char="•"/>
              <a:tabLst>
                <a:tab pos="240665" algn="l"/>
                <a:tab pos="242570" algn="l"/>
              </a:tabLst>
            </a:pP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	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Upfront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disclosure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fees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based</a:t>
            </a:r>
            <a:r>
              <a:rPr sz="80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on</a:t>
            </a:r>
            <a:r>
              <a:rPr sz="8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required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scope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services</a:t>
            </a:r>
            <a:r>
              <a:rPr sz="800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uniquely</a:t>
            </a:r>
            <a:r>
              <a:rPr sz="800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designed</a:t>
            </a:r>
            <a:r>
              <a:rPr sz="8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for</a:t>
            </a:r>
            <a:r>
              <a:rPr sz="8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each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 transaction.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B5E5A"/>
              </a:buClr>
              <a:buFont typeface="Arial"/>
              <a:buChar char="•"/>
            </a:pPr>
            <a:endParaRPr sz="800">
              <a:latin typeface="Calibri"/>
              <a:cs typeface="Calibri"/>
            </a:endParaRPr>
          </a:p>
          <a:p>
            <a:pPr marL="241300" marR="14604" indent="-229235" algn="just">
              <a:lnSpc>
                <a:spcPts val="850"/>
              </a:lnSpc>
              <a:buFont typeface="Arial"/>
              <a:buChar char="•"/>
              <a:tabLst>
                <a:tab pos="241300" algn="l"/>
                <a:tab pos="242570" algn="l"/>
              </a:tabLst>
            </a:pP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	PFISG</a:t>
            </a:r>
            <a:r>
              <a:rPr sz="800" spc="18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prepares</a:t>
            </a:r>
            <a:r>
              <a:rPr sz="800" spc="7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IRS-compliant</a:t>
            </a:r>
            <a:r>
              <a:rPr sz="800" b="1" spc="6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documentation</a:t>
            </a:r>
            <a:r>
              <a:rPr sz="800" b="1" spc="1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5B5E5A"/>
                </a:solidFill>
                <a:latin typeface="Calibri"/>
                <a:cs typeface="Calibri"/>
              </a:rPr>
              <a:t>for</a:t>
            </a:r>
            <a:r>
              <a:rPr sz="800" spc="7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each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transaction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to ensure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maximum</a:t>
            </a:r>
            <a:r>
              <a:rPr sz="800" spc="-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level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transparency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for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benefit</a:t>
            </a:r>
            <a:r>
              <a:rPr sz="8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client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Bond</a:t>
            </a:r>
            <a:r>
              <a:rPr sz="8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Counsel,</a:t>
            </a:r>
            <a:r>
              <a:rPr sz="800" spc="-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if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applicable.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191375" y="1728558"/>
            <a:ext cx="696595" cy="695960"/>
            <a:chOff x="7191375" y="1728558"/>
            <a:chExt cx="696595" cy="695960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91375" y="1728558"/>
              <a:ext cx="696125" cy="69595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282000" y="1819023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441" y="0"/>
                  </a:moveTo>
                  <a:lnTo>
                    <a:pt x="211167" y="4147"/>
                  </a:lnTo>
                  <a:lnTo>
                    <a:pt x="167613" y="16106"/>
                  </a:lnTo>
                  <a:lnTo>
                    <a:pt x="127508" y="35149"/>
                  </a:lnTo>
                  <a:lnTo>
                    <a:pt x="91577" y="60548"/>
                  </a:lnTo>
                  <a:lnTo>
                    <a:pt x="60548" y="91577"/>
                  </a:lnTo>
                  <a:lnTo>
                    <a:pt x="35149" y="127508"/>
                  </a:lnTo>
                  <a:lnTo>
                    <a:pt x="16106" y="167613"/>
                  </a:lnTo>
                  <a:lnTo>
                    <a:pt x="4147" y="211167"/>
                  </a:lnTo>
                  <a:lnTo>
                    <a:pt x="0" y="257441"/>
                  </a:lnTo>
                  <a:lnTo>
                    <a:pt x="4147" y="303715"/>
                  </a:lnTo>
                  <a:lnTo>
                    <a:pt x="16106" y="347269"/>
                  </a:lnTo>
                  <a:lnTo>
                    <a:pt x="35149" y="387375"/>
                  </a:lnTo>
                  <a:lnTo>
                    <a:pt x="60548" y="423306"/>
                  </a:lnTo>
                  <a:lnTo>
                    <a:pt x="91577" y="454334"/>
                  </a:lnTo>
                  <a:lnTo>
                    <a:pt x="127507" y="479734"/>
                  </a:lnTo>
                  <a:lnTo>
                    <a:pt x="167613" y="498776"/>
                  </a:lnTo>
                  <a:lnTo>
                    <a:pt x="211167" y="510735"/>
                  </a:lnTo>
                  <a:lnTo>
                    <a:pt x="257441" y="514883"/>
                  </a:lnTo>
                  <a:lnTo>
                    <a:pt x="303715" y="510735"/>
                  </a:lnTo>
                  <a:lnTo>
                    <a:pt x="347269" y="498776"/>
                  </a:lnTo>
                  <a:lnTo>
                    <a:pt x="387375" y="479734"/>
                  </a:lnTo>
                  <a:lnTo>
                    <a:pt x="423306" y="454334"/>
                  </a:lnTo>
                  <a:lnTo>
                    <a:pt x="454334" y="423306"/>
                  </a:lnTo>
                  <a:lnTo>
                    <a:pt x="479734" y="387375"/>
                  </a:lnTo>
                  <a:lnTo>
                    <a:pt x="498776" y="347269"/>
                  </a:lnTo>
                  <a:lnTo>
                    <a:pt x="510735" y="303715"/>
                  </a:lnTo>
                  <a:lnTo>
                    <a:pt x="514883" y="257441"/>
                  </a:lnTo>
                  <a:lnTo>
                    <a:pt x="510735" y="211167"/>
                  </a:lnTo>
                  <a:lnTo>
                    <a:pt x="498776" y="167613"/>
                  </a:lnTo>
                  <a:lnTo>
                    <a:pt x="479734" y="127508"/>
                  </a:lnTo>
                  <a:lnTo>
                    <a:pt x="454334" y="91577"/>
                  </a:lnTo>
                  <a:lnTo>
                    <a:pt x="423306" y="60548"/>
                  </a:lnTo>
                  <a:lnTo>
                    <a:pt x="387375" y="35149"/>
                  </a:lnTo>
                  <a:lnTo>
                    <a:pt x="347269" y="16106"/>
                  </a:lnTo>
                  <a:lnTo>
                    <a:pt x="303715" y="4147"/>
                  </a:lnTo>
                  <a:lnTo>
                    <a:pt x="257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282000" y="1819023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0" y="257441"/>
                  </a:moveTo>
                  <a:lnTo>
                    <a:pt x="4147" y="211167"/>
                  </a:lnTo>
                  <a:lnTo>
                    <a:pt x="16106" y="167613"/>
                  </a:lnTo>
                  <a:lnTo>
                    <a:pt x="35149" y="127508"/>
                  </a:lnTo>
                  <a:lnTo>
                    <a:pt x="60548" y="91577"/>
                  </a:lnTo>
                  <a:lnTo>
                    <a:pt x="91577" y="60548"/>
                  </a:lnTo>
                  <a:lnTo>
                    <a:pt x="127508" y="35149"/>
                  </a:lnTo>
                  <a:lnTo>
                    <a:pt x="167613" y="16106"/>
                  </a:lnTo>
                  <a:lnTo>
                    <a:pt x="211167" y="4147"/>
                  </a:lnTo>
                  <a:lnTo>
                    <a:pt x="257441" y="0"/>
                  </a:lnTo>
                  <a:lnTo>
                    <a:pt x="303715" y="4147"/>
                  </a:lnTo>
                  <a:lnTo>
                    <a:pt x="347269" y="16106"/>
                  </a:lnTo>
                  <a:lnTo>
                    <a:pt x="387375" y="35149"/>
                  </a:lnTo>
                  <a:lnTo>
                    <a:pt x="423306" y="60548"/>
                  </a:lnTo>
                  <a:lnTo>
                    <a:pt x="454334" y="91577"/>
                  </a:lnTo>
                  <a:lnTo>
                    <a:pt x="479734" y="127508"/>
                  </a:lnTo>
                  <a:lnTo>
                    <a:pt x="498776" y="167613"/>
                  </a:lnTo>
                  <a:lnTo>
                    <a:pt x="510735" y="211167"/>
                  </a:lnTo>
                  <a:lnTo>
                    <a:pt x="514883" y="257441"/>
                  </a:lnTo>
                  <a:lnTo>
                    <a:pt x="510735" y="303715"/>
                  </a:lnTo>
                  <a:lnTo>
                    <a:pt x="498776" y="347269"/>
                  </a:lnTo>
                  <a:lnTo>
                    <a:pt x="479734" y="387375"/>
                  </a:lnTo>
                  <a:lnTo>
                    <a:pt x="454334" y="423306"/>
                  </a:lnTo>
                  <a:lnTo>
                    <a:pt x="423306" y="454334"/>
                  </a:lnTo>
                  <a:lnTo>
                    <a:pt x="387375" y="479734"/>
                  </a:lnTo>
                  <a:lnTo>
                    <a:pt x="347269" y="498776"/>
                  </a:lnTo>
                  <a:lnTo>
                    <a:pt x="303715" y="510735"/>
                  </a:lnTo>
                  <a:lnTo>
                    <a:pt x="257441" y="514883"/>
                  </a:lnTo>
                  <a:lnTo>
                    <a:pt x="211167" y="510735"/>
                  </a:lnTo>
                  <a:lnTo>
                    <a:pt x="167613" y="498776"/>
                  </a:lnTo>
                  <a:lnTo>
                    <a:pt x="127507" y="479734"/>
                  </a:lnTo>
                  <a:lnTo>
                    <a:pt x="91577" y="454334"/>
                  </a:lnTo>
                  <a:lnTo>
                    <a:pt x="60548" y="423306"/>
                  </a:lnTo>
                  <a:lnTo>
                    <a:pt x="35149" y="387375"/>
                  </a:lnTo>
                  <a:lnTo>
                    <a:pt x="16106" y="347269"/>
                  </a:lnTo>
                  <a:lnTo>
                    <a:pt x="4147" y="303715"/>
                  </a:lnTo>
                  <a:lnTo>
                    <a:pt x="0" y="257441"/>
                  </a:lnTo>
                  <a:close/>
                </a:path>
              </a:pathLst>
            </a:custGeom>
            <a:ln w="12700">
              <a:solidFill>
                <a:srgbClr val="5388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195424" y="2213712"/>
            <a:ext cx="2701290" cy="1351280"/>
          </a:xfrm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L="241935">
              <a:lnSpc>
                <a:spcPct val="100000"/>
              </a:lnSpc>
              <a:spcBef>
                <a:spcPts val="945"/>
              </a:spcBef>
            </a:pP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Competitive </a:t>
            </a:r>
            <a:r>
              <a:rPr sz="1800" dirty="0">
                <a:solidFill>
                  <a:srgbClr val="5388B6"/>
                </a:solidFill>
                <a:latin typeface="Calibri"/>
                <a:cs typeface="Calibri"/>
              </a:rPr>
              <a:t>Bid</a:t>
            </a:r>
            <a:r>
              <a:rPr sz="1800" spc="-20" dirty="0">
                <a:solidFill>
                  <a:srgbClr val="5388B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5388B6"/>
                </a:solidFill>
                <a:latin typeface="Calibri"/>
                <a:cs typeface="Calibri"/>
              </a:rPr>
              <a:t>Process</a:t>
            </a:r>
            <a:endParaRPr sz="1800">
              <a:latin typeface="Calibri"/>
              <a:cs typeface="Calibri"/>
            </a:endParaRPr>
          </a:p>
          <a:p>
            <a:pPr marL="241300" marR="5080" indent="-228600">
              <a:lnSpc>
                <a:spcPts val="85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PFISG</a:t>
            </a:r>
            <a:r>
              <a:rPr sz="800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quarterbacks the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entire</a:t>
            </a:r>
            <a:r>
              <a:rPr sz="8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procurement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process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maximizing</a:t>
            </a:r>
            <a:r>
              <a:rPr sz="800" b="1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results</a:t>
            </a:r>
            <a:r>
              <a:rPr sz="800" b="1" spc="9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in</a:t>
            </a:r>
            <a:r>
              <a:rPr sz="800" spc="5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terms</a:t>
            </a:r>
            <a:r>
              <a:rPr sz="8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5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yield/interest</a:t>
            </a:r>
            <a:r>
              <a:rPr sz="8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earnings</a:t>
            </a:r>
            <a:r>
              <a:rPr sz="800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and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minimizing</a:t>
            </a:r>
            <a:r>
              <a:rPr sz="800" b="1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administrative</a:t>
            </a:r>
            <a:r>
              <a:rPr sz="800" b="1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time</a:t>
            </a:r>
            <a:r>
              <a:rPr sz="800" b="1" spc="8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spc="-45" dirty="0">
                <a:solidFill>
                  <a:srgbClr val="5B5E5A"/>
                </a:solidFill>
                <a:latin typeface="Calibri"/>
                <a:cs typeface="Calibri"/>
              </a:rPr>
              <a:t>&amp;</a:t>
            </a:r>
            <a:r>
              <a:rPr sz="800" b="1" spc="8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5B5E5A"/>
                </a:solidFill>
                <a:latin typeface="Calibri"/>
                <a:cs typeface="Calibri"/>
              </a:rPr>
              <a:t>effort</a:t>
            </a:r>
            <a:r>
              <a:rPr sz="800" b="1" spc="4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required</a:t>
            </a:r>
            <a:r>
              <a:rPr sz="800" spc="6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by</a:t>
            </a:r>
            <a:r>
              <a:rPr sz="800" spc="1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rest</a:t>
            </a:r>
            <a:r>
              <a:rPr sz="800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800" spc="-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working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group.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5B5E5A"/>
              </a:buClr>
              <a:buFont typeface="Arial"/>
              <a:buChar char="•"/>
            </a:pPr>
            <a:endParaRPr sz="800">
              <a:latin typeface="Calibri"/>
              <a:cs typeface="Calibri"/>
            </a:endParaRPr>
          </a:p>
          <a:p>
            <a:pPr marL="241300" marR="8255" indent="-228600">
              <a:lnSpc>
                <a:spcPts val="850"/>
              </a:lnSpc>
              <a:buFont typeface="Arial"/>
              <a:buChar char="•"/>
              <a:tabLst>
                <a:tab pos="241300" algn="l"/>
              </a:tabLst>
            </a:pP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PFISG</a:t>
            </a:r>
            <a:r>
              <a:rPr sz="80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possesses</a:t>
            </a:r>
            <a:r>
              <a:rPr sz="800" spc="-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capability</a:t>
            </a:r>
            <a:r>
              <a:rPr sz="80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to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actively</a:t>
            </a:r>
            <a:r>
              <a:rPr sz="8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track</a:t>
            </a:r>
            <a:r>
              <a:rPr sz="80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market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on</a:t>
            </a:r>
            <a:r>
              <a:rPr sz="80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8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daily,</a:t>
            </a:r>
            <a:r>
              <a:rPr sz="8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even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hourly</a:t>
            </a:r>
            <a:r>
              <a:rPr sz="800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basis,</a:t>
            </a:r>
            <a:r>
              <a:rPr sz="80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enabling client’s</a:t>
            </a:r>
            <a:r>
              <a:rPr sz="800" spc="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ability</a:t>
            </a:r>
            <a:r>
              <a:rPr sz="80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5B5E5A"/>
                </a:solidFill>
                <a:latin typeface="Calibri"/>
                <a:cs typeface="Calibri"/>
              </a:rPr>
              <a:t>to</a:t>
            </a:r>
            <a:r>
              <a:rPr sz="80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optimize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their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 entry</a:t>
            </a:r>
            <a:r>
              <a:rPr sz="800" spc="-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point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into</a:t>
            </a:r>
            <a:r>
              <a:rPr sz="80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80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5B5E5A"/>
                </a:solidFill>
                <a:latin typeface="Calibri"/>
                <a:cs typeface="Calibri"/>
              </a:rPr>
              <a:t>market.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156886" y="1909165"/>
            <a:ext cx="6555105" cy="337185"/>
            <a:chOff x="1156886" y="1909165"/>
            <a:chExt cx="6555105" cy="337185"/>
          </a:xfrm>
        </p:grpSpPr>
        <p:sp>
          <p:nvSpPr>
            <p:cNvPr id="30" name="object 30"/>
            <p:cNvSpPr/>
            <p:nvPr/>
          </p:nvSpPr>
          <p:spPr>
            <a:xfrm>
              <a:off x="7385261" y="1909165"/>
              <a:ext cx="326390" cy="327025"/>
            </a:xfrm>
            <a:custGeom>
              <a:avLst/>
              <a:gdLst/>
              <a:ahLst/>
              <a:cxnLst/>
              <a:rect l="l" t="t" r="r" b="b"/>
              <a:pathLst>
                <a:path w="326390" h="327025">
                  <a:moveTo>
                    <a:pt x="90605" y="0"/>
                  </a:moveTo>
                  <a:lnTo>
                    <a:pt x="53586" y="6878"/>
                  </a:lnTo>
                  <a:lnTo>
                    <a:pt x="24787" y="24795"/>
                  </a:lnTo>
                  <a:lnTo>
                    <a:pt x="6875" y="53589"/>
                  </a:lnTo>
                  <a:lnTo>
                    <a:pt x="0" y="90605"/>
                  </a:lnTo>
                  <a:lnTo>
                    <a:pt x="3543" y="132693"/>
                  </a:lnTo>
                  <a:lnTo>
                    <a:pt x="16888" y="176706"/>
                  </a:lnTo>
                  <a:lnTo>
                    <a:pt x="39419" y="219496"/>
                  </a:lnTo>
                  <a:lnTo>
                    <a:pt x="70519" y="257916"/>
                  </a:lnTo>
                  <a:lnTo>
                    <a:pt x="106268" y="287399"/>
                  </a:lnTo>
                  <a:lnTo>
                    <a:pt x="145394" y="308970"/>
                  </a:lnTo>
                  <a:lnTo>
                    <a:pt x="185618" y="322217"/>
                  </a:lnTo>
                  <a:lnTo>
                    <a:pt x="224659" y="326725"/>
                  </a:lnTo>
                  <a:lnTo>
                    <a:pt x="246458" y="325076"/>
                  </a:lnTo>
                  <a:lnTo>
                    <a:pt x="266555" y="320076"/>
                  </a:lnTo>
                  <a:lnTo>
                    <a:pt x="269869" y="318517"/>
                  </a:lnTo>
                  <a:lnTo>
                    <a:pt x="217002" y="318517"/>
                  </a:lnTo>
                  <a:lnTo>
                    <a:pt x="169016" y="309291"/>
                  </a:lnTo>
                  <a:lnTo>
                    <a:pt x="120643" y="286830"/>
                  </a:lnTo>
                  <a:lnTo>
                    <a:pt x="76374" y="251998"/>
                  </a:lnTo>
                  <a:lnTo>
                    <a:pt x="41465" y="207338"/>
                  </a:lnTo>
                  <a:lnTo>
                    <a:pt x="18371" y="157706"/>
                  </a:lnTo>
                  <a:lnTo>
                    <a:pt x="8159" y="108264"/>
                  </a:lnTo>
                  <a:lnTo>
                    <a:pt x="11894" y="64170"/>
                  </a:lnTo>
                  <a:lnTo>
                    <a:pt x="30641" y="30586"/>
                  </a:lnTo>
                  <a:lnTo>
                    <a:pt x="77333" y="9109"/>
                  </a:lnTo>
                  <a:lnTo>
                    <a:pt x="96910" y="7726"/>
                  </a:lnTo>
                  <a:lnTo>
                    <a:pt x="146493" y="7726"/>
                  </a:lnTo>
                  <a:lnTo>
                    <a:pt x="132694" y="3542"/>
                  </a:lnTo>
                  <a:lnTo>
                    <a:pt x="90605" y="0"/>
                  </a:lnTo>
                  <a:close/>
                </a:path>
                <a:path w="326390" h="327025">
                  <a:moveTo>
                    <a:pt x="146493" y="7726"/>
                  </a:moveTo>
                  <a:lnTo>
                    <a:pt x="96910" y="7726"/>
                  </a:lnTo>
                  <a:lnTo>
                    <a:pt x="136067" y="12300"/>
                  </a:lnTo>
                  <a:lnTo>
                    <a:pt x="176806" y="25640"/>
                  </a:lnTo>
                  <a:lnTo>
                    <a:pt x="216382" y="47170"/>
                  </a:lnTo>
                  <a:lnTo>
                    <a:pt x="252053" y="76319"/>
                  </a:lnTo>
                  <a:lnTo>
                    <a:pt x="288334" y="123078"/>
                  </a:lnTo>
                  <a:lnTo>
                    <a:pt x="310001" y="172726"/>
                  </a:lnTo>
                  <a:lnTo>
                    <a:pt x="317707" y="220744"/>
                  </a:lnTo>
                  <a:lnTo>
                    <a:pt x="312109" y="262611"/>
                  </a:lnTo>
                  <a:lnTo>
                    <a:pt x="293862" y="293806"/>
                  </a:lnTo>
                  <a:lnTo>
                    <a:pt x="260114" y="313644"/>
                  </a:lnTo>
                  <a:lnTo>
                    <a:pt x="217002" y="318517"/>
                  </a:lnTo>
                  <a:lnTo>
                    <a:pt x="269869" y="318517"/>
                  </a:lnTo>
                  <a:lnTo>
                    <a:pt x="314093" y="279895"/>
                  </a:lnTo>
                  <a:lnTo>
                    <a:pt x="326141" y="226258"/>
                  </a:lnTo>
                  <a:lnTo>
                    <a:pt x="323402" y="194289"/>
                  </a:lnTo>
                  <a:lnTo>
                    <a:pt x="300432" y="128303"/>
                  </a:lnTo>
                  <a:lnTo>
                    <a:pt x="257908" y="70528"/>
                  </a:lnTo>
                  <a:lnTo>
                    <a:pt x="219493" y="39422"/>
                  </a:lnTo>
                  <a:lnTo>
                    <a:pt x="176706" y="16888"/>
                  </a:lnTo>
                  <a:lnTo>
                    <a:pt x="146493" y="7726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92593" y="1916509"/>
              <a:ext cx="313700" cy="31330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34878" y="1912489"/>
              <a:ext cx="290089" cy="32889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6886" y="1913214"/>
              <a:ext cx="332482" cy="333091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5258991" y="5382767"/>
            <a:ext cx="3291840" cy="353060"/>
            <a:chOff x="5258991" y="5382767"/>
            <a:chExt cx="3291840" cy="353060"/>
          </a:xfrm>
        </p:grpSpPr>
        <p:sp>
          <p:nvSpPr>
            <p:cNvPr id="35" name="object 35"/>
            <p:cNvSpPr/>
            <p:nvPr/>
          </p:nvSpPr>
          <p:spPr>
            <a:xfrm>
              <a:off x="5423916" y="5382767"/>
              <a:ext cx="2962910" cy="348615"/>
            </a:xfrm>
            <a:custGeom>
              <a:avLst/>
              <a:gdLst/>
              <a:ahLst/>
              <a:cxnLst/>
              <a:rect l="l" t="t" r="r" b="b"/>
              <a:pathLst>
                <a:path w="2962909" h="348614">
                  <a:moveTo>
                    <a:pt x="219456" y="21336"/>
                  </a:moveTo>
                  <a:lnTo>
                    <a:pt x="0" y="21336"/>
                  </a:lnTo>
                  <a:lnTo>
                    <a:pt x="0" y="348246"/>
                  </a:lnTo>
                  <a:lnTo>
                    <a:pt x="219456" y="348246"/>
                  </a:lnTo>
                  <a:lnTo>
                    <a:pt x="219456" y="21336"/>
                  </a:lnTo>
                  <a:close/>
                </a:path>
                <a:path w="2962909" h="348614">
                  <a:moveTo>
                    <a:pt x="2414016" y="22860"/>
                  </a:moveTo>
                  <a:lnTo>
                    <a:pt x="2194560" y="22860"/>
                  </a:lnTo>
                  <a:lnTo>
                    <a:pt x="2194560" y="348246"/>
                  </a:lnTo>
                  <a:lnTo>
                    <a:pt x="2414016" y="348246"/>
                  </a:lnTo>
                  <a:lnTo>
                    <a:pt x="2414016" y="22860"/>
                  </a:lnTo>
                  <a:close/>
                </a:path>
                <a:path w="2962909" h="348614">
                  <a:moveTo>
                    <a:pt x="2962656" y="0"/>
                  </a:moveTo>
                  <a:lnTo>
                    <a:pt x="2743200" y="0"/>
                  </a:lnTo>
                  <a:lnTo>
                    <a:pt x="2743200" y="348246"/>
                  </a:lnTo>
                  <a:lnTo>
                    <a:pt x="2962656" y="348246"/>
                  </a:lnTo>
                  <a:lnTo>
                    <a:pt x="2962656" y="0"/>
                  </a:lnTo>
                  <a:close/>
                </a:path>
              </a:pathLst>
            </a:custGeom>
            <a:solidFill>
              <a:srgbClr val="538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58991" y="5731014"/>
              <a:ext cx="3291840" cy="0"/>
            </a:xfrm>
            <a:custGeom>
              <a:avLst/>
              <a:gdLst/>
              <a:ahLst/>
              <a:cxnLst/>
              <a:rect l="l" t="t" r="r" b="b"/>
              <a:pathLst>
                <a:path w="3291840">
                  <a:moveTo>
                    <a:pt x="0" y="0"/>
                  </a:moveTo>
                  <a:lnTo>
                    <a:pt x="3291776" y="0"/>
                  </a:lnTo>
                </a:path>
              </a:pathLst>
            </a:custGeom>
            <a:ln w="9525">
              <a:solidFill>
                <a:srgbClr val="E6E7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456818" y="4975143"/>
            <a:ext cx="3778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$3,572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05458" y="4905763"/>
            <a:ext cx="3778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$4,025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5258991" y="5114544"/>
          <a:ext cx="3310251" cy="928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74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88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985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388B6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629">
                <a:tc gridSpan="3">
                  <a:txBody>
                    <a:bodyPr/>
                    <a:lstStyle/>
                    <a:p>
                      <a:pPr marL="113030">
                        <a:lnSpc>
                          <a:spcPts val="670"/>
                        </a:lnSpc>
                        <a:tabLst>
                          <a:tab pos="661670" algn="l"/>
                        </a:tabLst>
                      </a:pPr>
                      <a:r>
                        <a:rPr sz="1350" b="1" spc="-15" baseline="-3703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$2,135</a:t>
                      </a:r>
                      <a:r>
                        <a:rPr sz="1350" b="1" baseline="-3703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$2,628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388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388B6"/>
                    </a:solidFill>
                  </a:tcPr>
                </a:tc>
                <a:tc>
                  <a:txBody>
                    <a:bodyPr/>
                    <a:lstStyle/>
                    <a:p>
                      <a:pPr marL="2774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$2,127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$2,272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0029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388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388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388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marL="146685">
                        <a:lnSpc>
                          <a:spcPts val="990"/>
                        </a:lnSpc>
                        <a:spcBef>
                          <a:spcPts val="459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90"/>
                        </a:lnSpc>
                        <a:spcBef>
                          <a:spcPts val="459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90"/>
                        </a:lnSpc>
                        <a:spcBef>
                          <a:spcPts val="459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90"/>
                        </a:lnSpc>
                        <a:spcBef>
                          <a:spcPts val="459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 marL="302260">
                        <a:lnSpc>
                          <a:spcPts val="990"/>
                        </a:lnSpc>
                        <a:spcBef>
                          <a:spcPts val="459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002948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ts val="990"/>
                        </a:lnSpc>
                        <a:spcBef>
                          <a:spcPts val="459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solidFill>
                      <a:srgbClr val="0029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7459383" y="4819980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5">
                <a:moveTo>
                  <a:pt x="51066" y="0"/>
                </a:moveTo>
                <a:lnTo>
                  <a:pt x="0" y="0"/>
                </a:lnTo>
                <a:lnTo>
                  <a:pt x="0" y="51066"/>
                </a:lnTo>
                <a:lnTo>
                  <a:pt x="51066" y="51066"/>
                </a:lnTo>
                <a:lnTo>
                  <a:pt x="51066" y="0"/>
                </a:lnTo>
                <a:close/>
              </a:path>
            </a:pathLst>
          </a:custGeom>
          <a:solidFill>
            <a:srgbClr val="5388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684550" y="4490345"/>
            <a:ext cx="2683510" cy="4203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90855" marR="368935" indent="-478790">
              <a:lnSpc>
                <a:spcPts val="1210"/>
              </a:lnSpc>
              <a:spcBef>
                <a:spcPts val="185"/>
              </a:spcBef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Public</a:t>
            </a:r>
            <a:r>
              <a:rPr sz="10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Finance</a:t>
            </a:r>
            <a:r>
              <a:rPr sz="10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0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Investment</a:t>
            </a:r>
            <a:r>
              <a:rPr sz="10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Advisor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Experience</a:t>
            </a:r>
            <a:r>
              <a:rPr sz="105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($Million)</a:t>
            </a:r>
            <a:endParaRPr sz="1050">
              <a:latin typeface="Arial"/>
              <a:cs typeface="Arial"/>
            </a:endParaRPr>
          </a:p>
          <a:p>
            <a:pPr marR="5080" algn="r">
              <a:lnSpc>
                <a:spcPts val="600"/>
              </a:lnSpc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Amount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Invested</a:t>
            </a:r>
            <a:endParaRPr sz="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163249" y="6374070"/>
            <a:ext cx="71755" cy="265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500" spc="-38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5932919"/>
            <a:ext cx="9156700" cy="241300"/>
            <a:chOff x="-6350" y="5932919"/>
            <a:chExt cx="9156700" cy="241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37516"/>
              <a:ext cx="9144000" cy="2316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939269"/>
              <a:ext cx="9144000" cy="228600"/>
            </a:xfrm>
            <a:custGeom>
              <a:avLst/>
              <a:gdLst/>
              <a:ahLst/>
              <a:cxnLst/>
              <a:rect l="l" t="t" r="r" b="b"/>
              <a:pathLst>
                <a:path w="9144000" h="228600">
                  <a:moveTo>
                    <a:pt x="0" y="0"/>
                  </a:moveTo>
                  <a:lnTo>
                    <a:pt x="9144000" y="0"/>
                  </a:lnTo>
                  <a:lnTo>
                    <a:pt x="9144000" y="228600"/>
                  </a:lnTo>
                  <a:lnTo>
                    <a:pt x="0" y="2286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21006" y="6442367"/>
            <a:ext cx="1746503" cy="16678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916886" y="3728834"/>
            <a:ext cx="1692275" cy="1210310"/>
          </a:xfrm>
          <a:custGeom>
            <a:avLst/>
            <a:gdLst/>
            <a:ahLst/>
            <a:cxnLst/>
            <a:rect l="l" t="t" r="r" b="b"/>
            <a:pathLst>
              <a:path w="1692275" h="1210310">
                <a:moveTo>
                  <a:pt x="0" y="120992"/>
                </a:moveTo>
                <a:lnTo>
                  <a:pt x="8613" y="73894"/>
                </a:lnTo>
                <a:lnTo>
                  <a:pt x="32102" y="35436"/>
                </a:lnTo>
                <a:lnTo>
                  <a:pt x="66940" y="9507"/>
                </a:lnTo>
                <a:lnTo>
                  <a:pt x="109601" y="0"/>
                </a:lnTo>
                <a:lnTo>
                  <a:pt x="1582343" y="0"/>
                </a:lnTo>
                <a:lnTo>
                  <a:pt x="1625004" y="9507"/>
                </a:lnTo>
                <a:lnTo>
                  <a:pt x="1659842" y="35436"/>
                </a:lnTo>
                <a:lnTo>
                  <a:pt x="1683331" y="73894"/>
                </a:lnTo>
                <a:lnTo>
                  <a:pt x="1691944" y="120992"/>
                </a:lnTo>
                <a:lnTo>
                  <a:pt x="1691944" y="1088961"/>
                </a:lnTo>
                <a:lnTo>
                  <a:pt x="1683331" y="1136061"/>
                </a:lnTo>
                <a:lnTo>
                  <a:pt x="1659842" y="1174524"/>
                </a:lnTo>
                <a:lnTo>
                  <a:pt x="1625004" y="1200457"/>
                </a:lnTo>
                <a:lnTo>
                  <a:pt x="1582343" y="1209967"/>
                </a:lnTo>
                <a:lnTo>
                  <a:pt x="109601" y="1209967"/>
                </a:lnTo>
                <a:lnTo>
                  <a:pt x="66940" y="1200457"/>
                </a:lnTo>
                <a:lnTo>
                  <a:pt x="32102" y="1174524"/>
                </a:lnTo>
                <a:lnTo>
                  <a:pt x="8613" y="1136061"/>
                </a:lnTo>
                <a:lnTo>
                  <a:pt x="0" y="1088961"/>
                </a:lnTo>
                <a:lnTo>
                  <a:pt x="0" y="12099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36692" y="3998489"/>
            <a:ext cx="1130300" cy="83883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95"/>
              </a:spcBef>
            </a:pPr>
            <a:r>
              <a:rPr sz="1050" b="1" dirty="0">
                <a:solidFill>
                  <a:srgbClr val="002C61"/>
                </a:solidFill>
                <a:latin typeface="Arial"/>
                <a:cs typeface="Arial"/>
              </a:rPr>
              <a:t>Fiduciary</a:t>
            </a:r>
            <a:r>
              <a:rPr sz="1050" b="1" spc="-70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1050" b="1" spc="-20" dirty="0">
                <a:solidFill>
                  <a:srgbClr val="002C61"/>
                </a:solidFill>
                <a:latin typeface="Arial"/>
                <a:cs typeface="Arial"/>
              </a:rPr>
              <a:t>Duty</a:t>
            </a:r>
            <a:endParaRPr sz="1050">
              <a:latin typeface="Arial"/>
              <a:cs typeface="Arial"/>
            </a:endParaRPr>
          </a:p>
          <a:p>
            <a:pPr marL="97790" marR="7620" indent="-85725">
              <a:lnSpc>
                <a:spcPts val="969"/>
              </a:lnSpc>
              <a:spcBef>
                <a:spcPts val="200"/>
              </a:spcBef>
              <a:buChar char="•"/>
              <a:tabLst>
                <a:tab pos="97790" algn="l"/>
              </a:tabLst>
            </a:pP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Raymond</a:t>
            </a:r>
            <a:r>
              <a:rPr sz="900" spc="-30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James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Holds</a:t>
            </a:r>
            <a:r>
              <a:rPr sz="900" spc="-35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Extensive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Knowledge</a:t>
            </a:r>
            <a:r>
              <a:rPr sz="900" spc="-35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002C61"/>
                </a:solidFill>
                <a:latin typeface="Arial"/>
                <a:cs typeface="Arial"/>
              </a:rPr>
              <a:t>of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Provider</a:t>
            </a:r>
            <a:r>
              <a:rPr sz="900" spc="-25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Universe</a:t>
            </a:r>
            <a:r>
              <a:rPr sz="900" spc="-25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50" dirty="0">
                <a:solidFill>
                  <a:srgbClr val="002C61"/>
                </a:solidFill>
                <a:latin typeface="Arial"/>
                <a:cs typeface="Arial"/>
              </a:rPr>
              <a:t>&amp;</a:t>
            </a: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 Propensities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16886" y="1239937"/>
            <a:ext cx="1692275" cy="1096645"/>
          </a:xfrm>
          <a:custGeom>
            <a:avLst/>
            <a:gdLst/>
            <a:ahLst/>
            <a:cxnLst/>
            <a:rect l="l" t="t" r="r" b="b"/>
            <a:pathLst>
              <a:path w="1692275" h="1096645">
                <a:moveTo>
                  <a:pt x="0" y="109626"/>
                </a:moveTo>
                <a:lnTo>
                  <a:pt x="8613" y="66956"/>
                </a:lnTo>
                <a:lnTo>
                  <a:pt x="32102" y="32110"/>
                </a:lnTo>
                <a:lnTo>
                  <a:pt x="66940" y="8615"/>
                </a:lnTo>
                <a:lnTo>
                  <a:pt x="109601" y="0"/>
                </a:lnTo>
                <a:lnTo>
                  <a:pt x="1582343" y="0"/>
                </a:lnTo>
                <a:lnTo>
                  <a:pt x="1625004" y="8615"/>
                </a:lnTo>
                <a:lnTo>
                  <a:pt x="1659842" y="32110"/>
                </a:lnTo>
                <a:lnTo>
                  <a:pt x="1683331" y="66956"/>
                </a:lnTo>
                <a:lnTo>
                  <a:pt x="1691944" y="109626"/>
                </a:lnTo>
                <a:lnTo>
                  <a:pt x="1691944" y="986650"/>
                </a:lnTo>
                <a:lnTo>
                  <a:pt x="1683331" y="1029320"/>
                </a:lnTo>
                <a:lnTo>
                  <a:pt x="1659842" y="1064166"/>
                </a:lnTo>
                <a:lnTo>
                  <a:pt x="1625004" y="1087661"/>
                </a:lnTo>
                <a:lnTo>
                  <a:pt x="1582343" y="1096276"/>
                </a:lnTo>
                <a:lnTo>
                  <a:pt x="109601" y="1096276"/>
                </a:lnTo>
                <a:lnTo>
                  <a:pt x="66940" y="1087661"/>
                </a:lnTo>
                <a:lnTo>
                  <a:pt x="32102" y="1064166"/>
                </a:lnTo>
                <a:lnTo>
                  <a:pt x="8613" y="1029320"/>
                </a:lnTo>
                <a:lnTo>
                  <a:pt x="0" y="986650"/>
                </a:lnTo>
                <a:lnTo>
                  <a:pt x="0" y="10962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547883" y="1264274"/>
            <a:ext cx="906780" cy="32956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77470">
              <a:lnSpc>
                <a:spcPts val="1130"/>
              </a:lnSpc>
              <a:spcBef>
                <a:spcPts val="250"/>
              </a:spcBef>
            </a:pPr>
            <a:r>
              <a:rPr sz="1050" b="1" spc="-10" dirty="0">
                <a:solidFill>
                  <a:srgbClr val="002C61"/>
                </a:solidFill>
                <a:latin typeface="Arial"/>
                <a:cs typeface="Arial"/>
              </a:rPr>
              <a:t>Maximizing Transparency</a:t>
            </a:r>
            <a:endParaRPr sz="10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92140" y="1722998"/>
            <a:ext cx="972185" cy="53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 indent="-85090" algn="just">
              <a:lnSpc>
                <a:spcPts val="1025"/>
              </a:lnSpc>
              <a:spcBef>
                <a:spcPts val="100"/>
              </a:spcBef>
              <a:buChar char="•"/>
              <a:tabLst>
                <a:tab pos="97790" algn="l"/>
              </a:tabLst>
            </a:pP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Raymond</a:t>
            </a:r>
            <a:r>
              <a:rPr sz="900" spc="-30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James</a:t>
            </a:r>
            <a:endParaRPr sz="900">
              <a:latin typeface="Arial"/>
              <a:cs typeface="Arial"/>
            </a:endParaRPr>
          </a:p>
          <a:p>
            <a:pPr marL="196850" marR="5080" indent="307340" algn="just">
              <a:lnSpc>
                <a:spcPts val="969"/>
              </a:lnSpc>
              <a:spcBef>
                <a:spcPts val="70"/>
              </a:spcBef>
            </a:pP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Reduces Administrative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Burden</a:t>
            </a:r>
            <a:r>
              <a:rPr sz="900" spc="-35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&amp; </a:t>
            </a:r>
            <a:r>
              <a:rPr sz="900" spc="-20" dirty="0">
                <a:solidFill>
                  <a:srgbClr val="002C61"/>
                </a:solidFill>
                <a:latin typeface="Arial"/>
                <a:cs typeface="Arial"/>
              </a:rPr>
              <a:t>Time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56349" y="1239937"/>
            <a:ext cx="1692275" cy="1096645"/>
          </a:xfrm>
          <a:custGeom>
            <a:avLst/>
            <a:gdLst/>
            <a:ahLst/>
            <a:cxnLst/>
            <a:rect l="l" t="t" r="r" b="b"/>
            <a:pathLst>
              <a:path w="1692275" h="1096645">
                <a:moveTo>
                  <a:pt x="0" y="109626"/>
                </a:moveTo>
                <a:lnTo>
                  <a:pt x="8613" y="66956"/>
                </a:lnTo>
                <a:lnTo>
                  <a:pt x="32102" y="32110"/>
                </a:lnTo>
                <a:lnTo>
                  <a:pt x="66940" y="8615"/>
                </a:lnTo>
                <a:lnTo>
                  <a:pt x="109601" y="0"/>
                </a:lnTo>
                <a:lnTo>
                  <a:pt x="1582343" y="0"/>
                </a:lnTo>
                <a:lnTo>
                  <a:pt x="1625004" y="8615"/>
                </a:lnTo>
                <a:lnTo>
                  <a:pt x="1659842" y="32110"/>
                </a:lnTo>
                <a:lnTo>
                  <a:pt x="1683331" y="66956"/>
                </a:lnTo>
                <a:lnTo>
                  <a:pt x="1691944" y="109626"/>
                </a:lnTo>
                <a:lnTo>
                  <a:pt x="1691944" y="161216"/>
                </a:lnTo>
                <a:lnTo>
                  <a:pt x="1691944" y="212805"/>
                </a:lnTo>
                <a:lnTo>
                  <a:pt x="1691944" y="986650"/>
                </a:lnTo>
                <a:lnTo>
                  <a:pt x="1683331" y="1029320"/>
                </a:lnTo>
                <a:lnTo>
                  <a:pt x="1659842" y="1064166"/>
                </a:lnTo>
                <a:lnTo>
                  <a:pt x="1625004" y="1087661"/>
                </a:lnTo>
                <a:lnTo>
                  <a:pt x="1582343" y="1096276"/>
                </a:lnTo>
                <a:lnTo>
                  <a:pt x="109601" y="1096276"/>
                </a:lnTo>
                <a:lnTo>
                  <a:pt x="66940" y="1087661"/>
                </a:lnTo>
                <a:lnTo>
                  <a:pt x="32102" y="1064166"/>
                </a:lnTo>
                <a:lnTo>
                  <a:pt x="8613" y="1029320"/>
                </a:lnTo>
                <a:lnTo>
                  <a:pt x="0" y="986650"/>
                </a:lnTo>
                <a:lnTo>
                  <a:pt x="0" y="10962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392525" y="1264274"/>
            <a:ext cx="7423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002C61"/>
                </a:solidFill>
                <a:latin typeface="Arial"/>
                <a:cs typeface="Arial"/>
              </a:rPr>
              <a:t>Experience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00501" y="1579742"/>
            <a:ext cx="1127125" cy="55308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97790" marR="5080" indent="-85725">
              <a:lnSpc>
                <a:spcPts val="969"/>
              </a:lnSpc>
              <a:spcBef>
                <a:spcPts val="225"/>
              </a:spcBef>
              <a:buChar char="•"/>
              <a:tabLst>
                <a:tab pos="97790" algn="l"/>
              </a:tabLst>
            </a:pP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Raymond</a:t>
            </a:r>
            <a:r>
              <a:rPr sz="900" spc="-30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James </a:t>
            </a:r>
            <a:r>
              <a:rPr sz="900" dirty="0">
                <a:solidFill>
                  <a:srgbClr val="002C61"/>
                </a:solidFill>
                <a:latin typeface="Arial"/>
                <a:cs typeface="Arial"/>
              </a:rPr>
              <a:t>Quarterbacks</a:t>
            </a:r>
            <a:r>
              <a:rPr sz="900" spc="-25" dirty="0">
                <a:solidFill>
                  <a:srgbClr val="002C61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Entire Investment</a:t>
            </a:r>
            <a:endParaRPr sz="900">
              <a:latin typeface="Arial"/>
              <a:cs typeface="Arial"/>
            </a:endParaRPr>
          </a:p>
          <a:p>
            <a:pPr marL="106680">
              <a:lnSpc>
                <a:spcPct val="100000"/>
              </a:lnSpc>
              <a:spcBef>
                <a:spcPts val="35"/>
              </a:spcBef>
            </a:pPr>
            <a:r>
              <a:rPr sz="900" spc="-10" dirty="0">
                <a:solidFill>
                  <a:srgbClr val="002C61"/>
                </a:solidFill>
                <a:latin typeface="Arial"/>
                <a:cs typeface="Arial"/>
              </a:rPr>
              <a:t>Process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852622" y="1422514"/>
            <a:ext cx="1508760" cy="1509395"/>
            <a:chOff x="2852622" y="1422514"/>
            <a:chExt cx="1508760" cy="1509395"/>
          </a:xfrm>
        </p:grpSpPr>
        <p:sp>
          <p:nvSpPr>
            <p:cNvPr id="15" name="object 15"/>
            <p:cNvSpPr/>
            <p:nvPr/>
          </p:nvSpPr>
          <p:spPr>
            <a:xfrm>
              <a:off x="2865322" y="1435214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1483017" y="0"/>
                  </a:moveTo>
                  <a:lnTo>
                    <a:pt x="1435020" y="762"/>
                  </a:lnTo>
                  <a:lnTo>
                    <a:pt x="1387404" y="3033"/>
                  </a:lnTo>
                  <a:lnTo>
                    <a:pt x="1340192" y="6790"/>
                  </a:lnTo>
                  <a:lnTo>
                    <a:pt x="1293407" y="12010"/>
                  </a:lnTo>
                  <a:lnTo>
                    <a:pt x="1247071" y="18670"/>
                  </a:lnTo>
                  <a:lnTo>
                    <a:pt x="1201209" y="26747"/>
                  </a:lnTo>
                  <a:lnTo>
                    <a:pt x="1155842" y="36218"/>
                  </a:lnTo>
                  <a:lnTo>
                    <a:pt x="1110994" y="47060"/>
                  </a:lnTo>
                  <a:lnTo>
                    <a:pt x="1066688" y="59249"/>
                  </a:lnTo>
                  <a:lnTo>
                    <a:pt x="1022947" y="72764"/>
                  </a:lnTo>
                  <a:lnTo>
                    <a:pt x="979793" y="87580"/>
                  </a:lnTo>
                  <a:lnTo>
                    <a:pt x="937251" y="103675"/>
                  </a:lnTo>
                  <a:lnTo>
                    <a:pt x="895343" y="121026"/>
                  </a:lnTo>
                  <a:lnTo>
                    <a:pt x="854091" y="139609"/>
                  </a:lnTo>
                  <a:lnTo>
                    <a:pt x="813520" y="159402"/>
                  </a:lnTo>
                  <a:lnTo>
                    <a:pt x="773652" y="180382"/>
                  </a:lnTo>
                  <a:lnTo>
                    <a:pt x="734509" y="202525"/>
                  </a:lnTo>
                  <a:lnTo>
                    <a:pt x="696116" y="225810"/>
                  </a:lnTo>
                  <a:lnTo>
                    <a:pt x="658495" y="250211"/>
                  </a:lnTo>
                  <a:lnTo>
                    <a:pt x="621668" y="275708"/>
                  </a:lnTo>
                  <a:lnTo>
                    <a:pt x="585660" y="302276"/>
                  </a:lnTo>
                  <a:lnTo>
                    <a:pt x="550493" y="329892"/>
                  </a:lnTo>
                  <a:lnTo>
                    <a:pt x="516190" y="358534"/>
                  </a:lnTo>
                  <a:lnTo>
                    <a:pt x="482775" y="388178"/>
                  </a:lnTo>
                  <a:lnTo>
                    <a:pt x="450269" y="418802"/>
                  </a:lnTo>
                  <a:lnTo>
                    <a:pt x="418697" y="450383"/>
                  </a:lnTo>
                  <a:lnTo>
                    <a:pt x="388081" y="482897"/>
                  </a:lnTo>
                  <a:lnTo>
                    <a:pt x="358444" y="516321"/>
                  </a:lnTo>
                  <a:lnTo>
                    <a:pt x="329809" y="550632"/>
                  </a:lnTo>
                  <a:lnTo>
                    <a:pt x="302200" y="585808"/>
                  </a:lnTo>
                  <a:lnTo>
                    <a:pt x="275638" y="621826"/>
                  </a:lnTo>
                  <a:lnTo>
                    <a:pt x="250148" y="658661"/>
                  </a:lnTo>
                  <a:lnTo>
                    <a:pt x="225753" y="696292"/>
                  </a:lnTo>
                  <a:lnTo>
                    <a:pt x="202475" y="734695"/>
                  </a:lnTo>
                  <a:lnTo>
                    <a:pt x="180337" y="773848"/>
                  </a:lnTo>
                  <a:lnTo>
                    <a:pt x="159362" y="813727"/>
                  </a:lnTo>
                  <a:lnTo>
                    <a:pt x="139574" y="854308"/>
                  </a:lnTo>
                  <a:lnTo>
                    <a:pt x="120995" y="895570"/>
                  </a:lnTo>
                  <a:lnTo>
                    <a:pt x="103649" y="937490"/>
                  </a:lnTo>
                  <a:lnTo>
                    <a:pt x="87558" y="980043"/>
                  </a:lnTo>
                  <a:lnTo>
                    <a:pt x="72746" y="1023207"/>
                  </a:lnTo>
                  <a:lnTo>
                    <a:pt x="59235" y="1066960"/>
                  </a:lnTo>
                  <a:lnTo>
                    <a:pt x="47048" y="1111277"/>
                  </a:lnTo>
                  <a:lnTo>
                    <a:pt x="36209" y="1156137"/>
                  </a:lnTo>
                  <a:lnTo>
                    <a:pt x="26740" y="1201516"/>
                  </a:lnTo>
                  <a:lnTo>
                    <a:pt x="18666" y="1247390"/>
                  </a:lnTo>
                  <a:lnTo>
                    <a:pt x="12007" y="1293738"/>
                  </a:lnTo>
                  <a:lnTo>
                    <a:pt x="6788" y="1340536"/>
                  </a:lnTo>
                  <a:lnTo>
                    <a:pt x="3032" y="1387760"/>
                  </a:lnTo>
                  <a:lnTo>
                    <a:pt x="761" y="1435388"/>
                  </a:lnTo>
                  <a:lnTo>
                    <a:pt x="0" y="1483398"/>
                  </a:lnTo>
                  <a:lnTo>
                    <a:pt x="1483017" y="1483398"/>
                  </a:lnTo>
                  <a:lnTo>
                    <a:pt x="1483017" y="0"/>
                  </a:lnTo>
                  <a:close/>
                </a:path>
              </a:pathLst>
            </a:custGeom>
            <a:solidFill>
              <a:srgbClr val="DDE8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65322" y="1435214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0" y="1483398"/>
                  </a:moveTo>
                  <a:lnTo>
                    <a:pt x="761" y="1435388"/>
                  </a:lnTo>
                  <a:lnTo>
                    <a:pt x="3032" y="1387760"/>
                  </a:lnTo>
                  <a:lnTo>
                    <a:pt x="6788" y="1340536"/>
                  </a:lnTo>
                  <a:lnTo>
                    <a:pt x="12007" y="1293738"/>
                  </a:lnTo>
                  <a:lnTo>
                    <a:pt x="18666" y="1247390"/>
                  </a:lnTo>
                  <a:lnTo>
                    <a:pt x="26740" y="1201516"/>
                  </a:lnTo>
                  <a:lnTo>
                    <a:pt x="36209" y="1156137"/>
                  </a:lnTo>
                  <a:lnTo>
                    <a:pt x="47048" y="1111277"/>
                  </a:lnTo>
                  <a:lnTo>
                    <a:pt x="59235" y="1066960"/>
                  </a:lnTo>
                  <a:lnTo>
                    <a:pt x="72746" y="1023207"/>
                  </a:lnTo>
                  <a:lnTo>
                    <a:pt x="87558" y="980043"/>
                  </a:lnTo>
                  <a:lnTo>
                    <a:pt x="103649" y="937490"/>
                  </a:lnTo>
                  <a:lnTo>
                    <a:pt x="120995" y="895570"/>
                  </a:lnTo>
                  <a:lnTo>
                    <a:pt x="139574" y="854308"/>
                  </a:lnTo>
                  <a:lnTo>
                    <a:pt x="159362" y="813727"/>
                  </a:lnTo>
                  <a:lnTo>
                    <a:pt x="180337" y="773848"/>
                  </a:lnTo>
                  <a:lnTo>
                    <a:pt x="202475" y="734695"/>
                  </a:lnTo>
                  <a:lnTo>
                    <a:pt x="225753" y="696292"/>
                  </a:lnTo>
                  <a:lnTo>
                    <a:pt x="250148" y="658661"/>
                  </a:lnTo>
                  <a:lnTo>
                    <a:pt x="275638" y="621826"/>
                  </a:lnTo>
                  <a:lnTo>
                    <a:pt x="302200" y="585808"/>
                  </a:lnTo>
                  <a:lnTo>
                    <a:pt x="329809" y="550632"/>
                  </a:lnTo>
                  <a:lnTo>
                    <a:pt x="358444" y="516321"/>
                  </a:lnTo>
                  <a:lnTo>
                    <a:pt x="388081" y="482897"/>
                  </a:lnTo>
                  <a:lnTo>
                    <a:pt x="418697" y="450383"/>
                  </a:lnTo>
                  <a:lnTo>
                    <a:pt x="450269" y="418802"/>
                  </a:lnTo>
                  <a:lnTo>
                    <a:pt x="482775" y="388178"/>
                  </a:lnTo>
                  <a:lnTo>
                    <a:pt x="516190" y="358534"/>
                  </a:lnTo>
                  <a:lnTo>
                    <a:pt x="550493" y="329892"/>
                  </a:lnTo>
                  <a:lnTo>
                    <a:pt x="585660" y="302276"/>
                  </a:lnTo>
                  <a:lnTo>
                    <a:pt x="621668" y="275708"/>
                  </a:lnTo>
                  <a:lnTo>
                    <a:pt x="658495" y="250211"/>
                  </a:lnTo>
                  <a:lnTo>
                    <a:pt x="696116" y="225810"/>
                  </a:lnTo>
                  <a:lnTo>
                    <a:pt x="734509" y="202525"/>
                  </a:lnTo>
                  <a:lnTo>
                    <a:pt x="773652" y="180382"/>
                  </a:lnTo>
                  <a:lnTo>
                    <a:pt x="813520" y="159402"/>
                  </a:lnTo>
                  <a:lnTo>
                    <a:pt x="854091" y="139609"/>
                  </a:lnTo>
                  <a:lnTo>
                    <a:pt x="895343" y="121026"/>
                  </a:lnTo>
                  <a:lnTo>
                    <a:pt x="937251" y="103675"/>
                  </a:lnTo>
                  <a:lnTo>
                    <a:pt x="979793" y="87580"/>
                  </a:lnTo>
                  <a:lnTo>
                    <a:pt x="1022947" y="72764"/>
                  </a:lnTo>
                  <a:lnTo>
                    <a:pt x="1066688" y="59249"/>
                  </a:lnTo>
                  <a:lnTo>
                    <a:pt x="1110994" y="47060"/>
                  </a:lnTo>
                  <a:lnTo>
                    <a:pt x="1155842" y="36218"/>
                  </a:lnTo>
                  <a:lnTo>
                    <a:pt x="1201209" y="26747"/>
                  </a:lnTo>
                  <a:lnTo>
                    <a:pt x="1247071" y="18670"/>
                  </a:lnTo>
                  <a:lnTo>
                    <a:pt x="1293407" y="12010"/>
                  </a:lnTo>
                  <a:lnTo>
                    <a:pt x="1340192" y="6790"/>
                  </a:lnTo>
                  <a:lnTo>
                    <a:pt x="1387404" y="3033"/>
                  </a:lnTo>
                  <a:lnTo>
                    <a:pt x="1435020" y="762"/>
                  </a:lnTo>
                  <a:lnTo>
                    <a:pt x="1483017" y="0"/>
                  </a:lnTo>
                  <a:lnTo>
                    <a:pt x="1483017" y="1483398"/>
                  </a:lnTo>
                  <a:lnTo>
                    <a:pt x="0" y="1483398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361724" y="2203902"/>
            <a:ext cx="897890" cy="32956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16535" marR="5080" indent="-204470">
              <a:lnSpc>
                <a:spcPts val="1130"/>
              </a:lnSpc>
              <a:spcBef>
                <a:spcPts val="250"/>
              </a:spcBef>
            </a:pPr>
            <a:r>
              <a:rPr sz="1050" dirty="0">
                <a:solidFill>
                  <a:srgbClr val="002948"/>
                </a:solidFill>
                <a:latin typeface="Arial"/>
                <a:cs typeface="Arial"/>
              </a:rPr>
              <a:t>Putting</a:t>
            </a:r>
            <a:r>
              <a:rPr sz="1050" spc="-45" dirty="0">
                <a:solidFill>
                  <a:srgbClr val="00294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002948"/>
                </a:solidFill>
                <a:latin typeface="Arial"/>
                <a:cs typeface="Arial"/>
              </a:rPr>
              <a:t>Dollars </a:t>
            </a:r>
            <a:r>
              <a:rPr sz="1050" dirty="0">
                <a:solidFill>
                  <a:srgbClr val="002948"/>
                </a:solidFill>
                <a:latin typeface="Arial"/>
                <a:cs typeface="Arial"/>
              </a:rPr>
              <a:t>to</a:t>
            </a:r>
            <a:r>
              <a:rPr sz="1050" spc="-30" dirty="0">
                <a:solidFill>
                  <a:srgbClr val="002948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002948"/>
                </a:solidFill>
                <a:latin typeface="Arial"/>
                <a:cs typeface="Arial"/>
              </a:rPr>
              <a:t>Work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04138" y="1422510"/>
            <a:ext cx="1508760" cy="1509395"/>
            <a:chOff x="4404138" y="1422510"/>
            <a:chExt cx="1508760" cy="1509395"/>
          </a:xfrm>
        </p:grpSpPr>
        <p:sp>
          <p:nvSpPr>
            <p:cNvPr id="19" name="object 19"/>
            <p:cNvSpPr/>
            <p:nvPr/>
          </p:nvSpPr>
          <p:spPr>
            <a:xfrm>
              <a:off x="4416838" y="1435210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0" y="0"/>
                  </a:moveTo>
                  <a:lnTo>
                    <a:pt x="0" y="1483398"/>
                  </a:lnTo>
                  <a:lnTo>
                    <a:pt x="1483017" y="1483398"/>
                  </a:lnTo>
                  <a:lnTo>
                    <a:pt x="1482255" y="1435389"/>
                  </a:lnTo>
                  <a:lnTo>
                    <a:pt x="1479984" y="1387761"/>
                  </a:lnTo>
                  <a:lnTo>
                    <a:pt x="1476228" y="1340537"/>
                  </a:lnTo>
                  <a:lnTo>
                    <a:pt x="1471009" y="1293740"/>
                  </a:lnTo>
                  <a:lnTo>
                    <a:pt x="1464351" y="1247393"/>
                  </a:lnTo>
                  <a:lnTo>
                    <a:pt x="1456276" y="1201519"/>
                  </a:lnTo>
                  <a:lnTo>
                    <a:pt x="1446807" y="1156141"/>
                  </a:lnTo>
                  <a:lnTo>
                    <a:pt x="1435968" y="1111282"/>
                  </a:lnTo>
                  <a:lnTo>
                    <a:pt x="1423782" y="1066964"/>
                  </a:lnTo>
                  <a:lnTo>
                    <a:pt x="1410271" y="1023212"/>
                  </a:lnTo>
                  <a:lnTo>
                    <a:pt x="1395458" y="980048"/>
                  </a:lnTo>
                  <a:lnTo>
                    <a:pt x="1379367" y="937495"/>
                  </a:lnTo>
                  <a:lnTo>
                    <a:pt x="1362021" y="895576"/>
                  </a:lnTo>
                  <a:lnTo>
                    <a:pt x="1343442" y="854314"/>
                  </a:lnTo>
                  <a:lnTo>
                    <a:pt x="1323654" y="813732"/>
                  </a:lnTo>
                  <a:lnTo>
                    <a:pt x="1302679" y="773854"/>
                  </a:lnTo>
                  <a:lnTo>
                    <a:pt x="1280541" y="734701"/>
                  </a:lnTo>
                  <a:lnTo>
                    <a:pt x="1257263" y="696298"/>
                  </a:lnTo>
                  <a:lnTo>
                    <a:pt x="1232868" y="658667"/>
                  </a:lnTo>
                  <a:lnTo>
                    <a:pt x="1207378" y="621831"/>
                  </a:lnTo>
                  <a:lnTo>
                    <a:pt x="1180817" y="585814"/>
                  </a:lnTo>
                  <a:lnTo>
                    <a:pt x="1153207" y="550638"/>
                  </a:lnTo>
                  <a:lnTo>
                    <a:pt x="1124572" y="516326"/>
                  </a:lnTo>
                  <a:lnTo>
                    <a:pt x="1094935" y="482902"/>
                  </a:lnTo>
                  <a:lnTo>
                    <a:pt x="1064319" y="450388"/>
                  </a:lnTo>
                  <a:lnTo>
                    <a:pt x="1032747" y="418807"/>
                  </a:lnTo>
                  <a:lnTo>
                    <a:pt x="1000241" y="388183"/>
                  </a:lnTo>
                  <a:lnTo>
                    <a:pt x="966826" y="358538"/>
                  </a:lnTo>
                  <a:lnTo>
                    <a:pt x="932523" y="329896"/>
                  </a:lnTo>
                  <a:lnTo>
                    <a:pt x="897356" y="302279"/>
                  </a:lnTo>
                  <a:lnTo>
                    <a:pt x="861348" y="275711"/>
                  </a:lnTo>
                  <a:lnTo>
                    <a:pt x="824522" y="250215"/>
                  </a:lnTo>
                  <a:lnTo>
                    <a:pt x="786900" y="225813"/>
                  </a:lnTo>
                  <a:lnTo>
                    <a:pt x="748507" y="202528"/>
                  </a:lnTo>
                  <a:lnTo>
                    <a:pt x="709365" y="180385"/>
                  </a:lnTo>
                  <a:lnTo>
                    <a:pt x="669496" y="159404"/>
                  </a:lnTo>
                  <a:lnTo>
                    <a:pt x="628925" y="139611"/>
                  </a:lnTo>
                  <a:lnTo>
                    <a:pt x="587673" y="121027"/>
                  </a:lnTo>
                  <a:lnTo>
                    <a:pt x="545765" y="103676"/>
                  </a:lnTo>
                  <a:lnTo>
                    <a:pt x="503223" y="87581"/>
                  </a:lnTo>
                  <a:lnTo>
                    <a:pt x="460069" y="72765"/>
                  </a:lnTo>
                  <a:lnTo>
                    <a:pt x="416328" y="59250"/>
                  </a:lnTo>
                  <a:lnTo>
                    <a:pt x="372022" y="47061"/>
                  </a:lnTo>
                  <a:lnTo>
                    <a:pt x="327174" y="36219"/>
                  </a:lnTo>
                  <a:lnTo>
                    <a:pt x="281807" y="26748"/>
                  </a:lnTo>
                  <a:lnTo>
                    <a:pt x="235945" y="18671"/>
                  </a:lnTo>
                  <a:lnTo>
                    <a:pt x="189609" y="12010"/>
                  </a:lnTo>
                  <a:lnTo>
                    <a:pt x="142824" y="6790"/>
                  </a:lnTo>
                  <a:lnTo>
                    <a:pt x="95612" y="3033"/>
                  </a:lnTo>
                  <a:lnTo>
                    <a:pt x="47996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8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16838" y="1435210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0" y="0"/>
                  </a:moveTo>
                  <a:lnTo>
                    <a:pt x="47996" y="762"/>
                  </a:lnTo>
                  <a:lnTo>
                    <a:pt x="95612" y="3033"/>
                  </a:lnTo>
                  <a:lnTo>
                    <a:pt x="142824" y="6790"/>
                  </a:lnTo>
                  <a:lnTo>
                    <a:pt x="189609" y="12010"/>
                  </a:lnTo>
                  <a:lnTo>
                    <a:pt x="235945" y="18671"/>
                  </a:lnTo>
                  <a:lnTo>
                    <a:pt x="281807" y="26748"/>
                  </a:lnTo>
                  <a:lnTo>
                    <a:pt x="327174" y="36219"/>
                  </a:lnTo>
                  <a:lnTo>
                    <a:pt x="372022" y="47061"/>
                  </a:lnTo>
                  <a:lnTo>
                    <a:pt x="416328" y="59250"/>
                  </a:lnTo>
                  <a:lnTo>
                    <a:pt x="460069" y="72765"/>
                  </a:lnTo>
                  <a:lnTo>
                    <a:pt x="503223" y="87581"/>
                  </a:lnTo>
                  <a:lnTo>
                    <a:pt x="545765" y="103676"/>
                  </a:lnTo>
                  <a:lnTo>
                    <a:pt x="587673" y="121027"/>
                  </a:lnTo>
                  <a:lnTo>
                    <a:pt x="628925" y="139611"/>
                  </a:lnTo>
                  <a:lnTo>
                    <a:pt x="669496" y="159404"/>
                  </a:lnTo>
                  <a:lnTo>
                    <a:pt x="709365" y="180385"/>
                  </a:lnTo>
                  <a:lnTo>
                    <a:pt x="748507" y="202528"/>
                  </a:lnTo>
                  <a:lnTo>
                    <a:pt x="786900" y="225813"/>
                  </a:lnTo>
                  <a:lnTo>
                    <a:pt x="824522" y="250215"/>
                  </a:lnTo>
                  <a:lnTo>
                    <a:pt x="861348" y="275711"/>
                  </a:lnTo>
                  <a:lnTo>
                    <a:pt x="897356" y="302279"/>
                  </a:lnTo>
                  <a:lnTo>
                    <a:pt x="932523" y="329896"/>
                  </a:lnTo>
                  <a:lnTo>
                    <a:pt x="966826" y="358538"/>
                  </a:lnTo>
                  <a:lnTo>
                    <a:pt x="1000241" y="388183"/>
                  </a:lnTo>
                  <a:lnTo>
                    <a:pt x="1032747" y="418807"/>
                  </a:lnTo>
                  <a:lnTo>
                    <a:pt x="1064319" y="450388"/>
                  </a:lnTo>
                  <a:lnTo>
                    <a:pt x="1094935" y="482902"/>
                  </a:lnTo>
                  <a:lnTo>
                    <a:pt x="1124572" y="516326"/>
                  </a:lnTo>
                  <a:lnTo>
                    <a:pt x="1153207" y="550638"/>
                  </a:lnTo>
                  <a:lnTo>
                    <a:pt x="1180817" y="585814"/>
                  </a:lnTo>
                  <a:lnTo>
                    <a:pt x="1207378" y="621831"/>
                  </a:lnTo>
                  <a:lnTo>
                    <a:pt x="1232868" y="658667"/>
                  </a:lnTo>
                  <a:lnTo>
                    <a:pt x="1257263" y="696298"/>
                  </a:lnTo>
                  <a:lnTo>
                    <a:pt x="1280541" y="734701"/>
                  </a:lnTo>
                  <a:lnTo>
                    <a:pt x="1302679" y="773854"/>
                  </a:lnTo>
                  <a:lnTo>
                    <a:pt x="1323654" y="813732"/>
                  </a:lnTo>
                  <a:lnTo>
                    <a:pt x="1343442" y="854314"/>
                  </a:lnTo>
                  <a:lnTo>
                    <a:pt x="1362021" y="895576"/>
                  </a:lnTo>
                  <a:lnTo>
                    <a:pt x="1379367" y="937495"/>
                  </a:lnTo>
                  <a:lnTo>
                    <a:pt x="1395458" y="980048"/>
                  </a:lnTo>
                  <a:lnTo>
                    <a:pt x="1410271" y="1023212"/>
                  </a:lnTo>
                  <a:lnTo>
                    <a:pt x="1423782" y="1066964"/>
                  </a:lnTo>
                  <a:lnTo>
                    <a:pt x="1435968" y="1111282"/>
                  </a:lnTo>
                  <a:lnTo>
                    <a:pt x="1446807" y="1156141"/>
                  </a:lnTo>
                  <a:lnTo>
                    <a:pt x="1456276" y="1201519"/>
                  </a:lnTo>
                  <a:lnTo>
                    <a:pt x="1464351" y="1247393"/>
                  </a:lnTo>
                  <a:lnTo>
                    <a:pt x="1471009" y="1293740"/>
                  </a:lnTo>
                  <a:lnTo>
                    <a:pt x="1476228" y="1340537"/>
                  </a:lnTo>
                  <a:lnTo>
                    <a:pt x="1479984" y="1387761"/>
                  </a:lnTo>
                  <a:lnTo>
                    <a:pt x="1482255" y="1435389"/>
                  </a:lnTo>
                  <a:lnTo>
                    <a:pt x="1483017" y="1483398"/>
                  </a:lnTo>
                  <a:lnTo>
                    <a:pt x="0" y="1483398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517513" y="1987875"/>
            <a:ext cx="873125" cy="7626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229"/>
              </a:spcBef>
            </a:pPr>
            <a:r>
              <a:rPr sz="1050" dirty="0">
                <a:solidFill>
                  <a:srgbClr val="002948"/>
                </a:solidFill>
                <a:latin typeface="Arial"/>
                <a:cs typeface="Arial"/>
              </a:rPr>
              <a:t>Opportunity</a:t>
            </a:r>
            <a:r>
              <a:rPr sz="1050" spc="-45" dirty="0">
                <a:solidFill>
                  <a:srgbClr val="002948"/>
                </a:solidFill>
                <a:latin typeface="Arial"/>
                <a:cs typeface="Arial"/>
              </a:rPr>
              <a:t> </a:t>
            </a:r>
            <a:r>
              <a:rPr sz="1050" spc="-35" dirty="0">
                <a:solidFill>
                  <a:srgbClr val="002948"/>
                </a:solidFill>
                <a:latin typeface="Arial"/>
                <a:cs typeface="Arial"/>
              </a:rPr>
              <a:t>to </a:t>
            </a:r>
            <a:r>
              <a:rPr sz="1050" dirty="0">
                <a:solidFill>
                  <a:srgbClr val="002948"/>
                </a:solidFill>
                <a:latin typeface="Arial"/>
                <a:cs typeface="Arial"/>
              </a:rPr>
              <a:t>Increase</a:t>
            </a:r>
            <a:r>
              <a:rPr sz="1050" spc="-35" dirty="0">
                <a:solidFill>
                  <a:srgbClr val="00294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002948"/>
                </a:solidFill>
                <a:latin typeface="Arial"/>
                <a:cs typeface="Arial"/>
              </a:rPr>
              <a:t>Yield </a:t>
            </a:r>
            <a:r>
              <a:rPr sz="1050" dirty="0">
                <a:solidFill>
                  <a:srgbClr val="002948"/>
                </a:solidFill>
                <a:latin typeface="Arial"/>
                <a:cs typeface="Arial"/>
              </a:rPr>
              <a:t>Via</a:t>
            </a:r>
            <a:r>
              <a:rPr sz="1050" spc="-25" dirty="0">
                <a:solidFill>
                  <a:srgbClr val="00294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002948"/>
                </a:solidFill>
                <a:latin typeface="Arial"/>
                <a:cs typeface="Arial"/>
              </a:rPr>
              <a:t>Proactive Investment Management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404140" y="2974428"/>
            <a:ext cx="1508760" cy="1509395"/>
            <a:chOff x="4404140" y="2974428"/>
            <a:chExt cx="1508760" cy="1509395"/>
          </a:xfrm>
        </p:grpSpPr>
        <p:sp>
          <p:nvSpPr>
            <p:cNvPr id="23" name="object 23"/>
            <p:cNvSpPr/>
            <p:nvPr/>
          </p:nvSpPr>
          <p:spPr>
            <a:xfrm>
              <a:off x="4416840" y="2987128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1483017" y="0"/>
                  </a:moveTo>
                  <a:lnTo>
                    <a:pt x="0" y="0"/>
                  </a:lnTo>
                  <a:lnTo>
                    <a:pt x="0" y="1483398"/>
                  </a:lnTo>
                  <a:lnTo>
                    <a:pt x="47996" y="1482635"/>
                  </a:lnTo>
                  <a:lnTo>
                    <a:pt x="95612" y="1480364"/>
                  </a:lnTo>
                  <a:lnTo>
                    <a:pt x="142824" y="1476607"/>
                  </a:lnTo>
                  <a:lnTo>
                    <a:pt x="189609" y="1471387"/>
                  </a:lnTo>
                  <a:lnTo>
                    <a:pt x="235945" y="1464727"/>
                  </a:lnTo>
                  <a:lnTo>
                    <a:pt x="281807" y="1456650"/>
                  </a:lnTo>
                  <a:lnTo>
                    <a:pt x="327174" y="1447179"/>
                  </a:lnTo>
                  <a:lnTo>
                    <a:pt x="372022" y="1436337"/>
                  </a:lnTo>
                  <a:lnTo>
                    <a:pt x="416328" y="1424148"/>
                  </a:lnTo>
                  <a:lnTo>
                    <a:pt x="460069" y="1410633"/>
                  </a:lnTo>
                  <a:lnTo>
                    <a:pt x="503223" y="1395817"/>
                  </a:lnTo>
                  <a:lnTo>
                    <a:pt x="545765" y="1379722"/>
                  </a:lnTo>
                  <a:lnTo>
                    <a:pt x="587673" y="1362372"/>
                  </a:lnTo>
                  <a:lnTo>
                    <a:pt x="628925" y="1343788"/>
                  </a:lnTo>
                  <a:lnTo>
                    <a:pt x="669496" y="1323995"/>
                  </a:lnTo>
                  <a:lnTo>
                    <a:pt x="709365" y="1303015"/>
                  </a:lnTo>
                  <a:lnTo>
                    <a:pt x="748507" y="1280872"/>
                  </a:lnTo>
                  <a:lnTo>
                    <a:pt x="786900" y="1257588"/>
                  </a:lnTo>
                  <a:lnTo>
                    <a:pt x="824522" y="1233186"/>
                  </a:lnTo>
                  <a:lnTo>
                    <a:pt x="861348" y="1207689"/>
                  </a:lnTo>
                  <a:lnTo>
                    <a:pt x="897356" y="1181122"/>
                  </a:lnTo>
                  <a:lnTo>
                    <a:pt x="932523" y="1153505"/>
                  </a:lnTo>
                  <a:lnTo>
                    <a:pt x="966826" y="1124863"/>
                  </a:lnTo>
                  <a:lnTo>
                    <a:pt x="1000241" y="1095219"/>
                  </a:lnTo>
                  <a:lnTo>
                    <a:pt x="1032747" y="1064595"/>
                  </a:lnTo>
                  <a:lnTo>
                    <a:pt x="1064319" y="1033014"/>
                  </a:lnTo>
                  <a:lnTo>
                    <a:pt x="1094935" y="1000501"/>
                  </a:lnTo>
                  <a:lnTo>
                    <a:pt x="1124572" y="967076"/>
                  </a:lnTo>
                  <a:lnTo>
                    <a:pt x="1153207" y="932765"/>
                  </a:lnTo>
                  <a:lnTo>
                    <a:pt x="1180817" y="897589"/>
                  </a:lnTo>
                  <a:lnTo>
                    <a:pt x="1207378" y="861571"/>
                  </a:lnTo>
                  <a:lnTo>
                    <a:pt x="1232868" y="824736"/>
                  </a:lnTo>
                  <a:lnTo>
                    <a:pt x="1257263" y="787105"/>
                  </a:lnTo>
                  <a:lnTo>
                    <a:pt x="1280541" y="748702"/>
                  </a:lnTo>
                  <a:lnTo>
                    <a:pt x="1302679" y="709549"/>
                  </a:lnTo>
                  <a:lnTo>
                    <a:pt x="1323654" y="669671"/>
                  </a:lnTo>
                  <a:lnTo>
                    <a:pt x="1343442" y="629089"/>
                  </a:lnTo>
                  <a:lnTo>
                    <a:pt x="1362021" y="587827"/>
                  </a:lnTo>
                  <a:lnTo>
                    <a:pt x="1379367" y="545907"/>
                  </a:lnTo>
                  <a:lnTo>
                    <a:pt x="1395458" y="503354"/>
                  </a:lnTo>
                  <a:lnTo>
                    <a:pt x="1410271" y="460190"/>
                  </a:lnTo>
                  <a:lnTo>
                    <a:pt x="1423782" y="416437"/>
                  </a:lnTo>
                  <a:lnTo>
                    <a:pt x="1435968" y="372120"/>
                  </a:lnTo>
                  <a:lnTo>
                    <a:pt x="1446807" y="327260"/>
                  </a:lnTo>
                  <a:lnTo>
                    <a:pt x="1456276" y="281881"/>
                  </a:lnTo>
                  <a:lnTo>
                    <a:pt x="1464351" y="236007"/>
                  </a:lnTo>
                  <a:lnTo>
                    <a:pt x="1471009" y="189659"/>
                  </a:lnTo>
                  <a:lnTo>
                    <a:pt x="1476228" y="142862"/>
                  </a:lnTo>
                  <a:lnTo>
                    <a:pt x="1479984" y="95637"/>
                  </a:lnTo>
                  <a:lnTo>
                    <a:pt x="1482255" y="48009"/>
                  </a:lnTo>
                  <a:lnTo>
                    <a:pt x="1483017" y="0"/>
                  </a:lnTo>
                  <a:close/>
                </a:path>
              </a:pathLst>
            </a:custGeom>
            <a:solidFill>
              <a:srgbClr val="DDE8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16840" y="2987128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1483017" y="0"/>
                  </a:moveTo>
                  <a:lnTo>
                    <a:pt x="1482255" y="48009"/>
                  </a:lnTo>
                  <a:lnTo>
                    <a:pt x="1479984" y="95637"/>
                  </a:lnTo>
                  <a:lnTo>
                    <a:pt x="1476228" y="142862"/>
                  </a:lnTo>
                  <a:lnTo>
                    <a:pt x="1471009" y="189659"/>
                  </a:lnTo>
                  <a:lnTo>
                    <a:pt x="1464351" y="236007"/>
                  </a:lnTo>
                  <a:lnTo>
                    <a:pt x="1456276" y="281881"/>
                  </a:lnTo>
                  <a:lnTo>
                    <a:pt x="1446807" y="327260"/>
                  </a:lnTo>
                  <a:lnTo>
                    <a:pt x="1435968" y="372120"/>
                  </a:lnTo>
                  <a:lnTo>
                    <a:pt x="1423782" y="416437"/>
                  </a:lnTo>
                  <a:lnTo>
                    <a:pt x="1410271" y="460190"/>
                  </a:lnTo>
                  <a:lnTo>
                    <a:pt x="1395458" y="503354"/>
                  </a:lnTo>
                  <a:lnTo>
                    <a:pt x="1379367" y="545907"/>
                  </a:lnTo>
                  <a:lnTo>
                    <a:pt x="1362021" y="587827"/>
                  </a:lnTo>
                  <a:lnTo>
                    <a:pt x="1343442" y="629089"/>
                  </a:lnTo>
                  <a:lnTo>
                    <a:pt x="1323654" y="669671"/>
                  </a:lnTo>
                  <a:lnTo>
                    <a:pt x="1302679" y="709549"/>
                  </a:lnTo>
                  <a:lnTo>
                    <a:pt x="1280541" y="748702"/>
                  </a:lnTo>
                  <a:lnTo>
                    <a:pt x="1257263" y="787105"/>
                  </a:lnTo>
                  <a:lnTo>
                    <a:pt x="1232868" y="824736"/>
                  </a:lnTo>
                  <a:lnTo>
                    <a:pt x="1207378" y="861571"/>
                  </a:lnTo>
                  <a:lnTo>
                    <a:pt x="1180817" y="897589"/>
                  </a:lnTo>
                  <a:lnTo>
                    <a:pt x="1153207" y="932765"/>
                  </a:lnTo>
                  <a:lnTo>
                    <a:pt x="1124572" y="967076"/>
                  </a:lnTo>
                  <a:lnTo>
                    <a:pt x="1094935" y="1000501"/>
                  </a:lnTo>
                  <a:lnTo>
                    <a:pt x="1064319" y="1033014"/>
                  </a:lnTo>
                  <a:lnTo>
                    <a:pt x="1032747" y="1064595"/>
                  </a:lnTo>
                  <a:lnTo>
                    <a:pt x="1000241" y="1095219"/>
                  </a:lnTo>
                  <a:lnTo>
                    <a:pt x="966826" y="1124863"/>
                  </a:lnTo>
                  <a:lnTo>
                    <a:pt x="932523" y="1153505"/>
                  </a:lnTo>
                  <a:lnTo>
                    <a:pt x="897356" y="1181122"/>
                  </a:lnTo>
                  <a:lnTo>
                    <a:pt x="861348" y="1207689"/>
                  </a:lnTo>
                  <a:lnTo>
                    <a:pt x="824522" y="1233186"/>
                  </a:lnTo>
                  <a:lnTo>
                    <a:pt x="786900" y="1257588"/>
                  </a:lnTo>
                  <a:lnTo>
                    <a:pt x="748507" y="1280872"/>
                  </a:lnTo>
                  <a:lnTo>
                    <a:pt x="709365" y="1303015"/>
                  </a:lnTo>
                  <a:lnTo>
                    <a:pt x="669496" y="1323995"/>
                  </a:lnTo>
                  <a:lnTo>
                    <a:pt x="628925" y="1343788"/>
                  </a:lnTo>
                  <a:lnTo>
                    <a:pt x="587673" y="1362372"/>
                  </a:lnTo>
                  <a:lnTo>
                    <a:pt x="545765" y="1379722"/>
                  </a:lnTo>
                  <a:lnTo>
                    <a:pt x="503223" y="1395817"/>
                  </a:lnTo>
                  <a:lnTo>
                    <a:pt x="460069" y="1410633"/>
                  </a:lnTo>
                  <a:lnTo>
                    <a:pt x="416328" y="1424148"/>
                  </a:lnTo>
                  <a:lnTo>
                    <a:pt x="372022" y="1436337"/>
                  </a:lnTo>
                  <a:lnTo>
                    <a:pt x="327174" y="1447179"/>
                  </a:lnTo>
                  <a:lnTo>
                    <a:pt x="281807" y="1456650"/>
                  </a:lnTo>
                  <a:lnTo>
                    <a:pt x="235945" y="1464727"/>
                  </a:lnTo>
                  <a:lnTo>
                    <a:pt x="189609" y="1471387"/>
                  </a:lnTo>
                  <a:lnTo>
                    <a:pt x="142824" y="1476607"/>
                  </a:lnTo>
                  <a:lnTo>
                    <a:pt x="95612" y="1480364"/>
                  </a:lnTo>
                  <a:lnTo>
                    <a:pt x="47996" y="1482635"/>
                  </a:lnTo>
                  <a:lnTo>
                    <a:pt x="0" y="1483398"/>
                  </a:lnTo>
                  <a:lnTo>
                    <a:pt x="0" y="0"/>
                  </a:lnTo>
                  <a:lnTo>
                    <a:pt x="1483017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557093" y="3348779"/>
            <a:ext cx="793750" cy="32956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5410" marR="5080" indent="-93345">
              <a:lnSpc>
                <a:spcPts val="1130"/>
              </a:lnSpc>
              <a:spcBef>
                <a:spcPts val="250"/>
              </a:spcBef>
            </a:pPr>
            <a:r>
              <a:rPr sz="1050" dirty="0">
                <a:solidFill>
                  <a:srgbClr val="002948"/>
                </a:solidFill>
                <a:latin typeface="Arial"/>
                <a:cs typeface="Arial"/>
              </a:rPr>
              <a:t>Value</a:t>
            </a:r>
            <a:r>
              <a:rPr sz="1050" spc="-30" dirty="0">
                <a:solidFill>
                  <a:srgbClr val="002948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002948"/>
                </a:solidFill>
                <a:latin typeface="Arial"/>
                <a:cs typeface="Arial"/>
              </a:rPr>
              <a:t>Added Reporting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754439" y="2659681"/>
            <a:ext cx="1882139" cy="1862455"/>
            <a:chOff x="2754439" y="2659681"/>
            <a:chExt cx="1882139" cy="1862455"/>
          </a:xfrm>
        </p:grpSpPr>
        <p:sp>
          <p:nvSpPr>
            <p:cNvPr id="27" name="object 27"/>
            <p:cNvSpPr/>
            <p:nvPr/>
          </p:nvSpPr>
          <p:spPr>
            <a:xfrm>
              <a:off x="2754439" y="3038523"/>
              <a:ext cx="1483360" cy="1483995"/>
            </a:xfrm>
            <a:custGeom>
              <a:avLst/>
              <a:gdLst/>
              <a:ahLst/>
              <a:cxnLst/>
              <a:rect l="l" t="t" r="r" b="b"/>
              <a:pathLst>
                <a:path w="1483360" h="1483995">
                  <a:moveTo>
                    <a:pt x="1483017" y="0"/>
                  </a:moveTo>
                  <a:lnTo>
                    <a:pt x="0" y="0"/>
                  </a:lnTo>
                  <a:lnTo>
                    <a:pt x="761" y="48008"/>
                  </a:lnTo>
                  <a:lnTo>
                    <a:pt x="3032" y="95636"/>
                  </a:lnTo>
                  <a:lnTo>
                    <a:pt x="6788" y="142860"/>
                  </a:lnTo>
                  <a:lnTo>
                    <a:pt x="12007" y="189657"/>
                  </a:lnTo>
                  <a:lnTo>
                    <a:pt x="18666" y="236004"/>
                  </a:lnTo>
                  <a:lnTo>
                    <a:pt x="26740" y="281878"/>
                  </a:lnTo>
                  <a:lnTo>
                    <a:pt x="36209" y="327256"/>
                  </a:lnTo>
                  <a:lnTo>
                    <a:pt x="47048" y="372115"/>
                  </a:lnTo>
                  <a:lnTo>
                    <a:pt x="59235" y="416433"/>
                  </a:lnTo>
                  <a:lnTo>
                    <a:pt x="72746" y="460185"/>
                  </a:lnTo>
                  <a:lnTo>
                    <a:pt x="87558" y="503349"/>
                  </a:lnTo>
                  <a:lnTo>
                    <a:pt x="103649" y="545902"/>
                  </a:lnTo>
                  <a:lnTo>
                    <a:pt x="120995" y="587821"/>
                  </a:lnTo>
                  <a:lnTo>
                    <a:pt x="139574" y="629083"/>
                  </a:lnTo>
                  <a:lnTo>
                    <a:pt x="159362" y="669665"/>
                  </a:lnTo>
                  <a:lnTo>
                    <a:pt x="180337" y="709544"/>
                  </a:lnTo>
                  <a:lnTo>
                    <a:pt x="202475" y="748696"/>
                  </a:lnTo>
                  <a:lnTo>
                    <a:pt x="225753" y="787099"/>
                  </a:lnTo>
                  <a:lnTo>
                    <a:pt x="250148" y="824730"/>
                  </a:lnTo>
                  <a:lnTo>
                    <a:pt x="275638" y="861566"/>
                  </a:lnTo>
                  <a:lnTo>
                    <a:pt x="302200" y="897583"/>
                  </a:lnTo>
                  <a:lnTo>
                    <a:pt x="329809" y="932759"/>
                  </a:lnTo>
                  <a:lnTo>
                    <a:pt x="358444" y="967071"/>
                  </a:lnTo>
                  <a:lnTo>
                    <a:pt x="388081" y="1000496"/>
                  </a:lnTo>
                  <a:lnTo>
                    <a:pt x="418697" y="1033009"/>
                  </a:lnTo>
                  <a:lnTo>
                    <a:pt x="450269" y="1064590"/>
                  </a:lnTo>
                  <a:lnTo>
                    <a:pt x="482775" y="1095214"/>
                  </a:lnTo>
                  <a:lnTo>
                    <a:pt x="516190" y="1124859"/>
                  </a:lnTo>
                  <a:lnTo>
                    <a:pt x="550493" y="1153501"/>
                  </a:lnTo>
                  <a:lnTo>
                    <a:pt x="585660" y="1181118"/>
                  </a:lnTo>
                  <a:lnTo>
                    <a:pt x="621668" y="1207686"/>
                  </a:lnTo>
                  <a:lnTo>
                    <a:pt x="658495" y="1233182"/>
                  </a:lnTo>
                  <a:lnTo>
                    <a:pt x="696116" y="1257584"/>
                  </a:lnTo>
                  <a:lnTo>
                    <a:pt x="734509" y="1280869"/>
                  </a:lnTo>
                  <a:lnTo>
                    <a:pt x="773652" y="1303013"/>
                  </a:lnTo>
                  <a:lnTo>
                    <a:pt x="813520" y="1323993"/>
                  </a:lnTo>
                  <a:lnTo>
                    <a:pt x="854091" y="1343786"/>
                  </a:lnTo>
                  <a:lnTo>
                    <a:pt x="895343" y="1362370"/>
                  </a:lnTo>
                  <a:lnTo>
                    <a:pt x="937251" y="1379721"/>
                  </a:lnTo>
                  <a:lnTo>
                    <a:pt x="979793" y="1395816"/>
                  </a:lnTo>
                  <a:lnTo>
                    <a:pt x="1022947" y="1410632"/>
                  </a:lnTo>
                  <a:lnTo>
                    <a:pt x="1066688" y="1424147"/>
                  </a:lnTo>
                  <a:lnTo>
                    <a:pt x="1110994" y="1436337"/>
                  </a:lnTo>
                  <a:lnTo>
                    <a:pt x="1155842" y="1447178"/>
                  </a:lnTo>
                  <a:lnTo>
                    <a:pt x="1201209" y="1456649"/>
                  </a:lnTo>
                  <a:lnTo>
                    <a:pt x="1247071" y="1464727"/>
                  </a:lnTo>
                  <a:lnTo>
                    <a:pt x="1293407" y="1471387"/>
                  </a:lnTo>
                  <a:lnTo>
                    <a:pt x="1340192" y="1476607"/>
                  </a:lnTo>
                  <a:lnTo>
                    <a:pt x="1387404" y="1480364"/>
                  </a:lnTo>
                  <a:lnTo>
                    <a:pt x="1435020" y="1482635"/>
                  </a:lnTo>
                  <a:lnTo>
                    <a:pt x="1483017" y="1483398"/>
                  </a:lnTo>
                  <a:lnTo>
                    <a:pt x="1483017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154407" y="2672381"/>
              <a:ext cx="469265" cy="194945"/>
            </a:xfrm>
            <a:custGeom>
              <a:avLst/>
              <a:gdLst/>
              <a:ahLst/>
              <a:cxnLst/>
              <a:rect l="l" t="t" r="r" b="b"/>
              <a:pathLst>
                <a:path w="469264" h="194944">
                  <a:moveTo>
                    <a:pt x="228180" y="0"/>
                  </a:moveTo>
                  <a:lnTo>
                    <a:pt x="175860" y="5146"/>
                  </a:lnTo>
                  <a:lnTo>
                    <a:pt x="127832" y="19804"/>
                  </a:lnTo>
                  <a:lnTo>
                    <a:pt x="85464" y="42805"/>
                  </a:lnTo>
                  <a:lnTo>
                    <a:pt x="50128" y="72979"/>
                  </a:lnTo>
                  <a:lnTo>
                    <a:pt x="23192" y="109157"/>
                  </a:lnTo>
                  <a:lnTo>
                    <a:pt x="6026" y="150168"/>
                  </a:lnTo>
                  <a:lnTo>
                    <a:pt x="0" y="194843"/>
                  </a:lnTo>
                  <a:lnTo>
                    <a:pt x="55664" y="194843"/>
                  </a:lnTo>
                  <a:lnTo>
                    <a:pt x="62187" y="156921"/>
                  </a:lnTo>
                  <a:lnTo>
                    <a:pt x="80837" y="122456"/>
                  </a:lnTo>
                  <a:lnTo>
                    <a:pt x="110233" y="93273"/>
                  </a:lnTo>
                  <a:lnTo>
                    <a:pt x="148996" y="71196"/>
                  </a:lnTo>
                  <a:lnTo>
                    <a:pt x="192573" y="58630"/>
                  </a:lnTo>
                  <a:lnTo>
                    <a:pt x="237169" y="55835"/>
                  </a:lnTo>
                  <a:lnTo>
                    <a:pt x="280569" y="62241"/>
                  </a:lnTo>
                  <a:lnTo>
                    <a:pt x="320559" y="77277"/>
                  </a:lnTo>
                  <a:lnTo>
                    <a:pt x="354922" y="100374"/>
                  </a:lnTo>
                  <a:lnTo>
                    <a:pt x="381444" y="130962"/>
                  </a:lnTo>
                  <a:lnTo>
                    <a:pt x="357619" y="130962"/>
                  </a:lnTo>
                  <a:lnTo>
                    <a:pt x="428523" y="194843"/>
                  </a:lnTo>
                  <a:lnTo>
                    <a:pt x="468960" y="130962"/>
                  </a:lnTo>
                  <a:lnTo>
                    <a:pt x="443750" y="130962"/>
                  </a:lnTo>
                  <a:lnTo>
                    <a:pt x="423468" y="94040"/>
                  </a:lnTo>
                  <a:lnTo>
                    <a:pt x="395298" y="62166"/>
                  </a:lnTo>
                  <a:lnTo>
                    <a:pt x="360464" y="36082"/>
                  </a:lnTo>
                  <a:lnTo>
                    <a:pt x="320185" y="16531"/>
                  </a:lnTo>
                  <a:lnTo>
                    <a:pt x="275683" y="4256"/>
                  </a:lnTo>
                  <a:lnTo>
                    <a:pt x="228180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154407" y="2672381"/>
              <a:ext cx="469265" cy="194945"/>
            </a:xfrm>
            <a:custGeom>
              <a:avLst/>
              <a:gdLst/>
              <a:ahLst/>
              <a:cxnLst/>
              <a:rect l="l" t="t" r="r" b="b"/>
              <a:pathLst>
                <a:path w="469264" h="194944">
                  <a:moveTo>
                    <a:pt x="0" y="194843"/>
                  </a:moveTo>
                  <a:lnTo>
                    <a:pt x="6026" y="150168"/>
                  </a:lnTo>
                  <a:lnTo>
                    <a:pt x="23192" y="109157"/>
                  </a:lnTo>
                  <a:lnTo>
                    <a:pt x="50128" y="72979"/>
                  </a:lnTo>
                  <a:lnTo>
                    <a:pt x="85464" y="42805"/>
                  </a:lnTo>
                  <a:lnTo>
                    <a:pt x="127832" y="19804"/>
                  </a:lnTo>
                  <a:lnTo>
                    <a:pt x="175860" y="5146"/>
                  </a:lnTo>
                  <a:lnTo>
                    <a:pt x="228180" y="0"/>
                  </a:lnTo>
                  <a:lnTo>
                    <a:pt x="275683" y="4256"/>
                  </a:lnTo>
                  <a:lnTo>
                    <a:pt x="320185" y="16531"/>
                  </a:lnTo>
                  <a:lnTo>
                    <a:pt x="360464" y="36082"/>
                  </a:lnTo>
                  <a:lnTo>
                    <a:pt x="395298" y="62166"/>
                  </a:lnTo>
                  <a:lnTo>
                    <a:pt x="423468" y="94040"/>
                  </a:lnTo>
                  <a:lnTo>
                    <a:pt x="443750" y="130962"/>
                  </a:lnTo>
                  <a:lnTo>
                    <a:pt x="468960" y="130962"/>
                  </a:lnTo>
                  <a:lnTo>
                    <a:pt x="428523" y="194843"/>
                  </a:lnTo>
                  <a:lnTo>
                    <a:pt x="357619" y="130962"/>
                  </a:lnTo>
                  <a:lnTo>
                    <a:pt x="381444" y="130962"/>
                  </a:lnTo>
                  <a:lnTo>
                    <a:pt x="354922" y="100374"/>
                  </a:lnTo>
                  <a:lnTo>
                    <a:pt x="320559" y="77277"/>
                  </a:lnTo>
                  <a:lnTo>
                    <a:pt x="280569" y="62241"/>
                  </a:lnTo>
                  <a:lnTo>
                    <a:pt x="237169" y="55835"/>
                  </a:lnTo>
                  <a:lnTo>
                    <a:pt x="192573" y="58630"/>
                  </a:lnTo>
                  <a:lnTo>
                    <a:pt x="148996" y="71196"/>
                  </a:lnTo>
                  <a:lnTo>
                    <a:pt x="110233" y="93273"/>
                  </a:lnTo>
                  <a:lnTo>
                    <a:pt x="80837" y="122456"/>
                  </a:lnTo>
                  <a:lnTo>
                    <a:pt x="62187" y="156921"/>
                  </a:lnTo>
                  <a:lnTo>
                    <a:pt x="55664" y="194843"/>
                  </a:lnTo>
                  <a:lnTo>
                    <a:pt x="0" y="19484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141811" y="2930064"/>
              <a:ext cx="469265" cy="194945"/>
            </a:xfrm>
            <a:custGeom>
              <a:avLst/>
              <a:gdLst/>
              <a:ahLst/>
              <a:cxnLst/>
              <a:rect l="l" t="t" r="r" b="b"/>
              <a:pathLst>
                <a:path w="469264" h="194944">
                  <a:moveTo>
                    <a:pt x="468960" y="0"/>
                  </a:moveTo>
                  <a:lnTo>
                    <a:pt x="413296" y="0"/>
                  </a:lnTo>
                  <a:lnTo>
                    <a:pt x="406772" y="37922"/>
                  </a:lnTo>
                  <a:lnTo>
                    <a:pt x="388123" y="72386"/>
                  </a:lnTo>
                  <a:lnTo>
                    <a:pt x="358726" y="101569"/>
                  </a:lnTo>
                  <a:lnTo>
                    <a:pt x="319963" y="123647"/>
                  </a:lnTo>
                  <a:lnTo>
                    <a:pt x="276386" y="136212"/>
                  </a:lnTo>
                  <a:lnTo>
                    <a:pt x="231790" y="139007"/>
                  </a:lnTo>
                  <a:lnTo>
                    <a:pt x="188390" y="132602"/>
                  </a:lnTo>
                  <a:lnTo>
                    <a:pt x="148400" y="117566"/>
                  </a:lnTo>
                  <a:lnTo>
                    <a:pt x="114037" y="94469"/>
                  </a:lnTo>
                  <a:lnTo>
                    <a:pt x="87515" y="63881"/>
                  </a:lnTo>
                  <a:lnTo>
                    <a:pt x="111340" y="63881"/>
                  </a:lnTo>
                  <a:lnTo>
                    <a:pt x="40436" y="0"/>
                  </a:lnTo>
                  <a:lnTo>
                    <a:pt x="0" y="63881"/>
                  </a:lnTo>
                  <a:lnTo>
                    <a:pt x="25209" y="63881"/>
                  </a:lnTo>
                  <a:lnTo>
                    <a:pt x="45492" y="100803"/>
                  </a:lnTo>
                  <a:lnTo>
                    <a:pt x="73661" y="132677"/>
                  </a:lnTo>
                  <a:lnTo>
                    <a:pt x="108496" y="158761"/>
                  </a:lnTo>
                  <a:lnTo>
                    <a:pt x="148774" y="178311"/>
                  </a:lnTo>
                  <a:lnTo>
                    <a:pt x="193276" y="190586"/>
                  </a:lnTo>
                  <a:lnTo>
                    <a:pt x="240779" y="194843"/>
                  </a:lnTo>
                  <a:lnTo>
                    <a:pt x="293099" y="189697"/>
                  </a:lnTo>
                  <a:lnTo>
                    <a:pt x="341128" y="175038"/>
                  </a:lnTo>
                  <a:lnTo>
                    <a:pt x="383495" y="152037"/>
                  </a:lnTo>
                  <a:lnTo>
                    <a:pt x="418831" y="121863"/>
                  </a:lnTo>
                  <a:lnTo>
                    <a:pt x="445767" y="85686"/>
                  </a:lnTo>
                  <a:lnTo>
                    <a:pt x="462933" y="44675"/>
                  </a:lnTo>
                  <a:lnTo>
                    <a:pt x="468960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141811" y="2930064"/>
              <a:ext cx="469265" cy="194945"/>
            </a:xfrm>
            <a:custGeom>
              <a:avLst/>
              <a:gdLst/>
              <a:ahLst/>
              <a:cxnLst/>
              <a:rect l="l" t="t" r="r" b="b"/>
              <a:pathLst>
                <a:path w="469264" h="194944">
                  <a:moveTo>
                    <a:pt x="468960" y="0"/>
                  </a:moveTo>
                  <a:lnTo>
                    <a:pt x="462933" y="44675"/>
                  </a:lnTo>
                  <a:lnTo>
                    <a:pt x="445767" y="85686"/>
                  </a:lnTo>
                  <a:lnTo>
                    <a:pt x="418831" y="121863"/>
                  </a:lnTo>
                  <a:lnTo>
                    <a:pt x="383495" y="152037"/>
                  </a:lnTo>
                  <a:lnTo>
                    <a:pt x="341128" y="175038"/>
                  </a:lnTo>
                  <a:lnTo>
                    <a:pt x="293099" y="189697"/>
                  </a:lnTo>
                  <a:lnTo>
                    <a:pt x="240779" y="194843"/>
                  </a:lnTo>
                  <a:lnTo>
                    <a:pt x="193276" y="190586"/>
                  </a:lnTo>
                  <a:lnTo>
                    <a:pt x="148774" y="178311"/>
                  </a:lnTo>
                  <a:lnTo>
                    <a:pt x="108496" y="158761"/>
                  </a:lnTo>
                  <a:lnTo>
                    <a:pt x="73661" y="132677"/>
                  </a:lnTo>
                  <a:lnTo>
                    <a:pt x="45492" y="100803"/>
                  </a:lnTo>
                  <a:lnTo>
                    <a:pt x="25209" y="63881"/>
                  </a:lnTo>
                  <a:lnTo>
                    <a:pt x="0" y="63881"/>
                  </a:lnTo>
                  <a:lnTo>
                    <a:pt x="40436" y="0"/>
                  </a:lnTo>
                  <a:lnTo>
                    <a:pt x="111340" y="63881"/>
                  </a:lnTo>
                  <a:lnTo>
                    <a:pt x="87515" y="63881"/>
                  </a:lnTo>
                  <a:lnTo>
                    <a:pt x="114037" y="94469"/>
                  </a:lnTo>
                  <a:lnTo>
                    <a:pt x="148400" y="117566"/>
                  </a:lnTo>
                  <a:lnTo>
                    <a:pt x="188390" y="132602"/>
                  </a:lnTo>
                  <a:lnTo>
                    <a:pt x="231790" y="139007"/>
                  </a:lnTo>
                  <a:lnTo>
                    <a:pt x="276386" y="136212"/>
                  </a:lnTo>
                  <a:lnTo>
                    <a:pt x="319963" y="123647"/>
                  </a:lnTo>
                  <a:lnTo>
                    <a:pt x="358726" y="101569"/>
                  </a:lnTo>
                  <a:lnTo>
                    <a:pt x="388123" y="72386"/>
                  </a:lnTo>
                  <a:lnTo>
                    <a:pt x="406772" y="37922"/>
                  </a:lnTo>
                  <a:lnTo>
                    <a:pt x="413296" y="0"/>
                  </a:lnTo>
                  <a:lnTo>
                    <a:pt x="46896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913652" y="3137762"/>
            <a:ext cx="11353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b="1" spc="10" dirty="0">
                <a:solidFill>
                  <a:srgbClr val="FFFFFF"/>
                </a:solidFill>
                <a:latin typeface="Calibri"/>
                <a:cs typeface="Calibri"/>
              </a:rPr>
              <a:t>Raymond</a:t>
            </a:r>
            <a:r>
              <a:rPr sz="1200" b="1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60" dirty="0">
                <a:solidFill>
                  <a:srgbClr val="FFFFFF"/>
                </a:solidFill>
                <a:latin typeface="Calibri"/>
                <a:cs typeface="Calibri"/>
              </a:rPr>
              <a:t>James</a:t>
            </a:r>
            <a:endParaRPr sz="1200">
              <a:latin typeface="Calibri"/>
              <a:cs typeface="Calibri"/>
            </a:endParaRPr>
          </a:p>
          <a:p>
            <a:pPr marL="350520" marR="5080" indent="43815" algn="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Registered Investment</a:t>
            </a:r>
            <a:endParaRPr sz="1200">
              <a:latin typeface="Calibri"/>
              <a:cs typeface="Calibri"/>
            </a:endParaRPr>
          </a:p>
          <a:p>
            <a:pPr marR="5715" algn="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Advisor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63249" y="6374070"/>
            <a:ext cx="71755" cy="265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500" spc="-38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33" name="object 33"/>
          <p:cNvSpPr txBox="1"/>
          <p:nvPr/>
        </p:nvSpPr>
        <p:spPr>
          <a:xfrm>
            <a:off x="1360507" y="3687410"/>
            <a:ext cx="157734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5430" marR="123189" indent="-215265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65430" algn="l"/>
                <a:tab pos="267970" algn="l"/>
              </a:tabLst>
            </a:pP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	As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RIA,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James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20" dirty="0">
                <a:solidFill>
                  <a:srgbClr val="5B5E5A"/>
                </a:solidFill>
                <a:latin typeface="Calibri"/>
                <a:cs typeface="Calibri"/>
              </a:rPr>
              <a:t>does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NOT have</a:t>
            </a:r>
            <a:r>
              <a:rPr sz="75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discretion</a:t>
            </a:r>
            <a:r>
              <a:rPr sz="75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as</a:t>
            </a:r>
            <a:r>
              <a:rPr sz="750" spc="-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to</a:t>
            </a:r>
            <a:r>
              <a:rPr sz="75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5B5E5A"/>
                </a:solidFill>
                <a:latin typeface="Calibri"/>
                <a:cs typeface="Calibri"/>
              </a:rPr>
              <a:t>the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security/investment</a:t>
            </a:r>
            <a:r>
              <a:rPr sz="750" spc="4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selection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NOR</a:t>
            </a:r>
            <a:r>
              <a:rPr sz="750" spc="-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price</a:t>
            </a:r>
            <a:endParaRPr sz="750">
              <a:latin typeface="Calibri"/>
              <a:cs typeface="Calibri"/>
            </a:endParaRPr>
          </a:p>
          <a:p>
            <a:pPr marL="265430" marR="55880" indent="-215265">
              <a:lnSpc>
                <a:spcPct val="100000"/>
              </a:lnSpc>
              <a:buFont typeface="Arial"/>
              <a:buChar char="•"/>
              <a:tabLst>
                <a:tab pos="265430" algn="l"/>
              </a:tabLst>
            </a:pP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As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RIA,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Raymond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James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20" dirty="0">
                <a:solidFill>
                  <a:srgbClr val="5B5E5A"/>
                </a:solidFill>
                <a:latin typeface="Calibri"/>
                <a:cs typeface="Calibri"/>
              </a:rPr>
              <a:t>does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NOT</a:t>
            </a:r>
            <a:r>
              <a:rPr sz="750" spc="-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offer</a:t>
            </a:r>
            <a:r>
              <a:rPr sz="75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securities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out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of</a:t>
            </a:r>
            <a:r>
              <a:rPr sz="750" spc="1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5B5E5A"/>
                </a:solidFill>
                <a:latin typeface="Calibri"/>
                <a:cs typeface="Calibri"/>
              </a:rPr>
              <a:t>its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own</a:t>
            </a:r>
            <a:r>
              <a:rPr sz="750" spc="1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inventory—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not</a:t>
            </a:r>
            <a:r>
              <a:rPr sz="750" spc="5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acting </a:t>
            </a:r>
            <a:r>
              <a:rPr sz="750" spc="-25" dirty="0">
                <a:solidFill>
                  <a:srgbClr val="5B5E5A"/>
                </a:solidFill>
                <a:latin typeface="Calibri"/>
                <a:cs typeface="Calibri"/>
              </a:rPr>
              <a:t>as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principal but</a:t>
            </a:r>
            <a:r>
              <a:rPr sz="75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rather</a:t>
            </a:r>
            <a:r>
              <a:rPr sz="75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executing</a:t>
            </a:r>
            <a:r>
              <a:rPr sz="750" spc="2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50" dirty="0">
                <a:solidFill>
                  <a:srgbClr val="5B5E5A"/>
                </a:solidFill>
                <a:latin typeface="Calibri"/>
                <a:cs typeface="Calibri"/>
              </a:rPr>
              <a:t>a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competitive</a:t>
            </a:r>
            <a:r>
              <a:rPr sz="750" spc="3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bid/offering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process</a:t>
            </a:r>
            <a:r>
              <a:rPr sz="750" spc="3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amongst</a:t>
            </a:r>
            <a:r>
              <a:rPr sz="750" spc="2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3</a:t>
            </a:r>
            <a:r>
              <a:rPr sz="750" baseline="27777" dirty="0">
                <a:solidFill>
                  <a:srgbClr val="5B5E5A"/>
                </a:solidFill>
                <a:latin typeface="Calibri"/>
                <a:cs typeface="Calibri"/>
              </a:rPr>
              <a:t>rd</a:t>
            </a:r>
            <a:r>
              <a:rPr sz="750" spc="157" baseline="27777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20" dirty="0">
                <a:solidFill>
                  <a:srgbClr val="5B5E5A"/>
                </a:solidFill>
                <a:latin typeface="Calibri"/>
                <a:cs typeface="Calibri"/>
              </a:rPr>
              <a:t>party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srgbClr val="5B5E5A"/>
                </a:solidFill>
                <a:latin typeface="Calibri"/>
                <a:cs typeface="Calibri"/>
              </a:rPr>
              <a:t>primary and/or</a:t>
            </a:r>
            <a:r>
              <a:rPr sz="750" spc="-5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regional</a:t>
            </a:r>
            <a:r>
              <a:rPr sz="750" spc="500" dirty="0">
                <a:solidFill>
                  <a:srgbClr val="5B5E5A"/>
                </a:solidFill>
                <a:latin typeface="Calibri"/>
                <a:cs typeface="Calibri"/>
              </a:rPr>
              <a:t> </a:t>
            </a:r>
            <a:r>
              <a:rPr sz="750" spc="-10" dirty="0">
                <a:solidFill>
                  <a:srgbClr val="5B5E5A"/>
                </a:solidFill>
                <a:latin typeface="Calibri"/>
                <a:cs typeface="Calibri"/>
              </a:rPr>
              <a:t>broker/dealers</a:t>
            </a:r>
            <a:endParaRPr sz="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1006" y="6442367"/>
            <a:ext cx="1746503" cy="16678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Depiction</a:t>
            </a:r>
            <a:r>
              <a:rPr spc="-140" dirty="0"/>
              <a:t> </a:t>
            </a:r>
            <a:r>
              <a:rPr spc="-30" dirty="0"/>
              <a:t>of</a:t>
            </a:r>
            <a:r>
              <a:rPr spc="-110" dirty="0"/>
              <a:t> </a:t>
            </a:r>
            <a:r>
              <a:rPr dirty="0"/>
              <a:t>a</a:t>
            </a:r>
            <a:r>
              <a:rPr spc="-110" dirty="0"/>
              <a:t> </a:t>
            </a:r>
            <a:r>
              <a:rPr spc="-10" dirty="0"/>
              <a:t>Competitive</a:t>
            </a:r>
            <a:r>
              <a:rPr spc="-135" dirty="0"/>
              <a:t> </a:t>
            </a:r>
            <a:r>
              <a:rPr spc="55" dirty="0"/>
              <a:t>Bid</a:t>
            </a:r>
            <a:r>
              <a:rPr spc="-100" dirty="0"/>
              <a:t> </a:t>
            </a:r>
            <a:r>
              <a:rPr spc="-10" dirty="0"/>
              <a:t>Process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6493" y="2054225"/>
            <a:ext cx="1626870" cy="797560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80010" rIns="0" bIns="0" rtlCol="0">
            <a:spAutoFit/>
          </a:bodyPr>
          <a:lstStyle/>
          <a:p>
            <a:pPr marL="403860" marR="396875" indent="-635" algn="ctr">
              <a:lnSpc>
                <a:spcPct val="100000"/>
              </a:lnSpc>
              <a:spcBef>
                <a:spcPts val="630"/>
              </a:spcBef>
            </a:pP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Determine Investment Strategy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21749" y="2924524"/>
            <a:ext cx="76200" cy="309245"/>
            <a:chOff x="1421749" y="2924524"/>
            <a:chExt cx="76200" cy="309245"/>
          </a:xfrm>
        </p:grpSpPr>
        <p:sp>
          <p:nvSpPr>
            <p:cNvPr id="6" name="object 6"/>
            <p:cNvSpPr/>
            <p:nvPr/>
          </p:nvSpPr>
          <p:spPr>
            <a:xfrm>
              <a:off x="1459844" y="2924524"/>
              <a:ext cx="0" cy="245745"/>
            </a:xfrm>
            <a:custGeom>
              <a:avLst/>
              <a:gdLst/>
              <a:ahLst/>
              <a:cxnLst/>
              <a:rect l="l" t="t" r="r" b="b"/>
              <a:pathLst>
                <a:path h="245744">
                  <a:moveTo>
                    <a:pt x="0" y="0"/>
                  </a:moveTo>
                  <a:lnTo>
                    <a:pt x="0" y="245351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21749" y="315718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46493" y="3258870"/>
            <a:ext cx="1626870" cy="797560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182880" rIns="0" bIns="0" rtlCol="0">
            <a:spAutoFit/>
          </a:bodyPr>
          <a:lstStyle/>
          <a:p>
            <a:pPr marL="607060" marR="303530" indent="-295910">
              <a:lnSpc>
                <a:spcPct val="100000"/>
              </a:lnSpc>
              <a:spcBef>
                <a:spcPts val="1440"/>
              </a:spcBef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Develop</a:t>
            </a:r>
            <a:r>
              <a:rPr sz="13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FFFFFF"/>
                </a:solidFill>
                <a:latin typeface="Calibri"/>
                <a:cs typeface="Calibri"/>
              </a:rPr>
              <a:t>Term Sheet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21749" y="4112867"/>
            <a:ext cx="76200" cy="288925"/>
            <a:chOff x="1421749" y="4112867"/>
            <a:chExt cx="76200" cy="288925"/>
          </a:xfrm>
        </p:grpSpPr>
        <p:sp>
          <p:nvSpPr>
            <p:cNvPr id="10" name="object 10"/>
            <p:cNvSpPr/>
            <p:nvPr/>
          </p:nvSpPr>
          <p:spPr>
            <a:xfrm>
              <a:off x="1459844" y="411286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21749" y="432501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46493" y="4412335"/>
            <a:ext cx="1626870" cy="797560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80010" rIns="0" bIns="0" rtlCol="0">
            <a:spAutoFit/>
          </a:bodyPr>
          <a:lstStyle/>
          <a:p>
            <a:pPr marL="103505" marR="97790" indent="635" algn="ctr">
              <a:lnSpc>
                <a:spcPct val="100000"/>
              </a:lnSpc>
              <a:spcBef>
                <a:spcPts val="630"/>
              </a:spcBef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Distribute</a:t>
            </a:r>
            <a:r>
              <a:rPr sz="13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FFFFFF"/>
                </a:solidFill>
                <a:latin typeface="Calibri"/>
                <a:cs typeface="Calibri"/>
              </a:rPr>
              <a:t>Term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Sheet</a:t>
            </a:r>
            <a:r>
              <a:rPr sz="13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3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13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potential bidders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338683" y="3345082"/>
            <a:ext cx="1718945" cy="1663700"/>
            <a:chOff x="2338683" y="3345082"/>
            <a:chExt cx="1718945" cy="1663700"/>
          </a:xfrm>
        </p:grpSpPr>
        <p:sp>
          <p:nvSpPr>
            <p:cNvPr id="14" name="object 14"/>
            <p:cNvSpPr/>
            <p:nvPr/>
          </p:nvSpPr>
          <p:spPr>
            <a:xfrm>
              <a:off x="2353599" y="3377977"/>
              <a:ext cx="1649730" cy="999490"/>
            </a:xfrm>
            <a:custGeom>
              <a:avLst/>
              <a:gdLst/>
              <a:ahLst/>
              <a:cxnLst/>
              <a:rect l="l" t="t" r="r" b="b"/>
              <a:pathLst>
                <a:path w="1649729" h="999489">
                  <a:moveTo>
                    <a:pt x="0" y="998867"/>
                  </a:moveTo>
                  <a:lnTo>
                    <a:pt x="1649374" y="0"/>
                  </a:lnTo>
                </a:path>
              </a:pathLst>
            </a:custGeom>
            <a:ln w="12699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72379" y="3345082"/>
              <a:ext cx="85090" cy="72390"/>
            </a:xfrm>
            <a:custGeom>
              <a:avLst/>
              <a:gdLst/>
              <a:ahLst/>
              <a:cxnLst/>
              <a:rect l="l" t="t" r="r" b="b"/>
              <a:pathLst>
                <a:path w="85089" h="72389">
                  <a:moveTo>
                    <a:pt x="84912" y="0"/>
                  </a:moveTo>
                  <a:lnTo>
                    <a:pt x="0" y="6883"/>
                  </a:lnTo>
                  <a:lnTo>
                    <a:pt x="39471" y="72059"/>
                  </a:lnTo>
                  <a:lnTo>
                    <a:pt x="84912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3599" y="3603302"/>
              <a:ext cx="1605280" cy="929005"/>
            </a:xfrm>
            <a:custGeom>
              <a:avLst/>
              <a:gdLst/>
              <a:ahLst/>
              <a:cxnLst/>
              <a:rect l="l" t="t" r="r" b="b"/>
              <a:pathLst>
                <a:path w="1605279" h="929004">
                  <a:moveTo>
                    <a:pt x="0" y="928865"/>
                  </a:moveTo>
                  <a:lnTo>
                    <a:pt x="1605191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28722" y="3571502"/>
              <a:ext cx="85090" cy="71755"/>
            </a:xfrm>
            <a:custGeom>
              <a:avLst/>
              <a:gdLst/>
              <a:ahLst/>
              <a:cxnLst/>
              <a:rect l="l" t="t" r="r" b="b"/>
              <a:pathLst>
                <a:path w="85089" h="71754">
                  <a:moveTo>
                    <a:pt x="85026" y="0"/>
                  </a:moveTo>
                  <a:lnTo>
                    <a:pt x="0" y="5194"/>
                  </a:lnTo>
                  <a:lnTo>
                    <a:pt x="38163" y="71145"/>
                  </a:lnTo>
                  <a:lnTo>
                    <a:pt x="85026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53599" y="3889093"/>
              <a:ext cx="1603375" cy="792480"/>
            </a:xfrm>
            <a:custGeom>
              <a:avLst/>
              <a:gdLst/>
              <a:ahLst/>
              <a:cxnLst/>
              <a:rect l="l" t="t" r="r" b="b"/>
              <a:pathLst>
                <a:path w="1603375" h="792479">
                  <a:moveTo>
                    <a:pt x="0" y="792416"/>
                  </a:moveTo>
                  <a:lnTo>
                    <a:pt x="1603222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28558" y="3860568"/>
              <a:ext cx="85725" cy="68580"/>
            </a:xfrm>
            <a:custGeom>
              <a:avLst/>
              <a:gdLst/>
              <a:ahLst/>
              <a:cxnLst/>
              <a:rect l="l" t="t" r="r" b="b"/>
              <a:pathLst>
                <a:path w="85725" h="68579">
                  <a:moveTo>
                    <a:pt x="0" y="0"/>
                  </a:moveTo>
                  <a:lnTo>
                    <a:pt x="33769" y="68313"/>
                  </a:lnTo>
                  <a:lnTo>
                    <a:pt x="85191" y="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53599" y="4136237"/>
              <a:ext cx="1639570" cy="648970"/>
            </a:xfrm>
            <a:custGeom>
              <a:avLst/>
              <a:gdLst/>
              <a:ahLst/>
              <a:cxnLst/>
              <a:rect l="l" t="t" r="r" b="b"/>
              <a:pathLst>
                <a:path w="1639570" h="648970">
                  <a:moveTo>
                    <a:pt x="0" y="648563"/>
                  </a:moveTo>
                  <a:lnTo>
                    <a:pt x="1638973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966738" y="4105482"/>
              <a:ext cx="85090" cy="71120"/>
            </a:xfrm>
            <a:custGeom>
              <a:avLst/>
              <a:gdLst/>
              <a:ahLst/>
              <a:cxnLst/>
              <a:rect l="l" t="t" r="r" b="b"/>
              <a:pathLst>
                <a:path w="85089" h="71120">
                  <a:moveTo>
                    <a:pt x="0" y="0"/>
                  </a:moveTo>
                  <a:lnTo>
                    <a:pt x="28041" y="70853"/>
                  </a:lnTo>
                  <a:lnTo>
                    <a:pt x="84874" y="73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53599" y="4689453"/>
              <a:ext cx="1635125" cy="206375"/>
            </a:xfrm>
            <a:custGeom>
              <a:avLst/>
              <a:gdLst/>
              <a:ahLst/>
              <a:cxnLst/>
              <a:rect l="l" t="t" r="r" b="b"/>
              <a:pathLst>
                <a:path w="1635125" h="206375">
                  <a:moveTo>
                    <a:pt x="0" y="206260"/>
                  </a:moveTo>
                  <a:lnTo>
                    <a:pt x="1635010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71244" y="4653246"/>
              <a:ext cx="80645" cy="76200"/>
            </a:xfrm>
            <a:custGeom>
              <a:avLst/>
              <a:gdLst/>
              <a:ahLst/>
              <a:cxnLst/>
              <a:rect l="l" t="t" r="r" b="b"/>
              <a:pathLst>
                <a:path w="80645" h="76200">
                  <a:moveTo>
                    <a:pt x="0" y="0"/>
                  </a:moveTo>
                  <a:lnTo>
                    <a:pt x="9537" y="75603"/>
                  </a:lnTo>
                  <a:lnTo>
                    <a:pt x="80365" y="282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53599" y="4970677"/>
              <a:ext cx="1640205" cy="0"/>
            </a:xfrm>
            <a:custGeom>
              <a:avLst/>
              <a:gdLst/>
              <a:ahLst/>
              <a:cxnLst/>
              <a:rect l="l" t="t" r="r" b="b"/>
              <a:pathLst>
                <a:path w="1640204">
                  <a:moveTo>
                    <a:pt x="0" y="0"/>
                  </a:moveTo>
                  <a:lnTo>
                    <a:pt x="1640192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1093" y="493257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199"/>
                  </a:lnTo>
                  <a:lnTo>
                    <a:pt x="76200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45033" y="4430199"/>
              <a:ext cx="1645285" cy="391160"/>
            </a:xfrm>
            <a:custGeom>
              <a:avLst/>
              <a:gdLst/>
              <a:ahLst/>
              <a:cxnLst/>
              <a:rect l="l" t="t" r="r" b="b"/>
              <a:pathLst>
                <a:path w="1645285" h="391160">
                  <a:moveTo>
                    <a:pt x="0" y="391134"/>
                  </a:moveTo>
                  <a:lnTo>
                    <a:pt x="1644802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68668" y="4396073"/>
              <a:ext cx="83185" cy="74295"/>
            </a:xfrm>
            <a:custGeom>
              <a:avLst/>
              <a:gdLst/>
              <a:ahLst/>
              <a:cxnLst/>
              <a:rect l="l" t="t" r="r" b="b"/>
              <a:pathLst>
                <a:path w="83185" h="74295">
                  <a:moveTo>
                    <a:pt x="0" y="0"/>
                  </a:moveTo>
                  <a:lnTo>
                    <a:pt x="17627" y="74129"/>
                  </a:lnTo>
                  <a:lnTo>
                    <a:pt x="82943" y="194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4123372" y="3203346"/>
            <a:ext cx="563245" cy="208279"/>
          </a:xfrm>
          <a:custGeom>
            <a:avLst/>
            <a:gdLst/>
            <a:ahLst/>
            <a:cxnLst/>
            <a:rect l="l" t="t" r="r" b="b"/>
            <a:pathLst>
              <a:path w="563245" h="208279">
                <a:moveTo>
                  <a:pt x="0" y="0"/>
                </a:moveTo>
                <a:lnTo>
                  <a:pt x="563016" y="0"/>
                </a:lnTo>
                <a:lnTo>
                  <a:pt x="563016" y="208076"/>
                </a:lnTo>
                <a:lnTo>
                  <a:pt x="0" y="208076"/>
                </a:lnTo>
                <a:lnTo>
                  <a:pt x="0" y="0"/>
                </a:lnTo>
                <a:close/>
              </a:path>
            </a:pathLst>
          </a:custGeom>
          <a:ln w="6349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20197" y="3200171"/>
            <a:ext cx="569595" cy="214629"/>
          </a:xfrm>
          <a:prstGeom prst="rect">
            <a:avLst/>
          </a:prstGeom>
          <a:solidFill>
            <a:srgbClr val="002948"/>
          </a:solidFill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123372" y="3467468"/>
            <a:ext cx="563245" cy="208279"/>
          </a:xfrm>
          <a:custGeom>
            <a:avLst/>
            <a:gdLst/>
            <a:ahLst/>
            <a:cxnLst/>
            <a:rect l="l" t="t" r="r" b="b"/>
            <a:pathLst>
              <a:path w="563245" h="208279">
                <a:moveTo>
                  <a:pt x="0" y="0"/>
                </a:moveTo>
                <a:lnTo>
                  <a:pt x="563016" y="0"/>
                </a:lnTo>
                <a:lnTo>
                  <a:pt x="563016" y="208076"/>
                </a:lnTo>
                <a:lnTo>
                  <a:pt x="0" y="208076"/>
                </a:lnTo>
                <a:lnTo>
                  <a:pt x="0" y="0"/>
                </a:lnTo>
                <a:close/>
              </a:path>
            </a:pathLst>
          </a:custGeom>
          <a:ln w="6349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120197" y="3464293"/>
            <a:ext cx="569595" cy="214629"/>
          </a:xfrm>
          <a:prstGeom prst="rect">
            <a:avLst/>
          </a:prstGeom>
          <a:solidFill>
            <a:srgbClr val="002948"/>
          </a:solidFill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109745" y="3723144"/>
            <a:ext cx="563245" cy="208279"/>
          </a:xfrm>
          <a:custGeom>
            <a:avLst/>
            <a:gdLst/>
            <a:ahLst/>
            <a:cxnLst/>
            <a:rect l="l" t="t" r="r" b="b"/>
            <a:pathLst>
              <a:path w="563245" h="208279">
                <a:moveTo>
                  <a:pt x="0" y="0"/>
                </a:moveTo>
                <a:lnTo>
                  <a:pt x="563016" y="0"/>
                </a:lnTo>
                <a:lnTo>
                  <a:pt x="563016" y="208076"/>
                </a:lnTo>
                <a:lnTo>
                  <a:pt x="0" y="208076"/>
                </a:lnTo>
                <a:lnTo>
                  <a:pt x="0" y="0"/>
                </a:lnTo>
                <a:close/>
              </a:path>
            </a:pathLst>
          </a:custGeom>
          <a:ln w="6349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10126" y="3719969"/>
            <a:ext cx="569595" cy="214629"/>
          </a:xfrm>
          <a:prstGeom prst="rect">
            <a:avLst/>
          </a:prstGeom>
          <a:solidFill>
            <a:srgbClr val="002948"/>
          </a:solidFill>
        </p:spPr>
        <p:txBody>
          <a:bodyPr vert="horz" wrap="square" lIns="0" tIns="0" rIns="0" bIns="0" rtlCol="0">
            <a:spAutoFit/>
          </a:bodyPr>
          <a:lstStyle/>
          <a:p>
            <a:pPr marL="100330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113301" y="4009516"/>
            <a:ext cx="563245" cy="208279"/>
          </a:xfrm>
          <a:custGeom>
            <a:avLst/>
            <a:gdLst/>
            <a:ahLst/>
            <a:cxnLst/>
            <a:rect l="l" t="t" r="r" b="b"/>
            <a:pathLst>
              <a:path w="563245" h="208279">
                <a:moveTo>
                  <a:pt x="0" y="0"/>
                </a:moveTo>
                <a:lnTo>
                  <a:pt x="563016" y="0"/>
                </a:lnTo>
                <a:lnTo>
                  <a:pt x="563016" y="208076"/>
                </a:lnTo>
                <a:lnTo>
                  <a:pt x="0" y="208076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110126" y="4006341"/>
            <a:ext cx="569595" cy="214629"/>
          </a:xfrm>
          <a:prstGeom prst="rect">
            <a:avLst/>
          </a:prstGeom>
          <a:solidFill>
            <a:srgbClr val="002948"/>
          </a:solidFill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14888" y="4308297"/>
            <a:ext cx="569595" cy="214629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14888" y="4587481"/>
            <a:ext cx="569595" cy="214629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332860" y="2908967"/>
            <a:ext cx="76200" cy="283845"/>
            <a:chOff x="4332860" y="2908967"/>
            <a:chExt cx="76200" cy="283845"/>
          </a:xfrm>
        </p:grpSpPr>
        <p:sp>
          <p:nvSpPr>
            <p:cNvPr id="39" name="object 39"/>
            <p:cNvSpPr/>
            <p:nvPr/>
          </p:nvSpPr>
          <p:spPr>
            <a:xfrm>
              <a:off x="4370955" y="2972464"/>
              <a:ext cx="0" cy="220345"/>
            </a:xfrm>
            <a:custGeom>
              <a:avLst/>
              <a:gdLst/>
              <a:ahLst/>
              <a:cxnLst/>
              <a:rect l="l" t="t" r="r" b="b"/>
              <a:pathLst>
                <a:path h="220344">
                  <a:moveTo>
                    <a:pt x="0" y="21992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332860" y="290896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610952" y="2054225"/>
            <a:ext cx="1626870" cy="797560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182880" rIns="0" bIns="0" rtlCol="0">
            <a:spAutoFit/>
          </a:bodyPr>
          <a:lstStyle/>
          <a:p>
            <a:pPr marL="583565" marR="162560" indent="-414655">
              <a:lnSpc>
                <a:spcPct val="100000"/>
              </a:lnSpc>
              <a:spcBef>
                <a:spcPts val="1440"/>
              </a:spcBef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Execute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Bid/Make Award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5335388" y="2421215"/>
            <a:ext cx="1625600" cy="76200"/>
            <a:chOff x="5335388" y="2421215"/>
            <a:chExt cx="1625600" cy="76200"/>
          </a:xfrm>
        </p:grpSpPr>
        <p:sp>
          <p:nvSpPr>
            <p:cNvPr id="43" name="object 43"/>
            <p:cNvSpPr/>
            <p:nvPr/>
          </p:nvSpPr>
          <p:spPr>
            <a:xfrm>
              <a:off x="5335388" y="2459319"/>
              <a:ext cx="1562100" cy="0"/>
            </a:xfrm>
            <a:custGeom>
              <a:avLst/>
              <a:gdLst/>
              <a:ahLst/>
              <a:cxnLst/>
              <a:rect l="l" t="t" r="r" b="b"/>
              <a:pathLst>
                <a:path w="1562100">
                  <a:moveTo>
                    <a:pt x="0" y="0"/>
                  </a:moveTo>
                  <a:lnTo>
                    <a:pt x="1561668" y="0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884360" y="242121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030986" y="2068436"/>
            <a:ext cx="1626870" cy="797560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5"/>
              </a:spcBef>
            </a:pPr>
            <a:endParaRPr sz="135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5"/>
              </a:spcBef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Oversee</a:t>
            </a:r>
            <a:r>
              <a:rPr sz="13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Settlement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7793524" y="2924851"/>
            <a:ext cx="76200" cy="423545"/>
            <a:chOff x="7793524" y="2924851"/>
            <a:chExt cx="76200" cy="423545"/>
          </a:xfrm>
        </p:grpSpPr>
        <p:sp>
          <p:nvSpPr>
            <p:cNvPr id="47" name="object 47"/>
            <p:cNvSpPr/>
            <p:nvPr/>
          </p:nvSpPr>
          <p:spPr>
            <a:xfrm>
              <a:off x="7831620" y="2924851"/>
              <a:ext cx="0" cy="360045"/>
            </a:xfrm>
            <a:custGeom>
              <a:avLst/>
              <a:gdLst/>
              <a:ahLst/>
              <a:cxnLst/>
              <a:rect l="l" t="t" r="r" b="b"/>
              <a:pathLst>
                <a:path h="360045">
                  <a:moveTo>
                    <a:pt x="0" y="0"/>
                  </a:moveTo>
                  <a:lnTo>
                    <a:pt x="0" y="359791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793524" y="327194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7018273" y="3402520"/>
            <a:ext cx="1626870" cy="797560"/>
          </a:xfrm>
          <a:prstGeom prst="rect">
            <a:avLst/>
          </a:prstGeom>
          <a:solidFill>
            <a:srgbClr val="002948"/>
          </a:solidFill>
          <a:ln w="3175">
            <a:solidFill>
              <a:srgbClr val="002948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5"/>
              </a:spcBef>
            </a:pPr>
            <a:endParaRPr sz="135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5"/>
              </a:spcBef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Settle</a:t>
            </a:r>
            <a:r>
              <a:rPr sz="135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Securities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748766" y="4146150"/>
            <a:ext cx="204470" cy="1905"/>
          </a:xfrm>
          <a:custGeom>
            <a:avLst/>
            <a:gdLst/>
            <a:ahLst/>
            <a:cxnLst/>
            <a:rect l="l" t="t" r="r" b="b"/>
            <a:pathLst>
              <a:path w="204470" h="1904">
                <a:moveTo>
                  <a:pt x="204000" y="1358"/>
                </a:moveTo>
                <a:lnTo>
                  <a:pt x="0" y="0"/>
                </a:lnTo>
              </a:path>
            </a:pathLst>
          </a:custGeom>
          <a:ln w="6349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054879" y="3740607"/>
            <a:ext cx="1522095" cy="885190"/>
          </a:xfrm>
          <a:prstGeom prst="rect">
            <a:avLst/>
          </a:prstGeom>
          <a:solidFill>
            <a:srgbClr val="A8A9AA"/>
          </a:solidFill>
          <a:ln w="6350">
            <a:solidFill>
              <a:srgbClr val="002948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03505" marR="97155" algn="ctr">
              <a:lnSpc>
                <a:spcPct val="100000"/>
              </a:lnSpc>
              <a:spcBef>
                <a:spcPts val="265"/>
              </a:spcBef>
            </a:pPr>
            <a:r>
              <a:rPr sz="1050" spc="10" dirty="0">
                <a:solidFill>
                  <a:srgbClr val="FFFFFF"/>
                </a:solidFill>
                <a:latin typeface="Calibri"/>
                <a:cs typeface="Calibri"/>
              </a:rPr>
              <a:t>Transparency</a:t>
            </a:r>
            <a:r>
              <a:rPr sz="10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r>
              <a:rPr sz="10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2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050" spc="10" dirty="0">
                <a:solidFill>
                  <a:srgbClr val="FFFFFF"/>
                </a:solidFill>
                <a:latin typeface="Calibri"/>
                <a:cs typeface="Calibri"/>
              </a:rPr>
              <a:t>maximized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10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Calibri"/>
                <a:cs typeface="Calibri"/>
              </a:rPr>
              <a:t>soliciting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numerous</a:t>
            </a:r>
            <a:r>
              <a:rPr sz="105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Calibri"/>
                <a:cs typeface="Calibri"/>
              </a:rPr>
              <a:t>dealers </a:t>
            </a:r>
            <a:r>
              <a:rPr sz="1050" spc="10" dirty="0">
                <a:solidFill>
                  <a:srgbClr val="FFFFFF"/>
                </a:solidFill>
                <a:latin typeface="Calibri"/>
                <a:cs typeface="Calibri"/>
              </a:rPr>
              <a:t>specializing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Calibri"/>
                <a:cs typeface="Calibri"/>
              </a:rPr>
              <a:t>U.S. 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Treasury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Calibri"/>
                <a:cs typeface="Calibri"/>
              </a:rPr>
              <a:t>securities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118063" y="4873561"/>
            <a:ext cx="563245" cy="208279"/>
          </a:xfrm>
          <a:custGeom>
            <a:avLst/>
            <a:gdLst/>
            <a:ahLst/>
            <a:cxnLst/>
            <a:rect l="l" t="t" r="r" b="b"/>
            <a:pathLst>
              <a:path w="563245" h="208279">
                <a:moveTo>
                  <a:pt x="0" y="0"/>
                </a:moveTo>
                <a:lnTo>
                  <a:pt x="563016" y="0"/>
                </a:lnTo>
                <a:lnTo>
                  <a:pt x="563016" y="208076"/>
                </a:lnTo>
                <a:lnTo>
                  <a:pt x="0" y="208076"/>
                </a:lnTo>
                <a:lnTo>
                  <a:pt x="0" y="0"/>
                </a:lnTo>
                <a:close/>
              </a:path>
            </a:pathLst>
          </a:custGeom>
          <a:ln w="6349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4114888" y="4870386"/>
            <a:ext cx="569595" cy="214629"/>
          </a:xfrm>
          <a:prstGeom prst="rect">
            <a:avLst/>
          </a:prstGeom>
          <a:solidFill>
            <a:srgbClr val="002948"/>
          </a:solidFill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118063" y="5155476"/>
            <a:ext cx="563245" cy="208279"/>
          </a:xfrm>
          <a:custGeom>
            <a:avLst/>
            <a:gdLst/>
            <a:ahLst/>
            <a:cxnLst/>
            <a:rect l="l" t="t" r="r" b="b"/>
            <a:pathLst>
              <a:path w="563245" h="208279">
                <a:moveTo>
                  <a:pt x="0" y="0"/>
                </a:moveTo>
                <a:lnTo>
                  <a:pt x="563016" y="0"/>
                </a:lnTo>
                <a:lnTo>
                  <a:pt x="563016" y="208076"/>
                </a:lnTo>
                <a:lnTo>
                  <a:pt x="0" y="208076"/>
                </a:lnTo>
                <a:lnTo>
                  <a:pt x="0" y="0"/>
                </a:lnTo>
                <a:close/>
              </a:path>
            </a:pathLst>
          </a:custGeom>
          <a:ln w="6349">
            <a:solidFill>
              <a:srgbClr val="002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114888" y="5152301"/>
            <a:ext cx="569595" cy="214629"/>
          </a:xfrm>
          <a:prstGeom prst="rect">
            <a:avLst/>
          </a:prstGeom>
          <a:solidFill>
            <a:srgbClr val="002948"/>
          </a:solidFill>
        </p:spPr>
        <p:txBody>
          <a:bodyPr vert="horz" wrap="square" lIns="0" tIns="0" rIns="0" bIns="0" rtlCol="0">
            <a:spAutoFit/>
          </a:bodyPr>
          <a:lstStyle/>
          <a:p>
            <a:pPr marL="103505">
              <a:lnSpc>
                <a:spcPts val="1575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Bid</a:t>
            </a:r>
            <a:r>
              <a:rPr sz="13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347249" y="5075241"/>
            <a:ext cx="1710055" cy="214629"/>
            <a:chOff x="2347249" y="5075241"/>
            <a:chExt cx="1710055" cy="214629"/>
          </a:xfrm>
        </p:grpSpPr>
        <p:sp>
          <p:nvSpPr>
            <p:cNvPr id="57" name="object 57"/>
            <p:cNvSpPr/>
            <p:nvPr/>
          </p:nvSpPr>
          <p:spPr>
            <a:xfrm>
              <a:off x="2353599" y="5081591"/>
              <a:ext cx="1640839" cy="171450"/>
            </a:xfrm>
            <a:custGeom>
              <a:avLst/>
              <a:gdLst/>
              <a:ahLst/>
              <a:cxnLst/>
              <a:rect l="l" t="t" r="r" b="b"/>
              <a:pathLst>
                <a:path w="1640839" h="171450">
                  <a:moveTo>
                    <a:pt x="0" y="0"/>
                  </a:moveTo>
                  <a:lnTo>
                    <a:pt x="1640535" y="171322"/>
                  </a:lnTo>
                </a:path>
              </a:pathLst>
            </a:custGeom>
            <a:ln w="12700">
              <a:solidFill>
                <a:srgbClr val="002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77549" y="5213694"/>
              <a:ext cx="80010" cy="76200"/>
            </a:xfrm>
            <a:custGeom>
              <a:avLst/>
              <a:gdLst/>
              <a:ahLst/>
              <a:cxnLst/>
              <a:rect l="l" t="t" r="r" b="b"/>
              <a:pathLst>
                <a:path w="80010" h="76200">
                  <a:moveTo>
                    <a:pt x="7912" y="0"/>
                  </a:moveTo>
                  <a:lnTo>
                    <a:pt x="0" y="75793"/>
                  </a:lnTo>
                  <a:lnTo>
                    <a:pt x="79743" y="45808"/>
                  </a:lnTo>
                  <a:lnTo>
                    <a:pt x="7912" y="0"/>
                  </a:lnTo>
                  <a:close/>
                </a:path>
              </a:pathLst>
            </a:custGeom>
            <a:solidFill>
              <a:srgbClr val="002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8163249" y="6374070"/>
            <a:ext cx="71755" cy="265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500" spc="-38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1006" y="6442367"/>
            <a:ext cx="1746503" cy="1667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255" indent="-635" algn="just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270" dirty="0"/>
              <a:t> </a:t>
            </a:r>
            <a:r>
              <a:rPr dirty="0"/>
              <a:t>information</a:t>
            </a:r>
            <a:r>
              <a:rPr spc="260" dirty="0"/>
              <a:t> </a:t>
            </a:r>
            <a:r>
              <a:rPr dirty="0"/>
              <a:t>contained</a:t>
            </a:r>
            <a:r>
              <a:rPr spc="260" dirty="0"/>
              <a:t> </a:t>
            </a:r>
            <a:r>
              <a:rPr dirty="0"/>
              <a:t>herein</a:t>
            </a:r>
            <a:r>
              <a:rPr spc="285" dirty="0"/>
              <a:t> </a:t>
            </a:r>
            <a:r>
              <a:rPr dirty="0"/>
              <a:t>is</a:t>
            </a:r>
            <a:r>
              <a:rPr spc="275" dirty="0"/>
              <a:t> </a:t>
            </a:r>
            <a:r>
              <a:rPr dirty="0"/>
              <a:t>solely</a:t>
            </a:r>
            <a:r>
              <a:rPr spc="280" dirty="0"/>
              <a:t> </a:t>
            </a:r>
            <a:r>
              <a:rPr dirty="0"/>
              <a:t>intended</a:t>
            </a:r>
            <a:r>
              <a:rPr spc="270" dirty="0"/>
              <a:t> </a:t>
            </a:r>
            <a:r>
              <a:rPr dirty="0"/>
              <a:t>to</a:t>
            </a:r>
            <a:r>
              <a:rPr spc="270" dirty="0"/>
              <a:t> </a:t>
            </a:r>
            <a:r>
              <a:rPr dirty="0"/>
              <a:t>facilitate</a:t>
            </a:r>
            <a:r>
              <a:rPr spc="260" dirty="0"/>
              <a:t> </a:t>
            </a:r>
            <a:r>
              <a:rPr dirty="0"/>
              <a:t>discussion</a:t>
            </a:r>
            <a:r>
              <a:rPr spc="275" dirty="0"/>
              <a:t> </a:t>
            </a:r>
            <a:r>
              <a:rPr dirty="0"/>
              <a:t>of</a:t>
            </a:r>
            <a:r>
              <a:rPr spc="285" dirty="0"/>
              <a:t> </a:t>
            </a:r>
            <a:r>
              <a:rPr dirty="0"/>
              <a:t>potentially</a:t>
            </a:r>
            <a:r>
              <a:rPr spc="254" dirty="0"/>
              <a:t> </a:t>
            </a:r>
            <a:r>
              <a:rPr dirty="0"/>
              <a:t>applicable</a:t>
            </a:r>
            <a:r>
              <a:rPr spc="245" dirty="0"/>
              <a:t> </a:t>
            </a:r>
            <a:r>
              <a:rPr dirty="0"/>
              <a:t>financing</a:t>
            </a:r>
            <a:r>
              <a:rPr spc="265" dirty="0"/>
              <a:t> </a:t>
            </a:r>
            <a:r>
              <a:rPr dirty="0"/>
              <a:t>applications</a:t>
            </a:r>
            <a:r>
              <a:rPr spc="254" dirty="0"/>
              <a:t> </a:t>
            </a:r>
            <a:r>
              <a:rPr dirty="0"/>
              <a:t>and</a:t>
            </a:r>
            <a:r>
              <a:rPr spc="270" dirty="0"/>
              <a:t> </a:t>
            </a:r>
            <a:r>
              <a:rPr dirty="0"/>
              <a:t>is</a:t>
            </a:r>
            <a:r>
              <a:rPr spc="280" dirty="0"/>
              <a:t> </a:t>
            </a:r>
            <a:r>
              <a:rPr dirty="0"/>
              <a:t>not</a:t>
            </a:r>
            <a:r>
              <a:rPr spc="290" dirty="0"/>
              <a:t> </a:t>
            </a:r>
            <a:r>
              <a:rPr dirty="0"/>
              <a:t>intended</a:t>
            </a:r>
            <a:r>
              <a:rPr spc="270" dirty="0"/>
              <a:t> </a:t>
            </a:r>
            <a:r>
              <a:rPr dirty="0"/>
              <a:t>to</a:t>
            </a:r>
            <a:r>
              <a:rPr spc="270" dirty="0"/>
              <a:t> </a:t>
            </a:r>
            <a:r>
              <a:rPr dirty="0"/>
              <a:t>be</a:t>
            </a:r>
            <a:r>
              <a:rPr spc="270" dirty="0"/>
              <a:t> </a:t>
            </a:r>
            <a:r>
              <a:rPr dirty="0"/>
              <a:t>a</a:t>
            </a:r>
            <a:r>
              <a:rPr spc="280" dirty="0"/>
              <a:t> </a:t>
            </a:r>
            <a:r>
              <a:rPr dirty="0"/>
              <a:t>specific</a:t>
            </a:r>
            <a:r>
              <a:rPr spc="260" dirty="0"/>
              <a:t> </a:t>
            </a:r>
            <a:r>
              <a:rPr spc="-10" dirty="0"/>
              <a:t>buy/sell</a:t>
            </a:r>
            <a:r>
              <a:rPr spc="500" dirty="0"/>
              <a:t> </a:t>
            </a:r>
            <a:r>
              <a:rPr dirty="0"/>
              <a:t>recommendation,</a:t>
            </a:r>
            <a:r>
              <a:rPr spc="65" dirty="0"/>
              <a:t> </a:t>
            </a:r>
            <a:r>
              <a:rPr dirty="0"/>
              <a:t>nor</a:t>
            </a:r>
            <a:r>
              <a:rPr spc="65" dirty="0"/>
              <a:t> </a:t>
            </a:r>
            <a:r>
              <a:rPr dirty="0"/>
              <a:t>is</a:t>
            </a:r>
            <a:r>
              <a:rPr spc="85" dirty="0"/>
              <a:t> </a:t>
            </a:r>
            <a:r>
              <a:rPr dirty="0"/>
              <a:t>it</a:t>
            </a:r>
            <a:r>
              <a:rPr spc="85" dirty="0"/>
              <a:t> </a:t>
            </a:r>
            <a:r>
              <a:rPr dirty="0"/>
              <a:t>an</a:t>
            </a:r>
            <a:r>
              <a:rPr spc="70" dirty="0"/>
              <a:t> </a:t>
            </a:r>
            <a:r>
              <a:rPr dirty="0"/>
              <a:t>official</a:t>
            </a:r>
            <a:r>
              <a:rPr spc="65" dirty="0"/>
              <a:t> </a:t>
            </a:r>
            <a:r>
              <a:rPr dirty="0"/>
              <a:t>confirmation</a:t>
            </a:r>
            <a:r>
              <a:rPr spc="70" dirty="0"/>
              <a:t> </a:t>
            </a:r>
            <a:r>
              <a:rPr dirty="0"/>
              <a:t>of</a:t>
            </a:r>
            <a:r>
              <a:rPr spc="75" dirty="0"/>
              <a:t> </a:t>
            </a:r>
            <a:r>
              <a:rPr dirty="0"/>
              <a:t>terms.</a:t>
            </a:r>
            <a:r>
              <a:rPr spc="70" dirty="0"/>
              <a:t> </a:t>
            </a:r>
            <a:r>
              <a:rPr dirty="0"/>
              <a:t>Any</a:t>
            </a:r>
            <a:r>
              <a:rPr spc="65" dirty="0"/>
              <a:t> </a:t>
            </a:r>
            <a:r>
              <a:rPr dirty="0"/>
              <a:t>terms</a:t>
            </a:r>
            <a:r>
              <a:rPr spc="80" dirty="0"/>
              <a:t> </a:t>
            </a:r>
            <a:r>
              <a:rPr dirty="0"/>
              <a:t>discussed</a:t>
            </a:r>
            <a:r>
              <a:rPr spc="80" dirty="0"/>
              <a:t> </a:t>
            </a:r>
            <a:r>
              <a:rPr dirty="0"/>
              <a:t>herein</a:t>
            </a:r>
            <a:r>
              <a:rPr spc="90" dirty="0"/>
              <a:t> </a:t>
            </a:r>
            <a:r>
              <a:rPr dirty="0"/>
              <a:t>are</a:t>
            </a:r>
            <a:r>
              <a:rPr spc="65" dirty="0"/>
              <a:t> </a:t>
            </a:r>
            <a:r>
              <a:rPr dirty="0"/>
              <a:t>preliminary</a:t>
            </a:r>
            <a:r>
              <a:rPr spc="65" dirty="0"/>
              <a:t> </a:t>
            </a:r>
            <a:r>
              <a:rPr dirty="0"/>
              <a:t>until</a:t>
            </a:r>
            <a:r>
              <a:rPr spc="60" dirty="0"/>
              <a:t> </a:t>
            </a:r>
            <a:r>
              <a:rPr dirty="0"/>
              <a:t>confirmed</a:t>
            </a:r>
            <a:r>
              <a:rPr spc="75" dirty="0"/>
              <a:t> </a:t>
            </a:r>
            <a:r>
              <a:rPr dirty="0"/>
              <a:t>in</a:t>
            </a:r>
            <a:r>
              <a:rPr spc="70" dirty="0"/>
              <a:t> </a:t>
            </a:r>
            <a:r>
              <a:rPr dirty="0"/>
              <a:t>a</a:t>
            </a:r>
            <a:r>
              <a:rPr spc="70" dirty="0"/>
              <a:t> </a:t>
            </a:r>
            <a:r>
              <a:rPr dirty="0"/>
              <a:t>definitive</a:t>
            </a:r>
            <a:r>
              <a:rPr spc="80" dirty="0"/>
              <a:t> </a:t>
            </a:r>
            <a:r>
              <a:rPr dirty="0"/>
              <a:t>written</a:t>
            </a:r>
            <a:r>
              <a:rPr spc="85" dirty="0"/>
              <a:t> </a:t>
            </a:r>
            <a:r>
              <a:rPr dirty="0"/>
              <a:t>agreement.</a:t>
            </a:r>
            <a:r>
              <a:rPr spc="70" dirty="0"/>
              <a:t> </a:t>
            </a:r>
            <a:r>
              <a:rPr spc="-10" dirty="0"/>
              <a:t>While</a:t>
            </a:r>
            <a:r>
              <a:rPr spc="65" dirty="0"/>
              <a:t> </a:t>
            </a:r>
            <a:r>
              <a:rPr dirty="0"/>
              <a:t>we</a:t>
            </a:r>
            <a:r>
              <a:rPr spc="65" dirty="0"/>
              <a:t> </a:t>
            </a:r>
            <a:r>
              <a:rPr dirty="0"/>
              <a:t>believe</a:t>
            </a:r>
            <a:r>
              <a:rPr spc="75" dirty="0"/>
              <a:t> </a:t>
            </a:r>
            <a:r>
              <a:rPr dirty="0"/>
              <a:t>that</a:t>
            </a:r>
            <a:r>
              <a:rPr spc="70" dirty="0"/>
              <a:t> </a:t>
            </a:r>
            <a:r>
              <a:rPr spc="-25" dirty="0"/>
              <a:t>the</a:t>
            </a:r>
            <a:r>
              <a:rPr spc="500" dirty="0"/>
              <a:t> </a:t>
            </a:r>
            <a:r>
              <a:rPr dirty="0"/>
              <a:t>outlined</a:t>
            </a:r>
            <a:r>
              <a:rPr spc="60" dirty="0"/>
              <a:t> </a:t>
            </a:r>
            <a:r>
              <a:rPr dirty="0"/>
              <a:t>financial</a:t>
            </a:r>
            <a:r>
              <a:rPr spc="45" dirty="0"/>
              <a:t> </a:t>
            </a:r>
            <a:r>
              <a:rPr dirty="0"/>
              <a:t>structure</a:t>
            </a:r>
            <a:r>
              <a:rPr spc="50" dirty="0"/>
              <a:t> </a:t>
            </a:r>
            <a:r>
              <a:rPr dirty="0"/>
              <a:t>or</a:t>
            </a:r>
            <a:r>
              <a:rPr spc="45" dirty="0"/>
              <a:t> </a:t>
            </a:r>
            <a:r>
              <a:rPr dirty="0"/>
              <a:t>marketing</a:t>
            </a:r>
            <a:r>
              <a:rPr spc="55" dirty="0"/>
              <a:t> </a:t>
            </a:r>
            <a:r>
              <a:rPr dirty="0"/>
              <a:t>strategy</a:t>
            </a:r>
            <a:r>
              <a:rPr spc="50" dirty="0"/>
              <a:t> </a:t>
            </a:r>
            <a:r>
              <a:rPr dirty="0"/>
              <a:t>is</a:t>
            </a:r>
            <a:r>
              <a:rPr spc="50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best</a:t>
            </a:r>
            <a:r>
              <a:rPr spc="75" dirty="0"/>
              <a:t> </a:t>
            </a:r>
            <a:r>
              <a:rPr dirty="0"/>
              <a:t>approach</a:t>
            </a:r>
            <a:r>
              <a:rPr spc="40" dirty="0"/>
              <a:t> </a:t>
            </a:r>
            <a:r>
              <a:rPr dirty="0"/>
              <a:t>under</a:t>
            </a:r>
            <a:r>
              <a:rPr spc="50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current</a:t>
            </a:r>
            <a:r>
              <a:rPr spc="55" dirty="0"/>
              <a:t> </a:t>
            </a:r>
            <a:r>
              <a:rPr dirty="0"/>
              <a:t>market</a:t>
            </a:r>
            <a:r>
              <a:rPr spc="55" dirty="0"/>
              <a:t> </a:t>
            </a:r>
            <a:r>
              <a:rPr dirty="0"/>
              <a:t>conditions,</a:t>
            </a:r>
            <a:r>
              <a:rPr spc="55" dirty="0"/>
              <a:t> </a:t>
            </a:r>
            <a:r>
              <a:rPr dirty="0"/>
              <a:t>the</a:t>
            </a:r>
            <a:r>
              <a:rPr spc="60" dirty="0"/>
              <a:t> </a:t>
            </a:r>
            <a:r>
              <a:rPr dirty="0"/>
              <a:t>market</a:t>
            </a:r>
            <a:r>
              <a:rPr spc="55" dirty="0"/>
              <a:t> </a:t>
            </a:r>
            <a:r>
              <a:rPr dirty="0"/>
              <a:t>conditions</a:t>
            </a:r>
            <a:r>
              <a:rPr spc="70" dirty="0"/>
              <a:t> </a:t>
            </a:r>
            <a:r>
              <a:rPr dirty="0"/>
              <a:t>at</a:t>
            </a:r>
            <a:r>
              <a:rPr spc="55" dirty="0"/>
              <a:t> </a:t>
            </a:r>
            <a:r>
              <a:rPr dirty="0"/>
              <a:t>the</a:t>
            </a:r>
            <a:r>
              <a:rPr spc="60" dirty="0"/>
              <a:t> </a:t>
            </a:r>
            <a:r>
              <a:rPr dirty="0"/>
              <a:t>time</a:t>
            </a:r>
            <a:r>
              <a:rPr spc="60" dirty="0"/>
              <a:t> </a:t>
            </a:r>
            <a:r>
              <a:rPr dirty="0"/>
              <a:t>any</a:t>
            </a:r>
            <a:r>
              <a:rPr spc="50" dirty="0"/>
              <a:t> </a:t>
            </a:r>
            <a:r>
              <a:rPr dirty="0"/>
              <a:t>proposed</a:t>
            </a:r>
            <a:r>
              <a:rPr spc="60" dirty="0"/>
              <a:t> </a:t>
            </a:r>
            <a:r>
              <a:rPr dirty="0"/>
              <a:t>transaction</a:t>
            </a:r>
            <a:r>
              <a:rPr spc="55" dirty="0"/>
              <a:t> </a:t>
            </a:r>
            <a:r>
              <a:rPr dirty="0"/>
              <a:t>is</a:t>
            </a:r>
            <a:r>
              <a:rPr spc="65" dirty="0"/>
              <a:t> </a:t>
            </a:r>
            <a:r>
              <a:rPr spc="-10" dirty="0"/>
              <a:t>structured</a:t>
            </a:r>
            <a:r>
              <a:rPr spc="500" dirty="0"/>
              <a:t> </a:t>
            </a:r>
            <a:r>
              <a:rPr dirty="0"/>
              <a:t>or sold may</a:t>
            </a:r>
            <a:r>
              <a:rPr spc="-10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different,</a:t>
            </a:r>
            <a:r>
              <a:rPr spc="15" dirty="0"/>
              <a:t> </a:t>
            </a:r>
            <a:r>
              <a:rPr dirty="0"/>
              <a:t>which may</a:t>
            </a:r>
            <a:r>
              <a:rPr spc="-25" dirty="0"/>
              <a:t> </a:t>
            </a:r>
            <a:r>
              <a:rPr dirty="0"/>
              <a:t>require</a:t>
            </a:r>
            <a:r>
              <a:rPr spc="30" dirty="0"/>
              <a:t> </a:t>
            </a:r>
            <a:r>
              <a:rPr dirty="0"/>
              <a:t>a</a:t>
            </a:r>
            <a:r>
              <a:rPr spc="-5" dirty="0"/>
              <a:t> </a:t>
            </a:r>
            <a:r>
              <a:rPr dirty="0"/>
              <a:t>different</a:t>
            </a:r>
            <a:r>
              <a:rPr spc="15" dirty="0"/>
              <a:t> </a:t>
            </a:r>
            <a:r>
              <a:rPr spc="-10" dirty="0"/>
              <a:t>approach.</a:t>
            </a:r>
          </a:p>
          <a:p>
            <a:pPr marL="13335" marR="8890" indent="635" algn="just">
              <a:lnSpc>
                <a:spcPct val="100000"/>
              </a:lnSpc>
              <a:spcBef>
                <a:spcPts val="595"/>
              </a:spcBef>
            </a:pPr>
            <a:r>
              <a:rPr dirty="0"/>
              <a:t>The</a:t>
            </a:r>
            <a:r>
              <a:rPr spc="125" dirty="0"/>
              <a:t> </a:t>
            </a:r>
            <a:r>
              <a:rPr dirty="0"/>
              <a:t>analysis</a:t>
            </a:r>
            <a:r>
              <a:rPr spc="130" dirty="0"/>
              <a:t> </a:t>
            </a:r>
            <a:r>
              <a:rPr dirty="0"/>
              <a:t>or</a:t>
            </a:r>
            <a:r>
              <a:rPr spc="135" dirty="0"/>
              <a:t> </a:t>
            </a:r>
            <a:r>
              <a:rPr dirty="0"/>
              <a:t>information</a:t>
            </a:r>
            <a:r>
              <a:rPr spc="135" dirty="0"/>
              <a:t> </a:t>
            </a:r>
            <a:r>
              <a:rPr dirty="0"/>
              <a:t>presented</a:t>
            </a:r>
            <a:r>
              <a:rPr spc="140" dirty="0"/>
              <a:t> </a:t>
            </a:r>
            <a:r>
              <a:rPr dirty="0"/>
              <a:t>herein</a:t>
            </a:r>
            <a:r>
              <a:rPr spc="140" dirty="0"/>
              <a:t> </a:t>
            </a:r>
            <a:r>
              <a:rPr dirty="0"/>
              <a:t>is</a:t>
            </a:r>
            <a:r>
              <a:rPr spc="135" dirty="0"/>
              <a:t> </a:t>
            </a:r>
            <a:r>
              <a:rPr dirty="0"/>
              <a:t>based</a:t>
            </a:r>
            <a:r>
              <a:rPr spc="130" dirty="0"/>
              <a:t> </a:t>
            </a:r>
            <a:r>
              <a:rPr dirty="0"/>
              <a:t>upon</a:t>
            </a:r>
            <a:r>
              <a:rPr spc="140" dirty="0"/>
              <a:t> </a:t>
            </a:r>
            <a:r>
              <a:rPr dirty="0"/>
              <a:t>hypothetical</a:t>
            </a:r>
            <a:r>
              <a:rPr spc="130" dirty="0"/>
              <a:t> </a:t>
            </a:r>
            <a:r>
              <a:rPr dirty="0"/>
              <a:t>projections</a:t>
            </a:r>
            <a:r>
              <a:rPr spc="130" dirty="0"/>
              <a:t> </a:t>
            </a:r>
            <a:r>
              <a:rPr dirty="0"/>
              <a:t>and/or</a:t>
            </a:r>
            <a:r>
              <a:rPr spc="135" dirty="0"/>
              <a:t> </a:t>
            </a:r>
            <a:r>
              <a:rPr dirty="0"/>
              <a:t>past</a:t>
            </a:r>
            <a:r>
              <a:rPr spc="140" dirty="0"/>
              <a:t> </a:t>
            </a:r>
            <a:r>
              <a:rPr dirty="0"/>
              <a:t>performance</a:t>
            </a:r>
            <a:r>
              <a:rPr spc="125" dirty="0"/>
              <a:t> </a:t>
            </a:r>
            <a:r>
              <a:rPr dirty="0"/>
              <a:t>that</a:t>
            </a:r>
            <a:r>
              <a:rPr spc="135" dirty="0"/>
              <a:t> </a:t>
            </a:r>
            <a:r>
              <a:rPr dirty="0"/>
              <a:t>have</a:t>
            </a:r>
            <a:r>
              <a:rPr spc="135" dirty="0"/>
              <a:t> </a:t>
            </a:r>
            <a:r>
              <a:rPr dirty="0"/>
              <a:t>certain</a:t>
            </a:r>
            <a:r>
              <a:rPr spc="135" dirty="0"/>
              <a:t> </a:t>
            </a:r>
            <a:r>
              <a:rPr dirty="0"/>
              <a:t>limitations.</a:t>
            </a:r>
            <a:r>
              <a:rPr spc="135" dirty="0"/>
              <a:t> </a:t>
            </a:r>
            <a:r>
              <a:rPr dirty="0"/>
              <a:t>No</a:t>
            </a:r>
            <a:r>
              <a:rPr spc="125" dirty="0"/>
              <a:t> </a:t>
            </a:r>
            <a:r>
              <a:rPr dirty="0"/>
              <a:t>representation</a:t>
            </a:r>
            <a:r>
              <a:rPr spc="135" dirty="0"/>
              <a:t> </a:t>
            </a:r>
            <a:r>
              <a:rPr dirty="0"/>
              <a:t>is</a:t>
            </a:r>
            <a:r>
              <a:rPr spc="135" dirty="0"/>
              <a:t> </a:t>
            </a:r>
            <a:r>
              <a:rPr dirty="0"/>
              <a:t>made</a:t>
            </a:r>
            <a:r>
              <a:rPr spc="130" dirty="0"/>
              <a:t> </a:t>
            </a:r>
            <a:r>
              <a:rPr dirty="0"/>
              <a:t>that</a:t>
            </a:r>
            <a:r>
              <a:rPr spc="140" dirty="0"/>
              <a:t> </a:t>
            </a:r>
            <a:r>
              <a:rPr dirty="0"/>
              <a:t>it</a:t>
            </a:r>
            <a:r>
              <a:rPr spc="135" dirty="0"/>
              <a:t> </a:t>
            </a:r>
            <a:r>
              <a:rPr spc="-25" dirty="0"/>
              <a:t>is</a:t>
            </a:r>
            <a:r>
              <a:rPr spc="500" dirty="0"/>
              <a:t> </a:t>
            </a:r>
            <a:r>
              <a:rPr dirty="0"/>
              <a:t>accurate</a:t>
            </a:r>
            <a:r>
              <a:rPr spc="35" dirty="0"/>
              <a:t> </a:t>
            </a:r>
            <a:r>
              <a:rPr dirty="0"/>
              <a:t>or</a:t>
            </a:r>
            <a:r>
              <a:rPr spc="40" dirty="0"/>
              <a:t> </a:t>
            </a:r>
            <a:r>
              <a:rPr dirty="0"/>
              <a:t>complete</a:t>
            </a:r>
            <a:r>
              <a:rPr spc="40" dirty="0"/>
              <a:t> </a:t>
            </a:r>
            <a:r>
              <a:rPr dirty="0"/>
              <a:t>or</a:t>
            </a:r>
            <a:r>
              <a:rPr spc="40" dirty="0"/>
              <a:t> </a:t>
            </a:r>
            <a:r>
              <a:rPr dirty="0"/>
              <a:t>that</a:t>
            </a:r>
            <a:r>
              <a:rPr spc="45" dirty="0"/>
              <a:t> </a:t>
            </a:r>
            <a:r>
              <a:rPr dirty="0"/>
              <a:t>any</a:t>
            </a:r>
            <a:r>
              <a:rPr spc="40" dirty="0"/>
              <a:t> </a:t>
            </a:r>
            <a:r>
              <a:rPr dirty="0"/>
              <a:t>results</a:t>
            </a:r>
            <a:r>
              <a:rPr spc="40" dirty="0"/>
              <a:t> </a:t>
            </a:r>
            <a:r>
              <a:rPr dirty="0"/>
              <a:t>indicated</a:t>
            </a:r>
            <a:r>
              <a:rPr spc="35" dirty="0"/>
              <a:t> </a:t>
            </a:r>
            <a:r>
              <a:rPr dirty="0"/>
              <a:t>will</a:t>
            </a:r>
            <a:r>
              <a:rPr spc="40" dirty="0"/>
              <a:t> </a:t>
            </a:r>
            <a:r>
              <a:rPr dirty="0"/>
              <a:t>be</a:t>
            </a:r>
            <a:r>
              <a:rPr spc="40" dirty="0"/>
              <a:t> </a:t>
            </a:r>
            <a:r>
              <a:rPr dirty="0"/>
              <a:t>achieved.</a:t>
            </a:r>
            <a:r>
              <a:rPr spc="45" dirty="0"/>
              <a:t> </a:t>
            </a:r>
            <a:r>
              <a:rPr dirty="0"/>
              <a:t>In</a:t>
            </a:r>
            <a:r>
              <a:rPr spc="45" dirty="0"/>
              <a:t> </a:t>
            </a:r>
            <a:r>
              <a:rPr dirty="0"/>
              <a:t>no</a:t>
            </a:r>
            <a:r>
              <a:rPr spc="40" dirty="0"/>
              <a:t> </a:t>
            </a:r>
            <a:r>
              <a:rPr dirty="0"/>
              <a:t>way</a:t>
            </a:r>
            <a:r>
              <a:rPr spc="40" dirty="0"/>
              <a:t> </a:t>
            </a:r>
            <a:r>
              <a:rPr dirty="0"/>
              <a:t>is</a:t>
            </a:r>
            <a:r>
              <a:rPr spc="55" dirty="0"/>
              <a:t> </a:t>
            </a:r>
            <a:r>
              <a:rPr dirty="0"/>
              <a:t>past</a:t>
            </a:r>
            <a:r>
              <a:rPr spc="50" dirty="0"/>
              <a:t> </a:t>
            </a:r>
            <a:r>
              <a:rPr dirty="0"/>
              <a:t>performance</a:t>
            </a:r>
            <a:r>
              <a:rPr spc="35" dirty="0"/>
              <a:t> </a:t>
            </a:r>
            <a:r>
              <a:rPr dirty="0"/>
              <a:t>indicative</a:t>
            </a:r>
            <a:r>
              <a:rPr spc="40" dirty="0"/>
              <a:t> </a:t>
            </a:r>
            <a:r>
              <a:rPr dirty="0"/>
              <a:t>of</a:t>
            </a:r>
            <a:r>
              <a:rPr spc="45" dirty="0"/>
              <a:t> </a:t>
            </a:r>
            <a:r>
              <a:rPr dirty="0"/>
              <a:t>future</a:t>
            </a:r>
            <a:r>
              <a:rPr spc="40" dirty="0"/>
              <a:t> </a:t>
            </a:r>
            <a:r>
              <a:rPr dirty="0"/>
              <a:t>results.</a:t>
            </a:r>
            <a:r>
              <a:rPr spc="45" dirty="0"/>
              <a:t> </a:t>
            </a:r>
            <a:r>
              <a:rPr dirty="0"/>
              <a:t>Changes</a:t>
            </a:r>
            <a:r>
              <a:rPr spc="40" dirty="0"/>
              <a:t> </a:t>
            </a:r>
            <a:r>
              <a:rPr dirty="0"/>
              <a:t>to</a:t>
            </a:r>
            <a:r>
              <a:rPr spc="40" dirty="0"/>
              <a:t> </a:t>
            </a:r>
            <a:r>
              <a:rPr dirty="0"/>
              <a:t>any</a:t>
            </a:r>
            <a:r>
              <a:rPr spc="40" dirty="0"/>
              <a:t> </a:t>
            </a:r>
            <a:r>
              <a:rPr dirty="0"/>
              <a:t>prices,</a:t>
            </a:r>
            <a:r>
              <a:rPr spc="45" dirty="0"/>
              <a:t> </a:t>
            </a:r>
            <a:r>
              <a:rPr dirty="0"/>
              <a:t>levels,</a:t>
            </a:r>
            <a:r>
              <a:rPr spc="45" dirty="0"/>
              <a:t> </a:t>
            </a:r>
            <a:r>
              <a:rPr dirty="0"/>
              <a:t>or</a:t>
            </a:r>
            <a:r>
              <a:rPr spc="40" dirty="0"/>
              <a:t> </a:t>
            </a:r>
            <a:r>
              <a:rPr dirty="0"/>
              <a:t>assumptions</a:t>
            </a:r>
            <a:r>
              <a:rPr spc="40" dirty="0"/>
              <a:t> </a:t>
            </a:r>
            <a:r>
              <a:rPr spc="-10" dirty="0"/>
              <a:t>contained</a:t>
            </a:r>
            <a:r>
              <a:rPr spc="500" dirty="0"/>
              <a:t> </a:t>
            </a:r>
            <a:r>
              <a:rPr dirty="0"/>
              <a:t>herein</a:t>
            </a:r>
            <a:r>
              <a:rPr spc="-10" dirty="0"/>
              <a:t> </a:t>
            </a:r>
            <a:r>
              <a:rPr spc="10" dirty="0"/>
              <a:t>may</a:t>
            </a:r>
            <a:r>
              <a:rPr spc="-20" dirty="0"/>
              <a:t> </a:t>
            </a:r>
            <a:r>
              <a:rPr spc="10" dirty="0"/>
              <a:t>have</a:t>
            </a:r>
            <a:r>
              <a:rPr spc="-5" dirty="0"/>
              <a:t> </a:t>
            </a:r>
            <a:r>
              <a:rPr spc="10" dirty="0"/>
              <a:t>a</a:t>
            </a:r>
            <a:r>
              <a:rPr dirty="0"/>
              <a:t> </a:t>
            </a:r>
            <a:r>
              <a:rPr spc="10" dirty="0"/>
              <a:t>material</a:t>
            </a:r>
            <a:r>
              <a:rPr spc="-10" dirty="0"/>
              <a:t> </a:t>
            </a:r>
            <a:r>
              <a:rPr spc="10" dirty="0"/>
              <a:t>impact</a:t>
            </a:r>
            <a:r>
              <a:rPr spc="-10" dirty="0"/>
              <a:t> </a:t>
            </a:r>
            <a:r>
              <a:rPr spc="10" dirty="0"/>
              <a:t>on</a:t>
            </a:r>
            <a:r>
              <a:rPr spc="-10" dirty="0"/>
              <a:t> </a:t>
            </a:r>
            <a:r>
              <a:rPr spc="10" dirty="0"/>
              <a:t>results.</a:t>
            </a:r>
            <a:r>
              <a:rPr dirty="0"/>
              <a:t> Any </a:t>
            </a:r>
            <a:r>
              <a:rPr spc="10" dirty="0"/>
              <a:t>estimates</a:t>
            </a:r>
            <a:r>
              <a:rPr spc="-15" dirty="0"/>
              <a:t> </a:t>
            </a:r>
            <a:r>
              <a:rPr spc="10" dirty="0"/>
              <a:t>or</a:t>
            </a:r>
            <a:r>
              <a:rPr spc="-5" dirty="0"/>
              <a:t> </a:t>
            </a:r>
            <a:r>
              <a:rPr spc="10" dirty="0"/>
              <a:t>assumptions</a:t>
            </a:r>
            <a:r>
              <a:rPr spc="-15" dirty="0"/>
              <a:t> </a:t>
            </a:r>
            <a:r>
              <a:rPr spc="10" dirty="0"/>
              <a:t>contained</a:t>
            </a:r>
            <a:r>
              <a:rPr spc="-5" dirty="0"/>
              <a:t> </a:t>
            </a:r>
            <a:r>
              <a:rPr dirty="0"/>
              <a:t>herein</a:t>
            </a:r>
            <a:r>
              <a:rPr spc="5" dirty="0"/>
              <a:t> </a:t>
            </a:r>
            <a:r>
              <a:rPr dirty="0"/>
              <a:t>represent </a:t>
            </a:r>
            <a:r>
              <a:rPr spc="10" dirty="0"/>
              <a:t>our</a:t>
            </a:r>
            <a:r>
              <a:rPr spc="5" dirty="0"/>
              <a:t> </a:t>
            </a:r>
            <a:r>
              <a:rPr spc="10" dirty="0"/>
              <a:t>best</a:t>
            </a:r>
            <a:r>
              <a:rPr spc="-10" dirty="0"/>
              <a:t> </a:t>
            </a:r>
            <a:r>
              <a:rPr spc="10" dirty="0"/>
              <a:t>judgment</a:t>
            </a:r>
            <a:r>
              <a:rPr spc="-5" dirty="0"/>
              <a:t> </a:t>
            </a:r>
            <a:r>
              <a:rPr spc="10" dirty="0"/>
              <a:t>as</a:t>
            </a:r>
            <a:r>
              <a:rPr spc="-5" dirty="0"/>
              <a:t> </a:t>
            </a:r>
            <a:r>
              <a:rPr spc="10" dirty="0"/>
              <a:t>of</a:t>
            </a:r>
            <a:r>
              <a:rPr dirty="0"/>
              <a:t> </a:t>
            </a:r>
            <a:r>
              <a:rPr spc="10" dirty="0"/>
              <a:t>the</a:t>
            </a:r>
            <a:r>
              <a:rPr spc="5" dirty="0"/>
              <a:t> </a:t>
            </a:r>
            <a:r>
              <a:rPr spc="10" dirty="0"/>
              <a:t>date</a:t>
            </a:r>
            <a:r>
              <a:rPr dirty="0"/>
              <a:t> </a:t>
            </a:r>
            <a:r>
              <a:rPr spc="10" dirty="0"/>
              <a:t>indicated</a:t>
            </a:r>
            <a:r>
              <a:rPr spc="-5" dirty="0"/>
              <a:t> </a:t>
            </a:r>
            <a:r>
              <a:rPr spc="10" dirty="0"/>
              <a:t>and</a:t>
            </a:r>
            <a:r>
              <a:rPr spc="-15" dirty="0"/>
              <a:t> </a:t>
            </a:r>
            <a:r>
              <a:rPr spc="10" dirty="0"/>
              <a:t>are</a:t>
            </a:r>
            <a:r>
              <a:rPr spc="-5" dirty="0"/>
              <a:t> </a:t>
            </a:r>
            <a:r>
              <a:rPr spc="10" dirty="0"/>
              <a:t>subject</a:t>
            </a:r>
            <a:r>
              <a:rPr spc="-5" dirty="0"/>
              <a:t> </a:t>
            </a:r>
            <a:r>
              <a:rPr spc="10" dirty="0"/>
              <a:t>to</a:t>
            </a:r>
            <a:r>
              <a:rPr spc="-5" dirty="0"/>
              <a:t> </a:t>
            </a:r>
            <a:r>
              <a:rPr spc="10" dirty="0"/>
              <a:t>change</a:t>
            </a:r>
            <a:r>
              <a:rPr spc="-20" dirty="0"/>
              <a:t> </a:t>
            </a:r>
            <a:r>
              <a:rPr spc="-10" dirty="0"/>
              <a:t>without</a:t>
            </a:r>
            <a:r>
              <a:rPr spc="500" dirty="0"/>
              <a:t> </a:t>
            </a:r>
            <a:r>
              <a:rPr dirty="0"/>
              <a:t>notice.</a:t>
            </a:r>
            <a:r>
              <a:rPr spc="15" dirty="0"/>
              <a:t> </a:t>
            </a:r>
            <a:r>
              <a:rPr dirty="0"/>
              <a:t>Examples</a:t>
            </a:r>
            <a:r>
              <a:rPr spc="30" dirty="0"/>
              <a:t> </a:t>
            </a:r>
            <a:r>
              <a:rPr dirty="0"/>
              <a:t>are</a:t>
            </a:r>
            <a:r>
              <a:rPr spc="10" dirty="0"/>
              <a:t> </a:t>
            </a:r>
            <a:r>
              <a:rPr dirty="0"/>
              <a:t>merely</a:t>
            </a:r>
            <a:r>
              <a:rPr spc="15" dirty="0"/>
              <a:t> </a:t>
            </a:r>
            <a:r>
              <a:rPr dirty="0"/>
              <a:t>representative</a:t>
            </a:r>
            <a:r>
              <a:rPr spc="40" dirty="0"/>
              <a:t> </a:t>
            </a:r>
            <a:r>
              <a:rPr dirty="0"/>
              <a:t>and</a:t>
            </a:r>
            <a:r>
              <a:rPr spc="15" dirty="0"/>
              <a:t> </a:t>
            </a:r>
            <a:r>
              <a:rPr dirty="0"/>
              <a:t>are</a:t>
            </a:r>
            <a:r>
              <a:rPr spc="10" dirty="0"/>
              <a:t> </a:t>
            </a:r>
            <a:r>
              <a:rPr dirty="0"/>
              <a:t>not</a:t>
            </a:r>
            <a:r>
              <a:rPr spc="15" dirty="0"/>
              <a:t> </a:t>
            </a:r>
            <a:r>
              <a:rPr dirty="0"/>
              <a:t>meant</a:t>
            </a:r>
            <a:r>
              <a:rPr spc="5" dirty="0"/>
              <a:t> </a:t>
            </a:r>
            <a:r>
              <a:rPr dirty="0"/>
              <a:t>to</a:t>
            </a:r>
            <a:r>
              <a:rPr spc="25" dirty="0"/>
              <a:t> </a:t>
            </a:r>
            <a:r>
              <a:rPr dirty="0"/>
              <a:t>be</a:t>
            </a:r>
            <a:r>
              <a:rPr spc="10" dirty="0"/>
              <a:t> </a:t>
            </a:r>
            <a:r>
              <a:rPr dirty="0"/>
              <a:t>all-</a:t>
            </a:r>
            <a:r>
              <a:rPr spc="-10" dirty="0"/>
              <a:t>inclusive.</a:t>
            </a: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</a:pPr>
            <a:r>
              <a:rPr spc="10" dirty="0"/>
              <a:t>Raymond</a:t>
            </a:r>
            <a:r>
              <a:rPr spc="-20" dirty="0"/>
              <a:t> </a:t>
            </a:r>
            <a:r>
              <a:rPr spc="10" dirty="0"/>
              <a:t>James</a:t>
            </a:r>
            <a:r>
              <a:rPr spc="-20" dirty="0"/>
              <a:t> </a:t>
            </a:r>
            <a:r>
              <a:rPr spc="10" dirty="0"/>
              <a:t>shall</a:t>
            </a:r>
            <a:r>
              <a:rPr spc="-15" dirty="0"/>
              <a:t> </a:t>
            </a:r>
            <a:r>
              <a:rPr dirty="0"/>
              <a:t>have</a:t>
            </a:r>
            <a:r>
              <a:rPr spc="-20" dirty="0"/>
              <a:t> </a:t>
            </a:r>
            <a:r>
              <a:rPr spc="10" dirty="0"/>
              <a:t>no</a:t>
            </a:r>
            <a:r>
              <a:rPr spc="-5" dirty="0"/>
              <a:t> </a:t>
            </a:r>
            <a:r>
              <a:rPr dirty="0"/>
              <a:t>liability,</a:t>
            </a:r>
            <a:r>
              <a:rPr spc="-15" dirty="0"/>
              <a:t> </a:t>
            </a:r>
            <a:r>
              <a:rPr spc="10" dirty="0"/>
              <a:t>contingent</a:t>
            </a:r>
            <a:r>
              <a:rPr spc="-5" dirty="0"/>
              <a:t> </a:t>
            </a:r>
            <a:r>
              <a:rPr spc="10" dirty="0"/>
              <a:t>or</a:t>
            </a:r>
            <a:r>
              <a:rPr spc="-20" dirty="0"/>
              <a:t> </a:t>
            </a:r>
            <a:r>
              <a:rPr dirty="0"/>
              <a:t>otherwise,</a:t>
            </a:r>
            <a:r>
              <a:rPr spc="-10" dirty="0"/>
              <a:t> </a:t>
            </a:r>
            <a:r>
              <a:rPr spc="10" dirty="0"/>
              <a:t>to</a:t>
            </a:r>
            <a:r>
              <a:rPr spc="-20" dirty="0"/>
              <a:t> </a:t>
            </a:r>
            <a:r>
              <a:rPr spc="10" dirty="0"/>
              <a:t>the</a:t>
            </a:r>
            <a:r>
              <a:rPr spc="-5" dirty="0"/>
              <a:t> </a:t>
            </a:r>
            <a:r>
              <a:rPr spc="10" dirty="0"/>
              <a:t>recipient</a:t>
            </a:r>
            <a:r>
              <a:rPr spc="5" dirty="0"/>
              <a:t> </a:t>
            </a:r>
            <a:r>
              <a:rPr dirty="0"/>
              <a:t>hereof</a:t>
            </a:r>
            <a:r>
              <a:rPr spc="5" dirty="0"/>
              <a:t> </a:t>
            </a:r>
            <a:r>
              <a:rPr spc="10" dirty="0"/>
              <a:t>or</a:t>
            </a:r>
            <a:r>
              <a:rPr spc="-10" dirty="0"/>
              <a:t> </a:t>
            </a:r>
            <a:r>
              <a:rPr spc="10" dirty="0"/>
              <a:t>to</a:t>
            </a:r>
            <a:r>
              <a:rPr spc="-5" dirty="0"/>
              <a:t> </a:t>
            </a:r>
            <a:r>
              <a:rPr spc="10" dirty="0"/>
              <a:t>any</a:t>
            </a:r>
            <a:r>
              <a:rPr spc="-20" dirty="0"/>
              <a:t> </a:t>
            </a:r>
            <a:r>
              <a:rPr spc="10" dirty="0"/>
              <a:t>third</a:t>
            </a:r>
            <a:r>
              <a:rPr spc="-5" dirty="0"/>
              <a:t> </a:t>
            </a:r>
            <a:r>
              <a:rPr spc="10" dirty="0"/>
              <a:t>party,</a:t>
            </a:r>
            <a:r>
              <a:rPr spc="5" dirty="0"/>
              <a:t> </a:t>
            </a:r>
            <a:r>
              <a:rPr spc="10" dirty="0"/>
              <a:t>or</a:t>
            </a:r>
            <a:r>
              <a:rPr spc="-20" dirty="0"/>
              <a:t> </a:t>
            </a:r>
            <a:r>
              <a:rPr spc="10" dirty="0"/>
              <a:t>any</a:t>
            </a:r>
            <a:r>
              <a:rPr spc="-20" dirty="0"/>
              <a:t> </a:t>
            </a:r>
            <a:r>
              <a:rPr spc="10" dirty="0"/>
              <a:t>responsibility</a:t>
            </a:r>
            <a:r>
              <a:rPr spc="-5" dirty="0"/>
              <a:t> </a:t>
            </a:r>
            <a:r>
              <a:rPr dirty="0"/>
              <a:t>whatsoever,</a:t>
            </a:r>
            <a:r>
              <a:rPr spc="-10" dirty="0"/>
              <a:t> </a:t>
            </a:r>
            <a:r>
              <a:rPr dirty="0"/>
              <a:t>for</a:t>
            </a:r>
            <a:r>
              <a:rPr spc="-2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spc="10" dirty="0"/>
              <a:t>accuracy,</a:t>
            </a:r>
            <a:r>
              <a:rPr spc="-15" dirty="0"/>
              <a:t> </a:t>
            </a:r>
            <a:r>
              <a:rPr dirty="0"/>
              <a:t>correctness,</a:t>
            </a:r>
            <a:r>
              <a:rPr spc="-10" dirty="0"/>
              <a:t> timeliness,</a:t>
            </a:r>
            <a:r>
              <a:rPr spc="500" dirty="0"/>
              <a:t> </a:t>
            </a:r>
            <a:r>
              <a:rPr dirty="0"/>
              <a:t>reliability</a:t>
            </a:r>
            <a:r>
              <a:rPr spc="75" dirty="0"/>
              <a:t> </a:t>
            </a:r>
            <a:r>
              <a:rPr dirty="0"/>
              <a:t>or</a:t>
            </a:r>
            <a:r>
              <a:rPr spc="90" dirty="0"/>
              <a:t> </a:t>
            </a:r>
            <a:r>
              <a:rPr dirty="0"/>
              <a:t>completeness</a:t>
            </a:r>
            <a:r>
              <a:rPr spc="80" dirty="0"/>
              <a:t> </a:t>
            </a:r>
            <a:r>
              <a:rPr dirty="0"/>
              <a:t>of</a:t>
            </a:r>
            <a:r>
              <a:rPr spc="90" dirty="0"/>
              <a:t> </a:t>
            </a:r>
            <a:r>
              <a:rPr dirty="0"/>
              <a:t>the</a:t>
            </a:r>
            <a:r>
              <a:rPr spc="90" dirty="0"/>
              <a:t> </a:t>
            </a:r>
            <a:r>
              <a:rPr dirty="0"/>
              <a:t>data</a:t>
            </a:r>
            <a:r>
              <a:rPr spc="85" dirty="0"/>
              <a:t> </a:t>
            </a:r>
            <a:r>
              <a:rPr dirty="0"/>
              <a:t>or</a:t>
            </a:r>
            <a:r>
              <a:rPr spc="85" dirty="0"/>
              <a:t> </a:t>
            </a:r>
            <a:r>
              <a:rPr dirty="0"/>
              <a:t>formulae</a:t>
            </a:r>
            <a:r>
              <a:rPr spc="75" dirty="0"/>
              <a:t> </a:t>
            </a:r>
            <a:r>
              <a:rPr dirty="0"/>
              <a:t>provided</a:t>
            </a:r>
            <a:r>
              <a:rPr spc="90" dirty="0"/>
              <a:t> </a:t>
            </a:r>
            <a:r>
              <a:rPr dirty="0"/>
              <a:t>herein</a:t>
            </a:r>
            <a:r>
              <a:rPr spc="90" dirty="0"/>
              <a:t> </a:t>
            </a:r>
            <a:r>
              <a:rPr dirty="0"/>
              <a:t>or</a:t>
            </a:r>
            <a:r>
              <a:rPr spc="90" dirty="0"/>
              <a:t> </a:t>
            </a:r>
            <a:r>
              <a:rPr dirty="0"/>
              <a:t>for</a:t>
            </a:r>
            <a:r>
              <a:rPr spc="75" dirty="0"/>
              <a:t> </a:t>
            </a:r>
            <a:r>
              <a:rPr dirty="0"/>
              <a:t>the</a:t>
            </a:r>
            <a:r>
              <a:rPr spc="95" dirty="0"/>
              <a:t> </a:t>
            </a:r>
            <a:r>
              <a:rPr dirty="0"/>
              <a:t>performance</a:t>
            </a:r>
            <a:r>
              <a:rPr spc="75" dirty="0"/>
              <a:t> </a:t>
            </a:r>
            <a:r>
              <a:rPr dirty="0"/>
              <a:t>of</a:t>
            </a:r>
            <a:r>
              <a:rPr spc="85" dirty="0"/>
              <a:t> </a:t>
            </a:r>
            <a:r>
              <a:rPr dirty="0"/>
              <a:t>or</a:t>
            </a:r>
            <a:r>
              <a:rPr spc="80" dirty="0"/>
              <a:t> </a:t>
            </a:r>
            <a:r>
              <a:rPr dirty="0"/>
              <a:t>any</a:t>
            </a:r>
            <a:r>
              <a:rPr spc="75" dirty="0"/>
              <a:t> </a:t>
            </a:r>
            <a:r>
              <a:rPr dirty="0"/>
              <a:t>other</a:t>
            </a:r>
            <a:r>
              <a:rPr spc="95" dirty="0"/>
              <a:t> </a:t>
            </a:r>
            <a:r>
              <a:rPr dirty="0"/>
              <a:t>aspect</a:t>
            </a:r>
            <a:r>
              <a:rPr spc="85" dirty="0"/>
              <a:t> </a:t>
            </a:r>
            <a:r>
              <a:rPr dirty="0"/>
              <a:t>of</a:t>
            </a:r>
            <a:r>
              <a:rPr spc="85" dirty="0"/>
              <a:t> </a:t>
            </a:r>
            <a:r>
              <a:rPr dirty="0"/>
              <a:t>the</a:t>
            </a:r>
            <a:r>
              <a:rPr spc="75" dirty="0"/>
              <a:t> </a:t>
            </a:r>
            <a:r>
              <a:rPr dirty="0"/>
              <a:t>materials,</a:t>
            </a:r>
            <a:r>
              <a:rPr spc="90" dirty="0"/>
              <a:t> </a:t>
            </a:r>
            <a:r>
              <a:rPr dirty="0"/>
              <a:t>structures</a:t>
            </a:r>
            <a:r>
              <a:rPr spc="80" dirty="0"/>
              <a:t> </a:t>
            </a:r>
            <a:r>
              <a:rPr dirty="0"/>
              <a:t>and</a:t>
            </a:r>
            <a:r>
              <a:rPr spc="80" dirty="0"/>
              <a:t> </a:t>
            </a:r>
            <a:r>
              <a:rPr dirty="0"/>
              <a:t>strategies</a:t>
            </a:r>
            <a:r>
              <a:rPr spc="80" dirty="0"/>
              <a:t> </a:t>
            </a:r>
            <a:r>
              <a:rPr dirty="0"/>
              <a:t>presented</a:t>
            </a:r>
            <a:r>
              <a:rPr spc="75" dirty="0"/>
              <a:t> </a:t>
            </a:r>
            <a:r>
              <a:rPr dirty="0"/>
              <a:t>herein.</a:t>
            </a:r>
            <a:r>
              <a:rPr spc="90" dirty="0"/>
              <a:t> </a:t>
            </a:r>
            <a:r>
              <a:rPr spc="-20" dirty="0"/>
              <a:t>This</a:t>
            </a:r>
            <a:r>
              <a:rPr spc="500" dirty="0"/>
              <a:t> </a:t>
            </a:r>
            <a:r>
              <a:rPr dirty="0"/>
              <a:t>Presentation</a:t>
            </a:r>
            <a:r>
              <a:rPr spc="55" dirty="0"/>
              <a:t> </a:t>
            </a:r>
            <a:r>
              <a:rPr dirty="0"/>
              <a:t>is</a:t>
            </a:r>
            <a:r>
              <a:rPr spc="50" dirty="0"/>
              <a:t> </a:t>
            </a:r>
            <a:r>
              <a:rPr dirty="0"/>
              <a:t>provided</a:t>
            </a:r>
            <a:r>
              <a:rPr spc="45" dirty="0"/>
              <a:t> </a:t>
            </a:r>
            <a:r>
              <a:rPr dirty="0"/>
              <a:t>to</a:t>
            </a:r>
            <a:r>
              <a:rPr spc="60" dirty="0"/>
              <a:t> </a:t>
            </a:r>
            <a:r>
              <a:rPr dirty="0"/>
              <a:t>you</a:t>
            </a:r>
            <a:r>
              <a:rPr spc="45" dirty="0"/>
              <a:t> </a:t>
            </a:r>
            <a:r>
              <a:rPr dirty="0"/>
              <a:t>for</a:t>
            </a:r>
            <a:r>
              <a:rPr spc="45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purpose</a:t>
            </a:r>
            <a:r>
              <a:rPr spc="60" dirty="0"/>
              <a:t> </a:t>
            </a:r>
            <a:r>
              <a:rPr dirty="0"/>
              <a:t>of</a:t>
            </a:r>
            <a:r>
              <a:rPr spc="60" dirty="0"/>
              <a:t> </a:t>
            </a:r>
            <a:r>
              <a:rPr dirty="0"/>
              <a:t>your</a:t>
            </a:r>
            <a:r>
              <a:rPr spc="40" dirty="0"/>
              <a:t> </a:t>
            </a:r>
            <a:r>
              <a:rPr dirty="0"/>
              <a:t>consideration</a:t>
            </a:r>
            <a:r>
              <a:rPr spc="60" dirty="0"/>
              <a:t> </a:t>
            </a:r>
            <a:r>
              <a:rPr dirty="0"/>
              <a:t>of</a:t>
            </a:r>
            <a:r>
              <a:rPr spc="65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engagement</a:t>
            </a:r>
            <a:r>
              <a:rPr spc="60" dirty="0"/>
              <a:t> </a:t>
            </a:r>
            <a:r>
              <a:rPr dirty="0"/>
              <a:t>of</a:t>
            </a:r>
            <a:r>
              <a:rPr spc="55" dirty="0"/>
              <a:t> </a:t>
            </a:r>
            <a:r>
              <a:rPr dirty="0"/>
              <a:t>Raymond</a:t>
            </a:r>
            <a:r>
              <a:rPr spc="45" dirty="0"/>
              <a:t> </a:t>
            </a:r>
            <a:r>
              <a:rPr dirty="0"/>
              <a:t>James</a:t>
            </a:r>
            <a:r>
              <a:rPr spc="50" dirty="0"/>
              <a:t> </a:t>
            </a:r>
            <a:r>
              <a:rPr dirty="0"/>
              <a:t>as</a:t>
            </a:r>
            <a:r>
              <a:rPr spc="50" dirty="0"/>
              <a:t> </a:t>
            </a:r>
            <a:r>
              <a:rPr dirty="0"/>
              <a:t>an</a:t>
            </a:r>
            <a:r>
              <a:rPr spc="55" dirty="0"/>
              <a:t> </a:t>
            </a:r>
            <a:r>
              <a:rPr dirty="0"/>
              <a:t>underwriter</a:t>
            </a:r>
            <a:r>
              <a:rPr spc="45" dirty="0"/>
              <a:t> </a:t>
            </a:r>
            <a:r>
              <a:rPr dirty="0"/>
              <a:t>and</a:t>
            </a:r>
            <a:r>
              <a:rPr spc="45" dirty="0"/>
              <a:t> </a:t>
            </a:r>
            <a:r>
              <a:rPr dirty="0"/>
              <a:t>not</a:t>
            </a:r>
            <a:r>
              <a:rPr spc="55" dirty="0"/>
              <a:t> </a:t>
            </a:r>
            <a:r>
              <a:rPr dirty="0"/>
              <a:t>as</a:t>
            </a:r>
            <a:r>
              <a:rPr spc="50" dirty="0"/>
              <a:t> </a:t>
            </a:r>
            <a:r>
              <a:rPr dirty="0"/>
              <a:t>your</a:t>
            </a:r>
            <a:r>
              <a:rPr spc="65" dirty="0"/>
              <a:t> </a:t>
            </a:r>
            <a:r>
              <a:rPr dirty="0"/>
              <a:t>financial</a:t>
            </a:r>
            <a:r>
              <a:rPr spc="30" dirty="0"/>
              <a:t> </a:t>
            </a:r>
            <a:r>
              <a:rPr dirty="0"/>
              <a:t>advisor</a:t>
            </a:r>
            <a:r>
              <a:rPr spc="65" dirty="0"/>
              <a:t> </a:t>
            </a:r>
            <a:r>
              <a:rPr dirty="0"/>
              <a:t>or</a:t>
            </a:r>
            <a:r>
              <a:rPr spc="45" dirty="0"/>
              <a:t> </a:t>
            </a:r>
            <a:r>
              <a:rPr dirty="0"/>
              <a:t>Municipal</a:t>
            </a:r>
            <a:r>
              <a:rPr spc="50" dirty="0"/>
              <a:t> </a:t>
            </a:r>
            <a:r>
              <a:rPr spc="-10" dirty="0"/>
              <a:t>Advisor</a:t>
            </a:r>
            <a:r>
              <a:rPr spc="500" dirty="0"/>
              <a:t> </a:t>
            </a:r>
            <a:r>
              <a:rPr dirty="0"/>
              <a:t>(as</a:t>
            </a:r>
            <a:r>
              <a:rPr spc="80" dirty="0"/>
              <a:t> </a:t>
            </a:r>
            <a:r>
              <a:rPr dirty="0"/>
              <a:t>defined</a:t>
            </a:r>
            <a:r>
              <a:rPr spc="90" dirty="0"/>
              <a:t> </a:t>
            </a:r>
            <a:r>
              <a:rPr dirty="0"/>
              <a:t>in</a:t>
            </a:r>
            <a:r>
              <a:rPr spc="90" dirty="0"/>
              <a:t> </a:t>
            </a:r>
            <a:r>
              <a:rPr dirty="0"/>
              <a:t>Section</a:t>
            </a:r>
            <a:r>
              <a:rPr spc="85" dirty="0"/>
              <a:t> </a:t>
            </a:r>
            <a:r>
              <a:rPr dirty="0"/>
              <a:t>15B</a:t>
            </a:r>
            <a:r>
              <a:rPr spc="85" dirty="0"/>
              <a:t> </a:t>
            </a:r>
            <a:r>
              <a:rPr dirty="0"/>
              <a:t>of</a:t>
            </a:r>
            <a:r>
              <a:rPr spc="90" dirty="0"/>
              <a:t> </a:t>
            </a:r>
            <a:r>
              <a:rPr dirty="0"/>
              <a:t>the</a:t>
            </a:r>
            <a:r>
              <a:rPr spc="90" dirty="0"/>
              <a:t> </a:t>
            </a:r>
            <a:r>
              <a:rPr dirty="0"/>
              <a:t>Exchange</a:t>
            </a:r>
            <a:r>
              <a:rPr spc="75" dirty="0"/>
              <a:t> </a:t>
            </a:r>
            <a:r>
              <a:rPr dirty="0"/>
              <a:t>Act</a:t>
            </a:r>
            <a:r>
              <a:rPr spc="90" dirty="0"/>
              <a:t> </a:t>
            </a:r>
            <a:r>
              <a:rPr dirty="0"/>
              <a:t>of</a:t>
            </a:r>
            <a:r>
              <a:rPr spc="85" dirty="0"/>
              <a:t> </a:t>
            </a:r>
            <a:r>
              <a:rPr dirty="0"/>
              <a:t>1934,</a:t>
            </a:r>
            <a:r>
              <a:rPr spc="90" dirty="0"/>
              <a:t> </a:t>
            </a:r>
            <a:r>
              <a:rPr dirty="0"/>
              <a:t>as</a:t>
            </a:r>
            <a:r>
              <a:rPr spc="80" dirty="0"/>
              <a:t> </a:t>
            </a:r>
            <a:r>
              <a:rPr dirty="0"/>
              <a:t>amended),</a:t>
            </a:r>
            <a:r>
              <a:rPr spc="85" dirty="0"/>
              <a:t> </a:t>
            </a:r>
            <a:r>
              <a:rPr dirty="0"/>
              <a:t>and</a:t>
            </a:r>
            <a:r>
              <a:rPr spc="85" dirty="0"/>
              <a:t> </a:t>
            </a:r>
            <a:r>
              <a:rPr dirty="0"/>
              <a:t>we</a:t>
            </a:r>
            <a:r>
              <a:rPr spc="80" dirty="0"/>
              <a:t> </a:t>
            </a:r>
            <a:r>
              <a:rPr dirty="0"/>
              <a:t>expressly</a:t>
            </a:r>
            <a:r>
              <a:rPr spc="75" dirty="0"/>
              <a:t> </a:t>
            </a:r>
            <a:r>
              <a:rPr dirty="0"/>
              <a:t>disclaim</a:t>
            </a:r>
            <a:r>
              <a:rPr spc="85" dirty="0"/>
              <a:t> </a:t>
            </a:r>
            <a:r>
              <a:rPr dirty="0"/>
              <a:t>any</a:t>
            </a:r>
            <a:r>
              <a:rPr spc="75" dirty="0"/>
              <a:t> </a:t>
            </a:r>
            <a:r>
              <a:rPr dirty="0"/>
              <a:t>intention</a:t>
            </a:r>
            <a:r>
              <a:rPr spc="90" dirty="0"/>
              <a:t> </a:t>
            </a:r>
            <a:r>
              <a:rPr dirty="0"/>
              <a:t>to</a:t>
            </a:r>
            <a:r>
              <a:rPr spc="75" dirty="0"/>
              <a:t> </a:t>
            </a:r>
            <a:r>
              <a:rPr dirty="0"/>
              <a:t>act</a:t>
            </a:r>
            <a:r>
              <a:rPr spc="85" dirty="0"/>
              <a:t> </a:t>
            </a:r>
            <a:r>
              <a:rPr dirty="0"/>
              <a:t>as</a:t>
            </a:r>
            <a:r>
              <a:rPr spc="80" dirty="0"/>
              <a:t> </a:t>
            </a:r>
            <a:r>
              <a:rPr dirty="0"/>
              <a:t>your</a:t>
            </a:r>
            <a:r>
              <a:rPr spc="85" dirty="0"/>
              <a:t> </a:t>
            </a:r>
            <a:r>
              <a:rPr dirty="0"/>
              <a:t>fiduciary</a:t>
            </a:r>
            <a:r>
              <a:rPr spc="75" dirty="0"/>
              <a:t> </a:t>
            </a:r>
            <a:r>
              <a:rPr dirty="0"/>
              <a:t>in</a:t>
            </a:r>
            <a:r>
              <a:rPr spc="85" dirty="0"/>
              <a:t> </a:t>
            </a:r>
            <a:r>
              <a:rPr dirty="0"/>
              <a:t>connection</a:t>
            </a:r>
            <a:r>
              <a:rPr spc="85" dirty="0"/>
              <a:t> </a:t>
            </a:r>
            <a:r>
              <a:rPr dirty="0"/>
              <a:t>with</a:t>
            </a:r>
            <a:r>
              <a:rPr spc="75" dirty="0"/>
              <a:t> </a:t>
            </a:r>
            <a:r>
              <a:rPr dirty="0"/>
              <a:t>the</a:t>
            </a:r>
            <a:r>
              <a:rPr spc="80" dirty="0"/>
              <a:t> </a:t>
            </a:r>
            <a:r>
              <a:rPr dirty="0"/>
              <a:t>subject</a:t>
            </a:r>
            <a:r>
              <a:rPr spc="65" dirty="0"/>
              <a:t> </a:t>
            </a:r>
            <a:r>
              <a:rPr dirty="0"/>
              <a:t>matter</a:t>
            </a:r>
            <a:r>
              <a:rPr spc="85" dirty="0"/>
              <a:t> </a:t>
            </a:r>
            <a:r>
              <a:rPr dirty="0"/>
              <a:t>of</a:t>
            </a:r>
            <a:r>
              <a:rPr spc="85" dirty="0"/>
              <a:t> </a:t>
            </a:r>
            <a:r>
              <a:rPr spc="-20" dirty="0"/>
              <a:t>this</a:t>
            </a:r>
            <a:r>
              <a:rPr spc="500" dirty="0"/>
              <a:t> </a:t>
            </a:r>
            <a:r>
              <a:rPr dirty="0"/>
              <a:t>Presentation.</a:t>
            </a:r>
            <a:r>
              <a:rPr spc="125" dirty="0"/>
              <a:t> </a:t>
            </a:r>
            <a:r>
              <a:rPr dirty="0"/>
              <a:t>The</a:t>
            </a:r>
            <a:r>
              <a:rPr spc="130" dirty="0"/>
              <a:t> </a:t>
            </a:r>
            <a:r>
              <a:rPr dirty="0"/>
              <a:t>information</a:t>
            </a:r>
            <a:r>
              <a:rPr spc="125" dirty="0"/>
              <a:t> </a:t>
            </a:r>
            <a:r>
              <a:rPr dirty="0"/>
              <a:t>provided</a:t>
            </a:r>
            <a:r>
              <a:rPr spc="150" dirty="0"/>
              <a:t> </a:t>
            </a:r>
            <a:r>
              <a:rPr dirty="0"/>
              <a:t>is</a:t>
            </a:r>
            <a:r>
              <a:rPr spc="140" dirty="0"/>
              <a:t> </a:t>
            </a:r>
            <a:r>
              <a:rPr dirty="0"/>
              <a:t>not</a:t>
            </a:r>
            <a:r>
              <a:rPr spc="145" dirty="0"/>
              <a:t> </a:t>
            </a:r>
            <a:r>
              <a:rPr dirty="0"/>
              <a:t>intended</a:t>
            </a:r>
            <a:r>
              <a:rPr spc="130" dirty="0"/>
              <a:t> </a:t>
            </a:r>
            <a:r>
              <a:rPr dirty="0"/>
              <a:t>to</a:t>
            </a:r>
            <a:r>
              <a:rPr spc="130" dirty="0"/>
              <a:t> </a:t>
            </a:r>
            <a:r>
              <a:rPr dirty="0"/>
              <a:t>be</a:t>
            </a:r>
            <a:r>
              <a:rPr spc="130" dirty="0"/>
              <a:t> </a:t>
            </a:r>
            <a:r>
              <a:rPr dirty="0"/>
              <a:t>and</a:t>
            </a:r>
            <a:r>
              <a:rPr spc="130" dirty="0"/>
              <a:t> </a:t>
            </a:r>
            <a:r>
              <a:rPr dirty="0"/>
              <a:t>should</a:t>
            </a:r>
            <a:r>
              <a:rPr spc="130" dirty="0"/>
              <a:t> </a:t>
            </a:r>
            <a:r>
              <a:rPr dirty="0"/>
              <a:t>not</a:t>
            </a:r>
            <a:r>
              <a:rPr spc="145" dirty="0"/>
              <a:t> </a:t>
            </a:r>
            <a:r>
              <a:rPr dirty="0"/>
              <a:t>be</a:t>
            </a:r>
            <a:r>
              <a:rPr spc="130" dirty="0"/>
              <a:t> </a:t>
            </a:r>
            <a:r>
              <a:rPr dirty="0"/>
              <a:t>construed</a:t>
            </a:r>
            <a:r>
              <a:rPr spc="130" dirty="0"/>
              <a:t> </a:t>
            </a:r>
            <a:r>
              <a:rPr dirty="0"/>
              <a:t>as</a:t>
            </a:r>
            <a:r>
              <a:rPr spc="130" dirty="0"/>
              <a:t> </a:t>
            </a:r>
            <a:r>
              <a:rPr dirty="0"/>
              <a:t>a</a:t>
            </a:r>
            <a:r>
              <a:rPr spc="140" dirty="0"/>
              <a:t> </a:t>
            </a:r>
            <a:r>
              <a:rPr dirty="0"/>
              <a:t>recommendation</a:t>
            </a:r>
            <a:r>
              <a:rPr spc="145" dirty="0"/>
              <a:t> </a:t>
            </a:r>
            <a:r>
              <a:rPr dirty="0"/>
              <a:t>or</a:t>
            </a:r>
            <a:r>
              <a:rPr spc="130" dirty="0"/>
              <a:t> </a:t>
            </a:r>
            <a:r>
              <a:rPr dirty="0"/>
              <a:t>“advice”</a:t>
            </a:r>
            <a:r>
              <a:rPr spc="125" dirty="0"/>
              <a:t> </a:t>
            </a:r>
            <a:r>
              <a:rPr dirty="0"/>
              <a:t>within</a:t>
            </a:r>
            <a:r>
              <a:rPr spc="145" dirty="0"/>
              <a:t> </a:t>
            </a:r>
            <a:r>
              <a:rPr dirty="0"/>
              <a:t>the</a:t>
            </a:r>
            <a:r>
              <a:rPr spc="150" dirty="0"/>
              <a:t> </a:t>
            </a:r>
            <a:r>
              <a:rPr dirty="0"/>
              <a:t>meaning</a:t>
            </a:r>
            <a:r>
              <a:rPr spc="140" dirty="0"/>
              <a:t> </a:t>
            </a:r>
            <a:r>
              <a:rPr dirty="0"/>
              <a:t>of</a:t>
            </a:r>
            <a:r>
              <a:rPr spc="145" dirty="0"/>
              <a:t> </a:t>
            </a:r>
            <a:r>
              <a:rPr dirty="0"/>
              <a:t>Section</a:t>
            </a:r>
            <a:r>
              <a:rPr spc="140" dirty="0"/>
              <a:t> </a:t>
            </a:r>
            <a:r>
              <a:rPr dirty="0"/>
              <a:t>15B</a:t>
            </a:r>
            <a:r>
              <a:rPr spc="145" dirty="0"/>
              <a:t> </a:t>
            </a:r>
            <a:r>
              <a:rPr dirty="0"/>
              <a:t>of</a:t>
            </a:r>
            <a:r>
              <a:rPr spc="145" dirty="0"/>
              <a:t> </a:t>
            </a:r>
            <a:r>
              <a:rPr dirty="0"/>
              <a:t>the</a:t>
            </a:r>
            <a:r>
              <a:rPr spc="130" dirty="0"/>
              <a:t> </a:t>
            </a:r>
            <a:r>
              <a:rPr spc="-10" dirty="0"/>
              <a:t>above-</a:t>
            </a:r>
            <a:r>
              <a:rPr dirty="0"/>
              <a:t>referenced</a:t>
            </a:r>
            <a:r>
              <a:rPr spc="65" dirty="0"/>
              <a:t> </a:t>
            </a:r>
            <a:r>
              <a:rPr dirty="0"/>
              <a:t>Act.</a:t>
            </a:r>
            <a:r>
              <a:rPr spc="70" dirty="0"/>
              <a:t> </a:t>
            </a:r>
            <a:r>
              <a:rPr dirty="0"/>
              <a:t>Any</a:t>
            </a:r>
            <a:r>
              <a:rPr spc="60" dirty="0"/>
              <a:t> </a:t>
            </a:r>
            <a:r>
              <a:rPr dirty="0"/>
              <a:t>portion</a:t>
            </a:r>
            <a:r>
              <a:rPr spc="70" dirty="0"/>
              <a:t> </a:t>
            </a:r>
            <a:r>
              <a:rPr dirty="0"/>
              <a:t>of</a:t>
            </a:r>
            <a:r>
              <a:rPr spc="70" dirty="0"/>
              <a:t> </a:t>
            </a:r>
            <a:r>
              <a:rPr dirty="0"/>
              <a:t>this</a:t>
            </a:r>
            <a:r>
              <a:rPr spc="80" dirty="0"/>
              <a:t> </a:t>
            </a:r>
            <a:r>
              <a:rPr dirty="0"/>
              <a:t>Presentation</a:t>
            </a:r>
            <a:r>
              <a:rPr spc="70" dirty="0"/>
              <a:t> </a:t>
            </a:r>
            <a:r>
              <a:rPr dirty="0"/>
              <a:t>which</a:t>
            </a:r>
            <a:r>
              <a:rPr spc="60" dirty="0"/>
              <a:t> </a:t>
            </a:r>
            <a:r>
              <a:rPr dirty="0"/>
              <a:t>provides</a:t>
            </a:r>
            <a:r>
              <a:rPr spc="85" dirty="0"/>
              <a:t> </a:t>
            </a:r>
            <a:r>
              <a:rPr dirty="0"/>
              <a:t>information</a:t>
            </a:r>
            <a:r>
              <a:rPr spc="70" dirty="0"/>
              <a:t> </a:t>
            </a:r>
            <a:r>
              <a:rPr dirty="0"/>
              <a:t>on</a:t>
            </a:r>
            <a:r>
              <a:rPr spc="75" dirty="0"/>
              <a:t> </a:t>
            </a:r>
            <a:r>
              <a:rPr dirty="0"/>
              <a:t>municipal</a:t>
            </a:r>
            <a:r>
              <a:rPr spc="65" dirty="0"/>
              <a:t> </a:t>
            </a:r>
            <a:r>
              <a:rPr dirty="0"/>
              <a:t>financial</a:t>
            </a:r>
            <a:r>
              <a:rPr spc="65" dirty="0"/>
              <a:t> </a:t>
            </a:r>
            <a:r>
              <a:rPr dirty="0"/>
              <a:t>products</a:t>
            </a:r>
            <a:r>
              <a:rPr spc="65" dirty="0"/>
              <a:t> </a:t>
            </a:r>
            <a:r>
              <a:rPr dirty="0"/>
              <a:t>or</a:t>
            </a:r>
            <a:r>
              <a:rPr spc="65" dirty="0"/>
              <a:t> </a:t>
            </a:r>
            <a:r>
              <a:rPr dirty="0"/>
              <a:t>the</a:t>
            </a:r>
            <a:r>
              <a:rPr spc="80" dirty="0"/>
              <a:t> </a:t>
            </a:r>
            <a:r>
              <a:rPr dirty="0"/>
              <a:t>issuance</a:t>
            </a:r>
            <a:r>
              <a:rPr spc="65" dirty="0"/>
              <a:t> </a:t>
            </a:r>
            <a:r>
              <a:rPr dirty="0"/>
              <a:t>of</a:t>
            </a:r>
            <a:r>
              <a:rPr spc="70" dirty="0"/>
              <a:t> </a:t>
            </a:r>
            <a:r>
              <a:rPr dirty="0"/>
              <a:t>municipal</a:t>
            </a:r>
            <a:r>
              <a:rPr spc="65" dirty="0"/>
              <a:t> </a:t>
            </a:r>
            <a:r>
              <a:rPr dirty="0"/>
              <a:t>securities</a:t>
            </a:r>
            <a:r>
              <a:rPr spc="80" dirty="0"/>
              <a:t> </a:t>
            </a:r>
            <a:r>
              <a:rPr dirty="0"/>
              <a:t>is</a:t>
            </a:r>
            <a:r>
              <a:rPr spc="65" dirty="0"/>
              <a:t> </a:t>
            </a:r>
            <a:r>
              <a:rPr dirty="0"/>
              <a:t>only</a:t>
            </a:r>
            <a:r>
              <a:rPr spc="65" dirty="0"/>
              <a:t> </a:t>
            </a:r>
            <a:r>
              <a:rPr dirty="0"/>
              <a:t>given</a:t>
            </a:r>
            <a:r>
              <a:rPr spc="70" dirty="0"/>
              <a:t> </a:t>
            </a:r>
            <a:r>
              <a:rPr dirty="0"/>
              <a:t>to</a:t>
            </a:r>
            <a:r>
              <a:rPr spc="80" dirty="0"/>
              <a:t> </a:t>
            </a:r>
            <a:r>
              <a:rPr dirty="0"/>
              <a:t>provide</a:t>
            </a:r>
            <a:r>
              <a:rPr spc="65" dirty="0"/>
              <a:t> </a:t>
            </a:r>
            <a:r>
              <a:rPr dirty="0"/>
              <a:t>you</a:t>
            </a:r>
            <a:r>
              <a:rPr spc="60" dirty="0"/>
              <a:t> </a:t>
            </a:r>
            <a:r>
              <a:rPr spc="-20" dirty="0"/>
              <a:t>with</a:t>
            </a:r>
            <a:r>
              <a:rPr spc="500" dirty="0"/>
              <a:t> </a:t>
            </a:r>
            <a:r>
              <a:rPr dirty="0"/>
              <a:t>factual</a:t>
            </a:r>
            <a:r>
              <a:rPr spc="75" dirty="0"/>
              <a:t> </a:t>
            </a:r>
            <a:r>
              <a:rPr dirty="0"/>
              <a:t>information</a:t>
            </a:r>
            <a:r>
              <a:rPr spc="85" dirty="0"/>
              <a:t> </a:t>
            </a:r>
            <a:r>
              <a:rPr dirty="0"/>
              <a:t>or</a:t>
            </a:r>
            <a:r>
              <a:rPr spc="75" dirty="0"/>
              <a:t> </a:t>
            </a:r>
            <a:r>
              <a:rPr dirty="0"/>
              <a:t>to</a:t>
            </a:r>
            <a:r>
              <a:rPr spc="90" dirty="0"/>
              <a:t> </a:t>
            </a:r>
            <a:r>
              <a:rPr dirty="0"/>
              <a:t>demonstrate</a:t>
            </a:r>
            <a:r>
              <a:rPr spc="80" dirty="0"/>
              <a:t> </a:t>
            </a:r>
            <a:r>
              <a:rPr dirty="0"/>
              <a:t>our</a:t>
            </a:r>
            <a:r>
              <a:rPr spc="90" dirty="0"/>
              <a:t> </a:t>
            </a:r>
            <a:r>
              <a:rPr dirty="0"/>
              <a:t>experience</a:t>
            </a:r>
            <a:r>
              <a:rPr spc="75" dirty="0"/>
              <a:t> </a:t>
            </a:r>
            <a:r>
              <a:rPr dirty="0"/>
              <a:t>with</a:t>
            </a:r>
            <a:r>
              <a:rPr spc="75" dirty="0"/>
              <a:t> </a:t>
            </a:r>
            <a:r>
              <a:rPr dirty="0"/>
              <a:t>respect</a:t>
            </a:r>
            <a:r>
              <a:rPr spc="80" dirty="0"/>
              <a:t> </a:t>
            </a:r>
            <a:r>
              <a:rPr dirty="0"/>
              <a:t>to</a:t>
            </a:r>
            <a:r>
              <a:rPr spc="90" dirty="0"/>
              <a:t> </a:t>
            </a:r>
            <a:r>
              <a:rPr dirty="0"/>
              <a:t>municipal</a:t>
            </a:r>
            <a:r>
              <a:rPr spc="80" dirty="0"/>
              <a:t> </a:t>
            </a:r>
            <a:r>
              <a:rPr dirty="0"/>
              <a:t>markets</a:t>
            </a:r>
            <a:r>
              <a:rPr spc="75" dirty="0"/>
              <a:t> </a:t>
            </a:r>
            <a:r>
              <a:rPr dirty="0"/>
              <a:t>and</a:t>
            </a:r>
            <a:r>
              <a:rPr spc="80" dirty="0"/>
              <a:t> </a:t>
            </a:r>
            <a:r>
              <a:rPr dirty="0"/>
              <a:t>products.</a:t>
            </a:r>
            <a:r>
              <a:rPr spc="80" dirty="0"/>
              <a:t> </a:t>
            </a:r>
            <a:r>
              <a:rPr dirty="0"/>
              <a:t>Municipal</a:t>
            </a:r>
            <a:r>
              <a:rPr spc="80" dirty="0"/>
              <a:t> </a:t>
            </a:r>
            <a:r>
              <a:rPr dirty="0"/>
              <a:t>Securities</a:t>
            </a:r>
            <a:r>
              <a:rPr spc="95" dirty="0"/>
              <a:t> </a:t>
            </a:r>
            <a:r>
              <a:rPr dirty="0"/>
              <a:t>Rulemaking</a:t>
            </a:r>
            <a:r>
              <a:rPr spc="85" dirty="0"/>
              <a:t> </a:t>
            </a:r>
            <a:r>
              <a:rPr dirty="0"/>
              <a:t>Board</a:t>
            </a:r>
            <a:r>
              <a:rPr spc="75" dirty="0"/>
              <a:t> </a:t>
            </a:r>
            <a:r>
              <a:rPr dirty="0"/>
              <a:t>(“MSRB”)</a:t>
            </a:r>
            <a:r>
              <a:rPr spc="80" dirty="0"/>
              <a:t> </a:t>
            </a:r>
            <a:r>
              <a:rPr dirty="0"/>
              <a:t>Rule</a:t>
            </a:r>
            <a:r>
              <a:rPr spc="75" dirty="0"/>
              <a:t> </a:t>
            </a:r>
            <a:r>
              <a:rPr spc="-10" dirty="0"/>
              <a:t>G-</a:t>
            </a:r>
            <a:r>
              <a:rPr dirty="0"/>
              <a:t>17</a:t>
            </a:r>
            <a:r>
              <a:rPr spc="90" dirty="0"/>
              <a:t> </a:t>
            </a:r>
            <a:r>
              <a:rPr dirty="0"/>
              <a:t>requires</a:t>
            </a:r>
            <a:r>
              <a:rPr spc="100" dirty="0"/>
              <a:t> </a:t>
            </a:r>
            <a:r>
              <a:rPr dirty="0"/>
              <a:t>that</a:t>
            </a:r>
            <a:r>
              <a:rPr spc="100" dirty="0"/>
              <a:t> </a:t>
            </a:r>
            <a:r>
              <a:rPr spc="-25" dirty="0"/>
              <a:t>we</a:t>
            </a:r>
            <a:r>
              <a:rPr spc="500" dirty="0"/>
              <a:t> </a:t>
            </a:r>
            <a:r>
              <a:rPr dirty="0"/>
              <a:t>make</a:t>
            </a:r>
            <a:r>
              <a:rPr spc="40" dirty="0"/>
              <a:t> </a:t>
            </a:r>
            <a:r>
              <a:rPr dirty="0"/>
              <a:t>the</a:t>
            </a:r>
            <a:r>
              <a:rPr spc="95" dirty="0"/>
              <a:t> </a:t>
            </a:r>
            <a:r>
              <a:rPr dirty="0"/>
              <a:t>following</a:t>
            </a:r>
            <a:r>
              <a:rPr spc="95" dirty="0"/>
              <a:t> </a:t>
            </a:r>
            <a:r>
              <a:rPr dirty="0"/>
              <a:t>disclosure</a:t>
            </a:r>
            <a:r>
              <a:rPr spc="95" dirty="0"/>
              <a:t> </a:t>
            </a:r>
            <a:r>
              <a:rPr dirty="0"/>
              <a:t>to</a:t>
            </a:r>
            <a:r>
              <a:rPr spc="95" dirty="0"/>
              <a:t> </a:t>
            </a:r>
            <a:r>
              <a:rPr dirty="0"/>
              <a:t>you</a:t>
            </a:r>
            <a:r>
              <a:rPr spc="75" dirty="0"/>
              <a:t> </a:t>
            </a:r>
            <a:r>
              <a:rPr dirty="0"/>
              <a:t>at</a:t>
            </a:r>
            <a:r>
              <a:rPr spc="100" dirty="0"/>
              <a:t> </a:t>
            </a:r>
            <a:r>
              <a:rPr dirty="0"/>
              <a:t>the</a:t>
            </a:r>
            <a:r>
              <a:rPr spc="105" dirty="0"/>
              <a:t> </a:t>
            </a:r>
            <a:r>
              <a:rPr dirty="0"/>
              <a:t>earliest</a:t>
            </a:r>
            <a:r>
              <a:rPr spc="100" dirty="0"/>
              <a:t> </a:t>
            </a:r>
            <a:r>
              <a:rPr dirty="0"/>
              <a:t>stages</a:t>
            </a:r>
            <a:r>
              <a:rPr spc="85" dirty="0"/>
              <a:t> </a:t>
            </a:r>
            <a:r>
              <a:rPr dirty="0"/>
              <a:t>of</a:t>
            </a:r>
            <a:r>
              <a:rPr spc="105" dirty="0"/>
              <a:t> </a:t>
            </a:r>
            <a:r>
              <a:rPr dirty="0"/>
              <a:t>our</a:t>
            </a:r>
            <a:r>
              <a:rPr spc="90" dirty="0"/>
              <a:t> </a:t>
            </a:r>
            <a:r>
              <a:rPr dirty="0"/>
              <a:t>relationship,</a:t>
            </a:r>
            <a:r>
              <a:rPr spc="90" dirty="0"/>
              <a:t> </a:t>
            </a:r>
            <a:r>
              <a:rPr dirty="0"/>
              <a:t>as</a:t>
            </a:r>
            <a:r>
              <a:rPr spc="95" dirty="0"/>
              <a:t> </a:t>
            </a:r>
            <a:r>
              <a:rPr dirty="0"/>
              <a:t>underwriter,</a:t>
            </a:r>
            <a:r>
              <a:rPr spc="100" dirty="0"/>
              <a:t> </a:t>
            </a:r>
            <a:r>
              <a:rPr dirty="0"/>
              <a:t>with</a:t>
            </a:r>
            <a:r>
              <a:rPr spc="85" dirty="0"/>
              <a:t> </a:t>
            </a:r>
            <a:r>
              <a:rPr dirty="0"/>
              <a:t>respect</a:t>
            </a:r>
            <a:r>
              <a:rPr spc="90" dirty="0"/>
              <a:t> </a:t>
            </a:r>
            <a:r>
              <a:rPr dirty="0"/>
              <a:t>to</a:t>
            </a:r>
            <a:r>
              <a:rPr spc="95" dirty="0"/>
              <a:t> </a:t>
            </a:r>
            <a:r>
              <a:rPr dirty="0"/>
              <a:t>an</a:t>
            </a:r>
            <a:r>
              <a:rPr spc="100" dirty="0"/>
              <a:t> </a:t>
            </a:r>
            <a:r>
              <a:rPr dirty="0"/>
              <a:t>issue</a:t>
            </a:r>
            <a:r>
              <a:rPr spc="90" dirty="0"/>
              <a:t> </a:t>
            </a:r>
            <a:r>
              <a:rPr dirty="0"/>
              <a:t>of</a:t>
            </a:r>
            <a:r>
              <a:rPr spc="110" dirty="0"/>
              <a:t> </a:t>
            </a:r>
            <a:r>
              <a:rPr dirty="0"/>
              <a:t>municipal</a:t>
            </a:r>
            <a:r>
              <a:rPr spc="80" dirty="0"/>
              <a:t> </a:t>
            </a:r>
            <a:r>
              <a:rPr dirty="0"/>
              <a:t>securities:</a:t>
            </a:r>
            <a:r>
              <a:rPr spc="90" dirty="0"/>
              <a:t> </a:t>
            </a:r>
            <a:r>
              <a:rPr dirty="0"/>
              <a:t>the</a:t>
            </a:r>
            <a:r>
              <a:rPr spc="105" dirty="0"/>
              <a:t> </a:t>
            </a:r>
            <a:r>
              <a:rPr dirty="0"/>
              <a:t>underwriter’s</a:t>
            </a:r>
            <a:r>
              <a:rPr spc="90" dirty="0"/>
              <a:t> </a:t>
            </a:r>
            <a:r>
              <a:rPr dirty="0"/>
              <a:t>primary</a:t>
            </a:r>
            <a:r>
              <a:rPr spc="80" dirty="0"/>
              <a:t> </a:t>
            </a:r>
            <a:r>
              <a:rPr dirty="0"/>
              <a:t>role</a:t>
            </a:r>
            <a:r>
              <a:rPr spc="90" dirty="0"/>
              <a:t> </a:t>
            </a:r>
            <a:r>
              <a:rPr dirty="0"/>
              <a:t>is</a:t>
            </a:r>
            <a:r>
              <a:rPr spc="95" dirty="0"/>
              <a:t> </a:t>
            </a:r>
            <a:r>
              <a:rPr spc="-25" dirty="0"/>
              <a:t>to</a:t>
            </a:r>
            <a:r>
              <a:rPr spc="500" dirty="0"/>
              <a:t> </a:t>
            </a:r>
            <a:r>
              <a:rPr spc="10" dirty="0"/>
              <a:t>purchase</a:t>
            </a:r>
            <a:r>
              <a:rPr spc="-15" dirty="0"/>
              <a:t> </a:t>
            </a:r>
            <a:r>
              <a:rPr dirty="0"/>
              <a:t>securities </a:t>
            </a:r>
            <a:r>
              <a:rPr spc="10" dirty="0"/>
              <a:t>with</a:t>
            </a:r>
            <a:r>
              <a:rPr spc="-10" dirty="0"/>
              <a:t> </a:t>
            </a:r>
            <a:r>
              <a:rPr spc="10" dirty="0"/>
              <a:t>a</a:t>
            </a:r>
            <a:r>
              <a:rPr spc="-25" dirty="0"/>
              <a:t> </a:t>
            </a:r>
            <a:r>
              <a:rPr dirty="0"/>
              <a:t>view</a:t>
            </a:r>
            <a:r>
              <a:rPr spc="-10" dirty="0"/>
              <a:t> </a:t>
            </a:r>
            <a:r>
              <a:rPr spc="10" dirty="0"/>
              <a:t>to</a:t>
            </a:r>
            <a:r>
              <a:rPr spc="-20" dirty="0"/>
              <a:t> </a:t>
            </a:r>
            <a:r>
              <a:rPr spc="10" dirty="0"/>
              <a:t>distribution</a:t>
            </a:r>
            <a:r>
              <a:rPr spc="20" dirty="0"/>
              <a:t> </a:t>
            </a:r>
            <a:r>
              <a:rPr spc="10" dirty="0"/>
              <a:t>in</a:t>
            </a:r>
            <a:r>
              <a:rPr spc="-5" dirty="0"/>
              <a:t> </a:t>
            </a:r>
            <a:r>
              <a:rPr spc="10" dirty="0"/>
              <a:t>an</a:t>
            </a:r>
            <a:r>
              <a:rPr spc="-35" dirty="0"/>
              <a:t> </a:t>
            </a:r>
            <a:r>
              <a:rPr dirty="0"/>
              <a:t>arm’s-</a:t>
            </a:r>
            <a:r>
              <a:rPr spc="10" dirty="0"/>
              <a:t>length</a:t>
            </a:r>
            <a:r>
              <a:rPr spc="-55" dirty="0"/>
              <a:t> </a:t>
            </a:r>
            <a:r>
              <a:rPr spc="10" dirty="0"/>
              <a:t>commercial</a:t>
            </a:r>
            <a:r>
              <a:rPr spc="-60" dirty="0"/>
              <a:t> </a:t>
            </a:r>
            <a:r>
              <a:rPr spc="10" dirty="0"/>
              <a:t>transaction</a:t>
            </a:r>
            <a:r>
              <a:rPr spc="-35" dirty="0"/>
              <a:t> </a:t>
            </a:r>
            <a:r>
              <a:rPr dirty="0"/>
              <a:t>with</a:t>
            </a:r>
            <a:r>
              <a:rPr spc="-15" dirty="0"/>
              <a:t> </a:t>
            </a:r>
            <a:r>
              <a:rPr spc="10" dirty="0"/>
              <a:t>the</a:t>
            </a:r>
            <a:r>
              <a:rPr spc="-5" dirty="0"/>
              <a:t> </a:t>
            </a:r>
            <a:r>
              <a:rPr spc="10" dirty="0"/>
              <a:t>issuer</a:t>
            </a:r>
            <a:r>
              <a:rPr dirty="0"/>
              <a:t> </a:t>
            </a:r>
            <a:r>
              <a:rPr spc="10" dirty="0"/>
              <a:t>and</a:t>
            </a:r>
            <a:r>
              <a:rPr spc="-30" dirty="0"/>
              <a:t> </a:t>
            </a:r>
            <a:r>
              <a:rPr spc="10" dirty="0"/>
              <a:t>it</a:t>
            </a:r>
            <a:r>
              <a:rPr spc="-5" dirty="0"/>
              <a:t> </a:t>
            </a:r>
            <a:r>
              <a:rPr spc="10" dirty="0"/>
              <a:t>has</a:t>
            </a:r>
            <a:r>
              <a:rPr spc="-30" dirty="0"/>
              <a:t> </a:t>
            </a:r>
            <a:r>
              <a:rPr spc="10" dirty="0"/>
              <a:t>financial</a:t>
            </a:r>
            <a:r>
              <a:rPr spc="-55" dirty="0"/>
              <a:t> </a:t>
            </a:r>
            <a:r>
              <a:rPr spc="10" dirty="0"/>
              <a:t>and</a:t>
            </a:r>
            <a:r>
              <a:rPr spc="-25" dirty="0"/>
              <a:t> </a:t>
            </a:r>
            <a:r>
              <a:rPr dirty="0"/>
              <a:t>other</a:t>
            </a:r>
            <a:r>
              <a:rPr spc="-5" dirty="0"/>
              <a:t> </a:t>
            </a:r>
            <a:r>
              <a:rPr dirty="0"/>
              <a:t>interests</a:t>
            </a:r>
            <a:r>
              <a:rPr spc="-10" dirty="0"/>
              <a:t> </a:t>
            </a:r>
            <a:r>
              <a:rPr spc="10" dirty="0"/>
              <a:t>that</a:t>
            </a:r>
            <a:r>
              <a:rPr spc="-25" dirty="0"/>
              <a:t> </a:t>
            </a:r>
            <a:r>
              <a:rPr dirty="0"/>
              <a:t>differ from</a:t>
            </a:r>
            <a:r>
              <a:rPr spc="-20" dirty="0"/>
              <a:t> </a:t>
            </a:r>
            <a:r>
              <a:rPr spc="10" dirty="0"/>
              <a:t>those</a:t>
            </a:r>
            <a:r>
              <a:rPr dirty="0"/>
              <a:t> of</a:t>
            </a:r>
            <a:r>
              <a:rPr spc="-20" dirty="0"/>
              <a:t> </a:t>
            </a:r>
            <a:r>
              <a:rPr spc="10" dirty="0"/>
              <a:t>the</a:t>
            </a:r>
            <a:r>
              <a:rPr dirty="0"/>
              <a:t> </a:t>
            </a:r>
            <a:r>
              <a:rPr spc="-10" dirty="0"/>
              <a:t>issuer.</a:t>
            </a:r>
          </a:p>
          <a:p>
            <a:pPr marL="12700" marR="8890" indent="-635" algn="just">
              <a:lnSpc>
                <a:spcPct val="100000"/>
              </a:lnSpc>
              <a:spcBef>
                <a:spcPts val="600"/>
              </a:spcBef>
            </a:pPr>
            <a:r>
              <a:rPr spc="10" dirty="0"/>
              <a:t>Raymond</a:t>
            </a:r>
            <a:r>
              <a:rPr spc="-20" dirty="0"/>
              <a:t> </a:t>
            </a:r>
            <a:r>
              <a:rPr spc="10" dirty="0"/>
              <a:t>James</a:t>
            </a:r>
            <a:r>
              <a:rPr spc="-10" dirty="0"/>
              <a:t> </a:t>
            </a:r>
            <a:r>
              <a:rPr spc="10" dirty="0"/>
              <a:t>does</a:t>
            </a:r>
            <a:r>
              <a:rPr spc="-10" dirty="0"/>
              <a:t> </a:t>
            </a:r>
            <a:r>
              <a:rPr spc="10" dirty="0"/>
              <a:t>not</a:t>
            </a:r>
            <a:r>
              <a:rPr spc="5" dirty="0"/>
              <a:t> </a:t>
            </a:r>
            <a:r>
              <a:rPr spc="10" dirty="0"/>
              <a:t>provide</a:t>
            </a:r>
            <a:r>
              <a:rPr dirty="0"/>
              <a:t> </a:t>
            </a:r>
            <a:r>
              <a:rPr spc="10" dirty="0"/>
              <a:t>accounting,</a:t>
            </a:r>
            <a:r>
              <a:rPr spc="-5" dirty="0"/>
              <a:t> </a:t>
            </a:r>
            <a:r>
              <a:rPr spc="10" dirty="0"/>
              <a:t>tax</a:t>
            </a:r>
            <a:r>
              <a:rPr spc="-10" dirty="0"/>
              <a:t> </a:t>
            </a:r>
            <a:r>
              <a:rPr spc="10" dirty="0"/>
              <a:t>or</a:t>
            </a:r>
            <a:r>
              <a:rPr spc="-15" dirty="0"/>
              <a:t> </a:t>
            </a:r>
            <a:r>
              <a:rPr spc="10" dirty="0"/>
              <a:t>legal</a:t>
            </a:r>
            <a:r>
              <a:rPr spc="-10" dirty="0"/>
              <a:t> </a:t>
            </a:r>
            <a:r>
              <a:rPr spc="10" dirty="0"/>
              <a:t>advice;</a:t>
            </a:r>
            <a:r>
              <a:rPr spc="-5" dirty="0"/>
              <a:t> </a:t>
            </a:r>
            <a:r>
              <a:rPr dirty="0"/>
              <a:t>however,</a:t>
            </a:r>
            <a:r>
              <a:rPr spc="-5" dirty="0"/>
              <a:t> </a:t>
            </a:r>
            <a:r>
              <a:rPr spc="10" dirty="0"/>
              <a:t>you</a:t>
            </a:r>
            <a:r>
              <a:rPr spc="-5" dirty="0"/>
              <a:t> </a:t>
            </a:r>
            <a:r>
              <a:rPr spc="10" dirty="0"/>
              <a:t>should</a:t>
            </a:r>
            <a:r>
              <a:rPr dirty="0"/>
              <a:t> </a:t>
            </a:r>
            <a:r>
              <a:rPr spc="10" dirty="0"/>
              <a:t>be</a:t>
            </a:r>
            <a:r>
              <a:rPr spc="-15" dirty="0"/>
              <a:t> </a:t>
            </a:r>
            <a:r>
              <a:rPr dirty="0"/>
              <a:t>aware</a:t>
            </a:r>
            <a:r>
              <a:rPr spc="-15" dirty="0"/>
              <a:t> </a:t>
            </a:r>
            <a:r>
              <a:rPr spc="10" dirty="0"/>
              <a:t>that</a:t>
            </a:r>
            <a:r>
              <a:rPr spc="-5" dirty="0"/>
              <a:t> </a:t>
            </a:r>
            <a:r>
              <a:rPr spc="10" dirty="0"/>
              <a:t>any</a:t>
            </a:r>
            <a:r>
              <a:rPr spc="-15" dirty="0"/>
              <a:t> </a:t>
            </a:r>
            <a:r>
              <a:rPr spc="10" dirty="0"/>
              <a:t>proposed</a:t>
            </a:r>
            <a:r>
              <a:rPr dirty="0"/>
              <a:t> </a:t>
            </a:r>
            <a:r>
              <a:rPr spc="10" dirty="0"/>
              <a:t>transaction</a:t>
            </a:r>
            <a:r>
              <a:rPr spc="-5" dirty="0"/>
              <a:t> </a:t>
            </a:r>
            <a:r>
              <a:rPr spc="10" dirty="0"/>
              <a:t>could</a:t>
            </a:r>
            <a:r>
              <a:rPr dirty="0"/>
              <a:t> </a:t>
            </a:r>
            <a:r>
              <a:rPr spc="10" dirty="0"/>
              <a:t>have</a:t>
            </a:r>
            <a:r>
              <a:rPr spc="-15" dirty="0"/>
              <a:t> </a:t>
            </a:r>
            <a:r>
              <a:rPr spc="10" dirty="0"/>
              <a:t>accounting,</a:t>
            </a:r>
            <a:r>
              <a:rPr spc="-5" dirty="0"/>
              <a:t> </a:t>
            </a:r>
            <a:r>
              <a:rPr spc="10" dirty="0"/>
              <a:t>tax,</a:t>
            </a:r>
            <a:r>
              <a:rPr spc="-5" dirty="0"/>
              <a:t> </a:t>
            </a:r>
            <a:r>
              <a:rPr spc="10" dirty="0"/>
              <a:t>legal</a:t>
            </a:r>
            <a:r>
              <a:rPr spc="-10" dirty="0"/>
              <a:t> </a:t>
            </a:r>
            <a:r>
              <a:rPr spc="10" dirty="0"/>
              <a:t>or</a:t>
            </a:r>
            <a:r>
              <a:rPr spc="-15" dirty="0"/>
              <a:t> </a:t>
            </a:r>
            <a:r>
              <a:rPr dirty="0"/>
              <a:t>other </a:t>
            </a:r>
            <a:r>
              <a:rPr spc="-10" dirty="0"/>
              <a:t>implications</a:t>
            </a:r>
            <a:r>
              <a:rPr spc="500" dirty="0"/>
              <a:t> </a:t>
            </a:r>
            <a:r>
              <a:rPr dirty="0"/>
              <a:t>that</a:t>
            </a:r>
            <a:r>
              <a:rPr spc="10" dirty="0"/>
              <a:t> </a:t>
            </a:r>
            <a:r>
              <a:rPr dirty="0"/>
              <a:t>should</a:t>
            </a:r>
            <a:r>
              <a:rPr spc="40" dirty="0"/>
              <a:t> </a:t>
            </a:r>
            <a:r>
              <a:rPr dirty="0"/>
              <a:t>be</a:t>
            </a:r>
            <a:r>
              <a:rPr spc="20" dirty="0"/>
              <a:t> </a:t>
            </a:r>
            <a:r>
              <a:rPr dirty="0"/>
              <a:t>discussed</a:t>
            </a:r>
            <a:r>
              <a:rPr spc="35" dirty="0"/>
              <a:t> </a:t>
            </a:r>
            <a:r>
              <a:rPr dirty="0"/>
              <a:t>with</a:t>
            </a:r>
            <a:r>
              <a:rPr spc="35" dirty="0"/>
              <a:t> </a:t>
            </a:r>
            <a:r>
              <a:rPr dirty="0"/>
              <a:t>your</a:t>
            </a:r>
            <a:r>
              <a:rPr spc="20" dirty="0"/>
              <a:t> </a:t>
            </a:r>
            <a:r>
              <a:rPr dirty="0"/>
              <a:t>advisors</a:t>
            </a:r>
            <a:r>
              <a:rPr spc="35" dirty="0"/>
              <a:t> </a:t>
            </a:r>
            <a:r>
              <a:rPr dirty="0"/>
              <a:t>and/or</a:t>
            </a:r>
            <a:r>
              <a:rPr spc="10" dirty="0"/>
              <a:t> </a:t>
            </a:r>
            <a:r>
              <a:rPr dirty="0"/>
              <a:t>legal</a:t>
            </a:r>
            <a:r>
              <a:rPr spc="-5" dirty="0"/>
              <a:t> </a:t>
            </a:r>
            <a:r>
              <a:rPr spc="-10" dirty="0"/>
              <a:t>counsel.</a:t>
            </a:r>
          </a:p>
          <a:p>
            <a:pPr marL="13335" marR="8255" indent="-635" algn="just">
              <a:lnSpc>
                <a:spcPct val="100000"/>
              </a:lnSpc>
              <a:spcBef>
                <a:spcPts val="595"/>
              </a:spcBef>
            </a:pPr>
            <a:r>
              <a:rPr spc="10" dirty="0"/>
              <a:t>Raymond</a:t>
            </a:r>
            <a:r>
              <a:rPr dirty="0"/>
              <a:t> </a:t>
            </a:r>
            <a:r>
              <a:rPr spc="10" dirty="0"/>
              <a:t>James</a:t>
            </a:r>
            <a:r>
              <a:rPr dirty="0"/>
              <a:t> </a:t>
            </a:r>
            <a:r>
              <a:rPr spc="10" dirty="0"/>
              <a:t>and</a:t>
            </a:r>
            <a:r>
              <a:rPr dirty="0"/>
              <a:t> affiliates,</a:t>
            </a:r>
            <a:r>
              <a:rPr spc="10" dirty="0"/>
              <a:t> and</a:t>
            </a:r>
            <a:r>
              <a:rPr dirty="0"/>
              <a:t> officers,</a:t>
            </a:r>
            <a:r>
              <a:rPr spc="10" dirty="0"/>
              <a:t> directors</a:t>
            </a:r>
            <a:r>
              <a:rPr dirty="0"/>
              <a:t> </a:t>
            </a:r>
            <a:r>
              <a:rPr spc="10" dirty="0"/>
              <a:t>and</a:t>
            </a:r>
            <a:r>
              <a:rPr dirty="0"/>
              <a:t> </a:t>
            </a:r>
            <a:r>
              <a:rPr spc="10" dirty="0"/>
              <a:t>employees</a:t>
            </a:r>
            <a:r>
              <a:rPr spc="5" dirty="0"/>
              <a:t> </a:t>
            </a:r>
            <a:r>
              <a:rPr dirty="0"/>
              <a:t>thereof,</a:t>
            </a:r>
            <a:r>
              <a:rPr spc="15" dirty="0"/>
              <a:t> </a:t>
            </a:r>
            <a:r>
              <a:rPr spc="10" dirty="0"/>
              <a:t>including</a:t>
            </a:r>
            <a:r>
              <a:rPr spc="5" dirty="0"/>
              <a:t> </a:t>
            </a:r>
            <a:r>
              <a:rPr spc="10" dirty="0"/>
              <a:t>individuals</a:t>
            </a:r>
            <a:r>
              <a:rPr spc="5" dirty="0"/>
              <a:t> </a:t>
            </a:r>
            <a:r>
              <a:rPr spc="10" dirty="0"/>
              <a:t>who may</a:t>
            </a:r>
            <a:r>
              <a:rPr dirty="0"/>
              <a:t> </a:t>
            </a:r>
            <a:r>
              <a:rPr spc="10" dirty="0"/>
              <a:t>be</a:t>
            </a:r>
            <a:r>
              <a:rPr spc="15" dirty="0"/>
              <a:t> </a:t>
            </a:r>
            <a:r>
              <a:rPr spc="10" dirty="0"/>
              <a:t>involved in the preparation</a:t>
            </a:r>
            <a:r>
              <a:rPr spc="5" dirty="0"/>
              <a:t> </a:t>
            </a:r>
            <a:r>
              <a:rPr spc="10" dirty="0"/>
              <a:t>or</a:t>
            </a:r>
            <a:r>
              <a:rPr spc="15" dirty="0"/>
              <a:t> </a:t>
            </a:r>
            <a:r>
              <a:rPr dirty="0"/>
              <a:t>presentation</a:t>
            </a:r>
            <a:r>
              <a:rPr spc="5" dirty="0"/>
              <a:t> </a:t>
            </a:r>
            <a:r>
              <a:rPr spc="10" dirty="0"/>
              <a:t>of</a:t>
            </a:r>
            <a:r>
              <a:rPr spc="25" dirty="0"/>
              <a:t> </a:t>
            </a:r>
            <a:r>
              <a:rPr spc="10" dirty="0"/>
              <a:t>this</a:t>
            </a:r>
            <a:r>
              <a:rPr dirty="0"/>
              <a:t> </a:t>
            </a:r>
            <a:r>
              <a:rPr spc="10" dirty="0"/>
              <a:t>material,</a:t>
            </a:r>
            <a:r>
              <a:rPr spc="5" dirty="0"/>
              <a:t> </a:t>
            </a:r>
            <a:r>
              <a:rPr spc="10" dirty="0"/>
              <a:t>may</a:t>
            </a:r>
            <a:r>
              <a:rPr spc="5" dirty="0"/>
              <a:t> </a:t>
            </a:r>
            <a:r>
              <a:rPr spc="-20" dirty="0"/>
              <a:t>from</a:t>
            </a:r>
            <a:r>
              <a:rPr spc="500" dirty="0"/>
              <a:t> </a:t>
            </a:r>
            <a:r>
              <a:rPr spc="10" dirty="0"/>
              <a:t>time</a:t>
            </a:r>
            <a:r>
              <a:rPr dirty="0"/>
              <a:t> </a:t>
            </a:r>
            <a:r>
              <a:rPr spc="10" dirty="0"/>
              <a:t>to</a:t>
            </a:r>
            <a:r>
              <a:rPr spc="15" dirty="0"/>
              <a:t> </a:t>
            </a:r>
            <a:r>
              <a:rPr spc="10" dirty="0"/>
              <a:t>time</a:t>
            </a:r>
            <a:r>
              <a:rPr spc="20" dirty="0"/>
              <a:t> </a:t>
            </a:r>
            <a:r>
              <a:rPr spc="10" dirty="0"/>
              <a:t>have</a:t>
            </a:r>
            <a:r>
              <a:rPr spc="15" dirty="0"/>
              <a:t> </a:t>
            </a:r>
            <a:r>
              <a:rPr spc="10" dirty="0"/>
              <a:t>positions</a:t>
            </a:r>
            <a:r>
              <a:rPr spc="15" dirty="0"/>
              <a:t> </a:t>
            </a:r>
            <a:r>
              <a:rPr spc="10" dirty="0"/>
              <a:t>in,</a:t>
            </a:r>
            <a:r>
              <a:rPr spc="15" dirty="0"/>
              <a:t> </a:t>
            </a:r>
            <a:r>
              <a:rPr spc="10" dirty="0"/>
              <a:t>and</a:t>
            </a:r>
            <a:r>
              <a:rPr dirty="0"/>
              <a:t> </a:t>
            </a:r>
            <a:r>
              <a:rPr spc="10" dirty="0"/>
              <a:t>buy</a:t>
            </a:r>
            <a:r>
              <a:rPr dirty="0"/>
              <a:t> </a:t>
            </a:r>
            <a:r>
              <a:rPr spc="10" dirty="0"/>
              <a:t>or</a:t>
            </a:r>
            <a:r>
              <a:rPr spc="20" dirty="0"/>
              <a:t> </a:t>
            </a:r>
            <a:r>
              <a:rPr spc="10" dirty="0"/>
              <a:t>sell,</a:t>
            </a:r>
            <a:r>
              <a:rPr spc="5" dirty="0"/>
              <a:t> </a:t>
            </a:r>
            <a:r>
              <a:rPr spc="10" dirty="0"/>
              <a:t>the</a:t>
            </a:r>
            <a:r>
              <a:rPr spc="15" dirty="0"/>
              <a:t> </a:t>
            </a:r>
            <a:r>
              <a:rPr spc="10" dirty="0"/>
              <a:t>securities,</a:t>
            </a:r>
            <a:r>
              <a:rPr spc="15" dirty="0"/>
              <a:t> </a:t>
            </a:r>
            <a:r>
              <a:rPr spc="10" dirty="0"/>
              <a:t>derivatives</a:t>
            </a:r>
            <a:r>
              <a:rPr spc="5" dirty="0"/>
              <a:t> </a:t>
            </a:r>
            <a:r>
              <a:rPr spc="10" dirty="0"/>
              <a:t>(including options) or</a:t>
            </a:r>
            <a:r>
              <a:rPr spc="15" dirty="0"/>
              <a:t> </a:t>
            </a:r>
            <a:r>
              <a:rPr spc="10" dirty="0"/>
              <a:t>other</a:t>
            </a:r>
            <a:r>
              <a:rPr spc="20" dirty="0"/>
              <a:t> </a:t>
            </a:r>
            <a:r>
              <a:rPr spc="10" dirty="0"/>
              <a:t>financial</a:t>
            </a:r>
            <a:r>
              <a:rPr dirty="0"/>
              <a:t> </a:t>
            </a:r>
            <a:r>
              <a:rPr spc="10" dirty="0"/>
              <a:t>products</a:t>
            </a:r>
            <a:r>
              <a:rPr spc="5" dirty="0"/>
              <a:t> </a:t>
            </a:r>
            <a:r>
              <a:rPr spc="10" dirty="0"/>
              <a:t>of</a:t>
            </a:r>
            <a:r>
              <a:rPr spc="25" dirty="0"/>
              <a:t> </a:t>
            </a:r>
            <a:r>
              <a:rPr spc="10" dirty="0"/>
              <a:t>entities</a:t>
            </a:r>
            <a:r>
              <a:rPr spc="15" dirty="0"/>
              <a:t> </a:t>
            </a:r>
            <a:r>
              <a:rPr spc="10" dirty="0"/>
              <a:t>mentioned</a:t>
            </a:r>
            <a:r>
              <a:rPr spc="15" dirty="0"/>
              <a:t> </a:t>
            </a:r>
            <a:r>
              <a:rPr dirty="0"/>
              <a:t>herein.</a:t>
            </a:r>
            <a:r>
              <a:rPr spc="15" dirty="0"/>
              <a:t> </a:t>
            </a:r>
            <a:r>
              <a:rPr spc="10" dirty="0"/>
              <a:t>In addition, Raymond</a:t>
            </a:r>
            <a:r>
              <a:rPr spc="5" dirty="0"/>
              <a:t> </a:t>
            </a:r>
            <a:r>
              <a:rPr spc="10" dirty="0"/>
              <a:t>James</a:t>
            </a:r>
            <a:r>
              <a:rPr spc="5" dirty="0"/>
              <a:t> </a:t>
            </a:r>
            <a:r>
              <a:rPr spc="-25" dirty="0"/>
              <a:t>or</a:t>
            </a:r>
            <a:r>
              <a:rPr spc="500" dirty="0"/>
              <a:t> </a:t>
            </a:r>
            <a:r>
              <a:rPr dirty="0"/>
              <a:t>affiliates</a:t>
            </a:r>
            <a:r>
              <a:rPr spc="-10" dirty="0"/>
              <a:t> </a:t>
            </a:r>
            <a:r>
              <a:rPr dirty="0"/>
              <a:t>thereof</a:t>
            </a:r>
            <a:r>
              <a:rPr spc="30" dirty="0"/>
              <a:t> </a:t>
            </a:r>
            <a:r>
              <a:rPr dirty="0"/>
              <a:t>may</a:t>
            </a:r>
            <a:r>
              <a:rPr spc="-25" dirty="0"/>
              <a:t> </a:t>
            </a:r>
            <a:r>
              <a:rPr dirty="0"/>
              <a:t>have</a:t>
            </a:r>
            <a:r>
              <a:rPr spc="5" dirty="0"/>
              <a:t> </a:t>
            </a:r>
            <a:r>
              <a:rPr dirty="0"/>
              <a:t>served</a:t>
            </a:r>
            <a:r>
              <a:rPr spc="20" dirty="0"/>
              <a:t> </a:t>
            </a:r>
            <a:r>
              <a:rPr dirty="0"/>
              <a:t>as</a:t>
            </a:r>
            <a:r>
              <a:rPr spc="-5" dirty="0"/>
              <a:t> </a:t>
            </a:r>
            <a:r>
              <a:rPr dirty="0"/>
              <a:t>an underwriter</a:t>
            </a:r>
            <a:r>
              <a:rPr spc="5" dirty="0"/>
              <a:t> </a:t>
            </a:r>
            <a:r>
              <a:rPr dirty="0"/>
              <a:t>or</a:t>
            </a:r>
            <a:r>
              <a:rPr spc="5" dirty="0"/>
              <a:t> </a:t>
            </a:r>
            <a:r>
              <a:rPr dirty="0"/>
              <a:t>placement</a:t>
            </a:r>
            <a:r>
              <a:rPr spc="-15" dirty="0"/>
              <a:t> </a:t>
            </a:r>
            <a:r>
              <a:rPr dirty="0"/>
              <a:t>agent</a:t>
            </a:r>
            <a:r>
              <a:rPr spc="-10" dirty="0"/>
              <a:t> </a:t>
            </a:r>
            <a:r>
              <a:rPr dirty="0"/>
              <a:t>with</a:t>
            </a:r>
            <a:r>
              <a:rPr spc="5" dirty="0"/>
              <a:t> </a:t>
            </a:r>
            <a:r>
              <a:rPr dirty="0"/>
              <a:t>respect</a:t>
            </a:r>
            <a:r>
              <a:rPr spc="15" dirty="0"/>
              <a:t> </a:t>
            </a:r>
            <a:r>
              <a:rPr dirty="0"/>
              <a:t>to</a:t>
            </a:r>
            <a:r>
              <a:rPr spc="5" dirty="0"/>
              <a:t> </a:t>
            </a:r>
            <a:r>
              <a:rPr dirty="0"/>
              <a:t>a public</a:t>
            </a:r>
            <a:r>
              <a:rPr spc="5" dirty="0"/>
              <a:t> </a:t>
            </a:r>
            <a:r>
              <a:rPr dirty="0"/>
              <a:t>or</a:t>
            </a:r>
            <a:r>
              <a:rPr spc="5" dirty="0"/>
              <a:t> </a:t>
            </a:r>
            <a:r>
              <a:rPr dirty="0"/>
              <a:t>private</a:t>
            </a:r>
            <a:r>
              <a:rPr spc="20" dirty="0"/>
              <a:t> </a:t>
            </a:r>
            <a:r>
              <a:rPr dirty="0"/>
              <a:t>offering of</a:t>
            </a:r>
            <a:r>
              <a:rPr spc="15" dirty="0"/>
              <a:t> </a:t>
            </a:r>
            <a:r>
              <a:rPr dirty="0"/>
              <a:t>securities</a:t>
            </a:r>
            <a:r>
              <a:rPr spc="25" dirty="0"/>
              <a:t> </a:t>
            </a:r>
            <a:r>
              <a:rPr dirty="0"/>
              <a:t>by</a:t>
            </a:r>
            <a:r>
              <a:rPr spc="-10" dirty="0"/>
              <a:t> </a:t>
            </a:r>
            <a:r>
              <a:rPr dirty="0"/>
              <a:t>one</a:t>
            </a:r>
            <a:r>
              <a:rPr spc="5" dirty="0"/>
              <a:t> </a:t>
            </a:r>
            <a:r>
              <a:rPr dirty="0"/>
              <a:t>or</a:t>
            </a:r>
            <a:r>
              <a:rPr spc="5" dirty="0"/>
              <a:t> </a:t>
            </a:r>
            <a:r>
              <a:rPr dirty="0"/>
              <a:t>more</a:t>
            </a:r>
            <a:r>
              <a:rPr spc="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the</a:t>
            </a:r>
            <a:r>
              <a:rPr spc="25" dirty="0"/>
              <a:t> </a:t>
            </a:r>
            <a:r>
              <a:rPr dirty="0"/>
              <a:t>entities</a:t>
            </a:r>
            <a:r>
              <a:rPr spc="20" dirty="0"/>
              <a:t> </a:t>
            </a:r>
            <a:r>
              <a:rPr dirty="0"/>
              <a:t>referenced</a:t>
            </a:r>
            <a:r>
              <a:rPr spc="-5" dirty="0"/>
              <a:t> </a:t>
            </a:r>
            <a:r>
              <a:rPr spc="-10" dirty="0"/>
              <a:t>herein.</a:t>
            </a:r>
          </a:p>
          <a:p>
            <a:pPr marL="12700" marR="5715" indent="-635" algn="just">
              <a:lnSpc>
                <a:spcPct val="100000"/>
              </a:lnSpc>
              <a:spcBef>
                <a:spcPts val="605"/>
              </a:spcBef>
            </a:pPr>
            <a:r>
              <a:rPr spc="10" dirty="0"/>
              <a:t>This</a:t>
            </a:r>
            <a:r>
              <a:rPr spc="-20" dirty="0"/>
              <a:t> </a:t>
            </a:r>
            <a:r>
              <a:rPr spc="10" dirty="0"/>
              <a:t>Presentation</a:t>
            </a:r>
            <a:r>
              <a:rPr spc="-10" dirty="0"/>
              <a:t> </a:t>
            </a:r>
            <a:r>
              <a:rPr spc="10" dirty="0"/>
              <a:t>is</a:t>
            </a:r>
            <a:r>
              <a:rPr spc="-15" dirty="0"/>
              <a:t> </a:t>
            </a:r>
            <a:r>
              <a:rPr spc="10" dirty="0"/>
              <a:t>not</a:t>
            </a:r>
            <a:r>
              <a:rPr spc="-10" dirty="0"/>
              <a:t> </a:t>
            </a:r>
            <a:r>
              <a:rPr spc="10" dirty="0"/>
              <a:t>a</a:t>
            </a:r>
            <a:r>
              <a:rPr spc="-15" dirty="0"/>
              <a:t> </a:t>
            </a:r>
            <a:r>
              <a:rPr spc="10" dirty="0"/>
              <a:t>binding</a:t>
            </a:r>
            <a:r>
              <a:rPr spc="-15" dirty="0"/>
              <a:t> </a:t>
            </a:r>
            <a:r>
              <a:rPr spc="10" dirty="0"/>
              <a:t>commitment,</a:t>
            </a:r>
            <a:r>
              <a:rPr spc="-10" dirty="0"/>
              <a:t> </a:t>
            </a:r>
            <a:r>
              <a:rPr spc="10" dirty="0"/>
              <a:t>obligation,</a:t>
            </a:r>
            <a:r>
              <a:rPr spc="-10" dirty="0"/>
              <a:t> </a:t>
            </a:r>
            <a:r>
              <a:rPr spc="10" dirty="0"/>
              <a:t>or</a:t>
            </a:r>
            <a:r>
              <a:rPr spc="-20" dirty="0"/>
              <a:t> </a:t>
            </a:r>
            <a:r>
              <a:rPr spc="10" dirty="0"/>
              <a:t>undertaking</a:t>
            </a:r>
            <a:r>
              <a:rPr spc="-15" dirty="0"/>
              <a:t>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0" dirty="0"/>
              <a:t>Raymond</a:t>
            </a:r>
            <a:r>
              <a:rPr spc="-15" dirty="0"/>
              <a:t> </a:t>
            </a:r>
            <a:r>
              <a:rPr spc="10" dirty="0"/>
              <a:t>James.</a:t>
            </a:r>
            <a:r>
              <a:rPr spc="-10" dirty="0"/>
              <a:t> </a:t>
            </a:r>
            <a:r>
              <a:rPr spc="10" dirty="0"/>
              <a:t>No</a:t>
            </a:r>
            <a:r>
              <a:rPr spc="-20" dirty="0"/>
              <a:t> </a:t>
            </a:r>
            <a:r>
              <a:rPr spc="10" dirty="0"/>
              <a:t>obligation</a:t>
            </a:r>
            <a:r>
              <a:rPr spc="-10" dirty="0"/>
              <a:t> </a:t>
            </a:r>
            <a:r>
              <a:rPr spc="10" dirty="0"/>
              <a:t>or</a:t>
            </a:r>
            <a:r>
              <a:rPr spc="-20" dirty="0"/>
              <a:t> </a:t>
            </a:r>
            <a:r>
              <a:rPr spc="10" dirty="0"/>
              <a:t>liability</a:t>
            </a:r>
            <a:r>
              <a:rPr spc="-20" dirty="0"/>
              <a:t> </a:t>
            </a:r>
            <a:r>
              <a:rPr spc="10" dirty="0"/>
              <a:t>with</a:t>
            </a:r>
            <a:r>
              <a:rPr spc="-10" dirty="0"/>
              <a:t> </a:t>
            </a:r>
            <a:r>
              <a:rPr spc="10" dirty="0"/>
              <a:t>respect</a:t>
            </a:r>
            <a:r>
              <a:rPr spc="-15" dirty="0"/>
              <a:t> </a:t>
            </a:r>
            <a:r>
              <a:rPr spc="10" dirty="0"/>
              <a:t>to</a:t>
            </a:r>
            <a:r>
              <a:rPr spc="-20" dirty="0"/>
              <a:t> </a:t>
            </a:r>
            <a:r>
              <a:rPr spc="10" dirty="0"/>
              <a:t>any</a:t>
            </a:r>
            <a:r>
              <a:rPr spc="-20" dirty="0"/>
              <a:t> </a:t>
            </a:r>
            <a:r>
              <a:rPr spc="10" dirty="0"/>
              <a:t>issuance</a:t>
            </a:r>
            <a:r>
              <a:rPr spc="-20" dirty="0"/>
              <a:t> </a:t>
            </a:r>
            <a:r>
              <a:rPr spc="10" dirty="0"/>
              <a:t>or</a:t>
            </a:r>
            <a:r>
              <a:rPr spc="-20" dirty="0"/>
              <a:t> </a:t>
            </a:r>
            <a:r>
              <a:rPr spc="10" dirty="0"/>
              <a:t>purchase</a:t>
            </a:r>
            <a:r>
              <a:rPr spc="-15" dirty="0"/>
              <a:t> </a:t>
            </a:r>
            <a:r>
              <a:rPr spc="10" dirty="0"/>
              <a:t>of</a:t>
            </a:r>
            <a:r>
              <a:rPr spc="-10" dirty="0"/>
              <a:t> </a:t>
            </a:r>
            <a:r>
              <a:rPr spc="10" dirty="0"/>
              <a:t>any</a:t>
            </a:r>
            <a:r>
              <a:rPr spc="-20" dirty="0"/>
              <a:t> </a:t>
            </a:r>
            <a:r>
              <a:rPr spc="10" dirty="0"/>
              <a:t>Bonds</a:t>
            </a:r>
            <a:r>
              <a:rPr spc="-5" dirty="0"/>
              <a:t> </a:t>
            </a:r>
            <a:r>
              <a:rPr spc="10" dirty="0"/>
              <a:t>or</a:t>
            </a:r>
            <a:r>
              <a:rPr spc="-25" dirty="0"/>
              <a:t> </a:t>
            </a:r>
            <a:r>
              <a:rPr spc="-10" dirty="0"/>
              <a:t>other</a:t>
            </a:r>
            <a:r>
              <a:rPr spc="500" dirty="0"/>
              <a:t> </a:t>
            </a:r>
            <a:r>
              <a:rPr dirty="0"/>
              <a:t>securities</a:t>
            </a:r>
            <a:r>
              <a:rPr spc="55" dirty="0"/>
              <a:t> </a:t>
            </a:r>
            <a:r>
              <a:rPr dirty="0"/>
              <a:t>described</a:t>
            </a:r>
            <a:r>
              <a:rPr spc="65" dirty="0"/>
              <a:t> </a:t>
            </a:r>
            <a:r>
              <a:rPr dirty="0"/>
              <a:t>herein</a:t>
            </a:r>
            <a:r>
              <a:rPr spc="65" dirty="0"/>
              <a:t> </a:t>
            </a:r>
            <a:r>
              <a:rPr dirty="0"/>
              <a:t>shall</a:t>
            </a:r>
            <a:r>
              <a:rPr spc="50" dirty="0"/>
              <a:t> </a:t>
            </a:r>
            <a:r>
              <a:rPr dirty="0"/>
              <a:t>exist,</a:t>
            </a:r>
            <a:r>
              <a:rPr spc="60" dirty="0"/>
              <a:t> </a:t>
            </a:r>
            <a:r>
              <a:rPr dirty="0"/>
              <a:t>nor</a:t>
            </a:r>
            <a:r>
              <a:rPr spc="50" dirty="0"/>
              <a:t> </a:t>
            </a:r>
            <a:r>
              <a:rPr dirty="0"/>
              <a:t>shall</a:t>
            </a:r>
            <a:r>
              <a:rPr spc="50" dirty="0"/>
              <a:t> </a:t>
            </a:r>
            <a:r>
              <a:rPr dirty="0"/>
              <a:t>any</a:t>
            </a:r>
            <a:r>
              <a:rPr spc="50" dirty="0"/>
              <a:t> </a:t>
            </a:r>
            <a:r>
              <a:rPr dirty="0"/>
              <a:t>representations</a:t>
            </a:r>
            <a:r>
              <a:rPr spc="60" dirty="0"/>
              <a:t> </a:t>
            </a:r>
            <a:r>
              <a:rPr dirty="0"/>
              <a:t>be</a:t>
            </a:r>
            <a:r>
              <a:rPr spc="50" dirty="0"/>
              <a:t> </a:t>
            </a:r>
            <a:r>
              <a:rPr dirty="0"/>
              <a:t>deemed</a:t>
            </a:r>
            <a:r>
              <a:rPr spc="45" dirty="0"/>
              <a:t> </a:t>
            </a:r>
            <a:r>
              <a:rPr dirty="0"/>
              <a:t>made,</a:t>
            </a:r>
            <a:r>
              <a:rPr spc="65" dirty="0"/>
              <a:t> </a:t>
            </a:r>
            <a:r>
              <a:rPr dirty="0"/>
              <a:t>nor</a:t>
            </a:r>
            <a:r>
              <a:rPr spc="50" dirty="0"/>
              <a:t> </a:t>
            </a:r>
            <a:r>
              <a:rPr dirty="0"/>
              <a:t>any</a:t>
            </a:r>
            <a:r>
              <a:rPr spc="50" dirty="0"/>
              <a:t> </a:t>
            </a:r>
            <a:r>
              <a:rPr dirty="0"/>
              <a:t>reliance</a:t>
            </a:r>
            <a:r>
              <a:rPr spc="50" dirty="0"/>
              <a:t> </a:t>
            </a:r>
            <a:r>
              <a:rPr dirty="0"/>
              <a:t>on</a:t>
            </a:r>
            <a:r>
              <a:rPr spc="60" dirty="0"/>
              <a:t> </a:t>
            </a:r>
            <a:r>
              <a:rPr dirty="0"/>
              <a:t>any</a:t>
            </a:r>
            <a:r>
              <a:rPr spc="40" dirty="0"/>
              <a:t> </a:t>
            </a:r>
            <a:r>
              <a:rPr dirty="0"/>
              <a:t>communications</a:t>
            </a:r>
            <a:r>
              <a:rPr spc="55" dirty="0"/>
              <a:t> </a:t>
            </a:r>
            <a:r>
              <a:rPr dirty="0"/>
              <a:t>regarding</a:t>
            </a:r>
            <a:r>
              <a:rPr spc="65" dirty="0"/>
              <a:t> </a:t>
            </a:r>
            <a:r>
              <a:rPr dirty="0"/>
              <a:t>the</a:t>
            </a:r>
            <a:r>
              <a:rPr spc="50" dirty="0"/>
              <a:t> </a:t>
            </a:r>
            <a:r>
              <a:rPr dirty="0"/>
              <a:t>subject</a:t>
            </a:r>
            <a:r>
              <a:rPr spc="60" dirty="0"/>
              <a:t> </a:t>
            </a:r>
            <a:r>
              <a:rPr dirty="0"/>
              <a:t>matter</a:t>
            </a:r>
            <a:r>
              <a:rPr spc="50" dirty="0"/>
              <a:t> </a:t>
            </a:r>
            <a:r>
              <a:rPr dirty="0"/>
              <a:t>hereof</a:t>
            </a:r>
            <a:r>
              <a:rPr spc="60" dirty="0"/>
              <a:t> </a:t>
            </a:r>
            <a:r>
              <a:rPr dirty="0"/>
              <a:t>be</a:t>
            </a:r>
            <a:r>
              <a:rPr spc="50" dirty="0"/>
              <a:t> </a:t>
            </a:r>
            <a:r>
              <a:rPr dirty="0"/>
              <a:t>reasonable</a:t>
            </a:r>
            <a:r>
              <a:rPr spc="40" dirty="0"/>
              <a:t> </a:t>
            </a:r>
            <a:r>
              <a:rPr spc="-25" dirty="0"/>
              <a:t>or</a:t>
            </a:r>
            <a:r>
              <a:rPr spc="500" dirty="0"/>
              <a:t> </a:t>
            </a:r>
            <a:r>
              <a:rPr dirty="0"/>
              <a:t>justified</a:t>
            </a:r>
            <a:r>
              <a:rPr spc="110" dirty="0"/>
              <a:t> </a:t>
            </a:r>
            <a:r>
              <a:rPr dirty="0"/>
              <a:t>unless</a:t>
            </a:r>
            <a:r>
              <a:rPr spc="105" dirty="0"/>
              <a:t> </a:t>
            </a:r>
            <a:r>
              <a:rPr dirty="0"/>
              <a:t>and</a:t>
            </a:r>
            <a:r>
              <a:rPr spc="100" dirty="0"/>
              <a:t> </a:t>
            </a:r>
            <a:r>
              <a:rPr dirty="0"/>
              <a:t>until</a:t>
            </a:r>
            <a:r>
              <a:rPr spc="114" dirty="0"/>
              <a:t> </a:t>
            </a:r>
            <a:r>
              <a:rPr dirty="0"/>
              <a:t>(1)</a:t>
            </a:r>
            <a:r>
              <a:rPr spc="95" dirty="0"/>
              <a:t> </a:t>
            </a:r>
            <a:r>
              <a:rPr dirty="0"/>
              <a:t>all</a:t>
            </a:r>
            <a:r>
              <a:rPr spc="100" dirty="0"/>
              <a:t> </a:t>
            </a:r>
            <a:r>
              <a:rPr dirty="0"/>
              <a:t>necessary</a:t>
            </a:r>
            <a:r>
              <a:rPr spc="95" dirty="0"/>
              <a:t> </a:t>
            </a:r>
            <a:r>
              <a:rPr dirty="0"/>
              <a:t>Raymond</a:t>
            </a:r>
            <a:r>
              <a:rPr spc="100" dirty="0"/>
              <a:t> </a:t>
            </a:r>
            <a:r>
              <a:rPr dirty="0"/>
              <a:t>James,</a:t>
            </a:r>
            <a:r>
              <a:rPr spc="110" dirty="0"/>
              <a:t> </a:t>
            </a:r>
            <a:r>
              <a:rPr dirty="0"/>
              <a:t>rating</a:t>
            </a:r>
            <a:r>
              <a:rPr spc="110" dirty="0"/>
              <a:t> </a:t>
            </a:r>
            <a:r>
              <a:rPr dirty="0"/>
              <a:t>agency</a:t>
            </a:r>
            <a:r>
              <a:rPr spc="95" dirty="0"/>
              <a:t> </a:t>
            </a:r>
            <a:r>
              <a:rPr dirty="0"/>
              <a:t>or</a:t>
            </a:r>
            <a:r>
              <a:rPr spc="100" dirty="0"/>
              <a:t> </a:t>
            </a:r>
            <a:r>
              <a:rPr dirty="0"/>
              <a:t>other</a:t>
            </a:r>
            <a:r>
              <a:rPr spc="114" dirty="0"/>
              <a:t> </a:t>
            </a:r>
            <a:r>
              <a:rPr dirty="0"/>
              <a:t>third</a:t>
            </a:r>
            <a:r>
              <a:rPr spc="114" dirty="0"/>
              <a:t> </a:t>
            </a:r>
            <a:r>
              <a:rPr dirty="0"/>
              <a:t>party</a:t>
            </a:r>
            <a:r>
              <a:rPr spc="95" dirty="0"/>
              <a:t> </a:t>
            </a:r>
            <a:r>
              <a:rPr dirty="0"/>
              <a:t>approvals,</a:t>
            </a:r>
            <a:r>
              <a:rPr spc="105" dirty="0"/>
              <a:t> </a:t>
            </a:r>
            <a:r>
              <a:rPr dirty="0"/>
              <a:t>as</a:t>
            </a:r>
            <a:r>
              <a:rPr spc="100" dirty="0"/>
              <a:t> </a:t>
            </a:r>
            <a:r>
              <a:rPr dirty="0"/>
              <a:t>applicable,</a:t>
            </a:r>
            <a:r>
              <a:rPr spc="110" dirty="0"/>
              <a:t> </a:t>
            </a:r>
            <a:r>
              <a:rPr dirty="0"/>
              <a:t>shall</a:t>
            </a:r>
            <a:r>
              <a:rPr spc="100" dirty="0"/>
              <a:t> </a:t>
            </a:r>
            <a:r>
              <a:rPr dirty="0"/>
              <a:t>have</a:t>
            </a:r>
            <a:r>
              <a:rPr spc="95" dirty="0"/>
              <a:t> </a:t>
            </a:r>
            <a:r>
              <a:rPr dirty="0"/>
              <a:t>been</a:t>
            </a:r>
            <a:r>
              <a:rPr spc="110" dirty="0"/>
              <a:t> </a:t>
            </a:r>
            <a:r>
              <a:rPr dirty="0"/>
              <a:t>obtained,</a:t>
            </a:r>
            <a:r>
              <a:rPr spc="105" dirty="0"/>
              <a:t> </a:t>
            </a:r>
            <a:r>
              <a:rPr dirty="0"/>
              <a:t>including,</a:t>
            </a:r>
            <a:r>
              <a:rPr spc="110" dirty="0"/>
              <a:t> </a:t>
            </a:r>
            <a:r>
              <a:rPr dirty="0"/>
              <a:t>without</a:t>
            </a:r>
            <a:r>
              <a:rPr spc="110" dirty="0"/>
              <a:t> </a:t>
            </a:r>
            <a:r>
              <a:rPr dirty="0"/>
              <a:t>limitation,</a:t>
            </a:r>
            <a:r>
              <a:rPr spc="105" dirty="0"/>
              <a:t> </a:t>
            </a:r>
            <a:r>
              <a:rPr spc="-25" dirty="0"/>
              <a:t>any</a:t>
            </a:r>
            <a:r>
              <a:rPr spc="500" dirty="0"/>
              <a:t> </a:t>
            </a:r>
            <a:r>
              <a:rPr dirty="0"/>
              <a:t>required</a:t>
            </a:r>
            <a:r>
              <a:rPr spc="-20" dirty="0"/>
              <a:t> </a:t>
            </a:r>
            <a:r>
              <a:rPr spc="10" dirty="0"/>
              <a:t>Raymond</a:t>
            </a:r>
            <a:r>
              <a:rPr spc="-15" dirty="0"/>
              <a:t> </a:t>
            </a:r>
            <a:r>
              <a:rPr spc="10" dirty="0"/>
              <a:t>James</a:t>
            </a:r>
            <a:r>
              <a:rPr spc="-20" dirty="0"/>
              <a:t> </a:t>
            </a:r>
            <a:r>
              <a:rPr spc="10" dirty="0"/>
              <a:t>senior</a:t>
            </a:r>
            <a:r>
              <a:rPr spc="-5" dirty="0"/>
              <a:t> </a:t>
            </a:r>
            <a:r>
              <a:rPr spc="10" dirty="0"/>
              <a:t>management</a:t>
            </a:r>
            <a:r>
              <a:rPr spc="-10" dirty="0"/>
              <a:t> </a:t>
            </a:r>
            <a:r>
              <a:rPr spc="10" dirty="0"/>
              <a:t>and</a:t>
            </a:r>
            <a:r>
              <a:rPr spc="-20" dirty="0"/>
              <a:t> </a:t>
            </a:r>
            <a:r>
              <a:rPr spc="10" dirty="0"/>
              <a:t>credit</a:t>
            </a:r>
            <a:r>
              <a:rPr spc="5" dirty="0"/>
              <a:t> </a:t>
            </a:r>
            <a:r>
              <a:rPr spc="10" dirty="0"/>
              <a:t>committee</a:t>
            </a:r>
            <a:r>
              <a:rPr spc="-15" dirty="0"/>
              <a:t> </a:t>
            </a:r>
            <a:r>
              <a:rPr spc="10" dirty="0"/>
              <a:t>approvals,</a:t>
            </a:r>
            <a:r>
              <a:rPr spc="-15" dirty="0"/>
              <a:t> </a:t>
            </a:r>
            <a:r>
              <a:rPr dirty="0"/>
              <a:t>(2)</a:t>
            </a:r>
            <a:r>
              <a:rPr spc="-5" dirty="0"/>
              <a:t> </a:t>
            </a:r>
            <a:r>
              <a:rPr spc="10" dirty="0"/>
              <a:t>all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10" dirty="0"/>
              <a:t>the</a:t>
            </a:r>
            <a:r>
              <a:rPr spc="-5" dirty="0"/>
              <a:t> </a:t>
            </a:r>
            <a:r>
              <a:rPr spc="10" dirty="0"/>
              <a:t>terms</a:t>
            </a:r>
            <a:r>
              <a:rPr spc="-10" dirty="0"/>
              <a:t> </a:t>
            </a:r>
            <a:r>
              <a:rPr spc="10" dirty="0"/>
              <a:t>and</a:t>
            </a:r>
            <a:r>
              <a:rPr dirty="0"/>
              <a:t> </a:t>
            </a:r>
            <a:r>
              <a:rPr spc="10" dirty="0"/>
              <a:t>conditions</a:t>
            </a:r>
            <a:r>
              <a:rPr dirty="0"/>
              <a:t> of</a:t>
            </a:r>
            <a:r>
              <a:rPr spc="-10" dirty="0"/>
              <a:t> </a:t>
            </a:r>
            <a:r>
              <a:rPr spc="10" dirty="0"/>
              <a:t>the</a:t>
            </a:r>
            <a:r>
              <a:rPr spc="-5" dirty="0"/>
              <a:t> </a:t>
            </a:r>
            <a:r>
              <a:rPr spc="10" dirty="0"/>
              <a:t>documents</a:t>
            </a:r>
            <a:r>
              <a:rPr spc="-15" dirty="0"/>
              <a:t> </a:t>
            </a:r>
            <a:r>
              <a:rPr dirty="0"/>
              <a:t>pertaining</a:t>
            </a:r>
            <a:r>
              <a:rPr spc="-15" dirty="0"/>
              <a:t> </a:t>
            </a:r>
            <a:r>
              <a:rPr spc="10" dirty="0"/>
              <a:t>to</a:t>
            </a:r>
            <a:r>
              <a:rPr spc="-15" dirty="0"/>
              <a:t> </a:t>
            </a:r>
            <a:r>
              <a:rPr spc="10" dirty="0"/>
              <a:t>the</a:t>
            </a:r>
            <a:r>
              <a:rPr spc="-5" dirty="0"/>
              <a:t> </a:t>
            </a:r>
            <a:r>
              <a:rPr spc="10" dirty="0"/>
              <a:t>subject</a:t>
            </a:r>
            <a:r>
              <a:rPr spc="-15" dirty="0"/>
              <a:t> </a:t>
            </a:r>
            <a:r>
              <a:rPr spc="10" dirty="0"/>
              <a:t>transaction</a:t>
            </a:r>
            <a:r>
              <a:rPr spc="-10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spc="10" dirty="0"/>
              <a:t>agreed </a:t>
            </a:r>
            <a:r>
              <a:rPr spc="-25" dirty="0"/>
              <a:t>to</a:t>
            </a:r>
            <a:r>
              <a:rPr spc="500" dirty="0"/>
              <a:t> </a:t>
            </a:r>
            <a:r>
              <a:rPr spc="10" dirty="0"/>
              <a:t>by</a:t>
            </a:r>
            <a:r>
              <a:rPr spc="-5" dirty="0"/>
              <a:t> </a:t>
            </a:r>
            <a:r>
              <a:rPr spc="10" dirty="0"/>
              <a:t>the</a:t>
            </a:r>
            <a:r>
              <a:rPr spc="5" dirty="0"/>
              <a:t> </a:t>
            </a:r>
            <a:r>
              <a:rPr spc="10" dirty="0"/>
              <a:t>parties</a:t>
            </a:r>
            <a:r>
              <a:rPr spc="15" dirty="0"/>
              <a:t> </a:t>
            </a:r>
            <a:r>
              <a:rPr dirty="0"/>
              <a:t>thereto</a:t>
            </a:r>
            <a:r>
              <a:rPr spc="5" dirty="0"/>
              <a:t> </a:t>
            </a:r>
            <a:r>
              <a:rPr spc="10" dirty="0"/>
              <a:t>as</a:t>
            </a:r>
            <a:r>
              <a:rPr spc="-5" dirty="0"/>
              <a:t> </a:t>
            </a:r>
            <a:r>
              <a:rPr spc="10" dirty="0"/>
              <a:t>evidenced by</a:t>
            </a:r>
            <a:r>
              <a:rPr spc="-5" dirty="0"/>
              <a:t> </a:t>
            </a:r>
            <a:r>
              <a:rPr spc="10" dirty="0"/>
              <a:t>the execution</a:t>
            </a:r>
            <a:r>
              <a:rPr dirty="0"/>
              <a:t> </a:t>
            </a:r>
            <a:r>
              <a:rPr spc="10" dirty="0"/>
              <a:t>and</a:t>
            </a:r>
            <a:r>
              <a:rPr spc="-5" dirty="0"/>
              <a:t> </a:t>
            </a:r>
            <a:r>
              <a:rPr spc="10" dirty="0"/>
              <a:t>delivery of</a:t>
            </a:r>
            <a:r>
              <a:rPr dirty="0"/>
              <a:t> </a:t>
            </a:r>
            <a:r>
              <a:rPr spc="10" dirty="0"/>
              <a:t>all</a:t>
            </a:r>
            <a:r>
              <a:rPr spc="-5" dirty="0"/>
              <a:t> </a:t>
            </a:r>
            <a:r>
              <a:rPr spc="10" dirty="0"/>
              <a:t>such</a:t>
            </a:r>
            <a:r>
              <a:rPr spc="-5" dirty="0"/>
              <a:t> </a:t>
            </a:r>
            <a:r>
              <a:rPr spc="10" dirty="0"/>
              <a:t>documents</a:t>
            </a:r>
            <a:r>
              <a:rPr spc="-5" dirty="0"/>
              <a:t> </a:t>
            </a:r>
            <a:r>
              <a:rPr spc="10" dirty="0"/>
              <a:t>by</a:t>
            </a:r>
            <a:r>
              <a:rPr dirty="0"/>
              <a:t> </a:t>
            </a:r>
            <a:r>
              <a:rPr spc="10" dirty="0"/>
              <a:t>all</a:t>
            </a:r>
            <a:r>
              <a:rPr spc="-5" dirty="0"/>
              <a:t> </a:t>
            </a:r>
            <a:r>
              <a:rPr spc="10" dirty="0"/>
              <a:t>such</a:t>
            </a:r>
            <a:r>
              <a:rPr spc="-10" dirty="0"/>
              <a:t> </a:t>
            </a:r>
            <a:r>
              <a:rPr spc="10" dirty="0"/>
              <a:t>parties,</a:t>
            </a:r>
            <a:r>
              <a:rPr spc="20" dirty="0"/>
              <a:t> </a:t>
            </a:r>
            <a:r>
              <a:rPr spc="10" dirty="0"/>
              <a:t>and</a:t>
            </a:r>
            <a:r>
              <a:rPr spc="-5" dirty="0"/>
              <a:t> </a:t>
            </a:r>
            <a:r>
              <a:rPr spc="10" dirty="0"/>
              <a:t>(3)</a:t>
            </a:r>
            <a:r>
              <a:rPr spc="-5" dirty="0"/>
              <a:t> </a:t>
            </a:r>
            <a:r>
              <a:rPr spc="10" dirty="0"/>
              <a:t>all</a:t>
            </a:r>
            <a:r>
              <a:rPr dirty="0"/>
              <a:t> </a:t>
            </a:r>
            <a:r>
              <a:rPr spc="10" dirty="0"/>
              <a:t>conditions</a:t>
            </a:r>
            <a:r>
              <a:rPr spc="-5" dirty="0"/>
              <a:t> </a:t>
            </a:r>
            <a:r>
              <a:rPr dirty="0"/>
              <a:t>hereafter </a:t>
            </a:r>
            <a:r>
              <a:rPr spc="10" dirty="0"/>
              <a:t>established</a:t>
            </a:r>
            <a:r>
              <a:rPr spc="5" dirty="0"/>
              <a:t> </a:t>
            </a:r>
            <a:r>
              <a:rPr spc="10" dirty="0"/>
              <a:t>by</a:t>
            </a:r>
            <a:r>
              <a:rPr spc="-5" dirty="0"/>
              <a:t> </a:t>
            </a:r>
            <a:r>
              <a:rPr spc="10" dirty="0"/>
              <a:t>Raymond</a:t>
            </a:r>
            <a:r>
              <a:rPr dirty="0"/>
              <a:t> </a:t>
            </a:r>
            <a:r>
              <a:rPr spc="10" dirty="0"/>
              <a:t>James</a:t>
            </a:r>
            <a:r>
              <a:rPr spc="-5" dirty="0"/>
              <a:t> </a:t>
            </a:r>
            <a:r>
              <a:rPr spc="10" dirty="0"/>
              <a:t>for</a:t>
            </a:r>
            <a:r>
              <a:rPr spc="-5" dirty="0"/>
              <a:t> </a:t>
            </a:r>
            <a:r>
              <a:rPr spc="-10" dirty="0"/>
              <a:t>closing</a:t>
            </a:r>
            <a:r>
              <a:rPr spc="500" dirty="0"/>
              <a:t> </a:t>
            </a:r>
            <a:r>
              <a:rPr dirty="0"/>
              <a:t>of</a:t>
            </a:r>
            <a:r>
              <a:rPr spc="110" dirty="0"/>
              <a:t> </a:t>
            </a:r>
            <a:r>
              <a:rPr dirty="0"/>
              <a:t>the</a:t>
            </a:r>
            <a:r>
              <a:rPr spc="105" dirty="0"/>
              <a:t> </a:t>
            </a:r>
            <a:r>
              <a:rPr dirty="0"/>
              <a:t>transaction</a:t>
            </a:r>
            <a:r>
              <a:rPr spc="114" dirty="0"/>
              <a:t> </a:t>
            </a:r>
            <a:r>
              <a:rPr dirty="0"/>
              <a:t>have</a:t>
            </a:r>
            <a:r>
              <a:rPr spc="100" dirty="0"/>
              <a:t> </a:t>
            </a:r>
            <a:r>
              <a:rPr dirty="0"/>
              <a:t>been</a:t>
            </a:r>
            <a:r>
              <a:rPr spc="114" dirty="0"/>
              <a:t> </a:t>
            </a:r>
            <a:r>
              <a:rPr dirty="0"/>
              <a:t>satisfied</a:t>
            </a:r>
            <a:r>
              <a:rPr spc="114" dirty="0"/>
              <a:t> </a:t>
            </a:r>
            <a:r>
              <a:rPr dirty="0"/>
              <a:t>in</a:t>
            </a:r>
            <a:r>
              <a:rPr spc="110" dirty="0"/>
              <a:t> </a:t>
            </a:r>
            <a:r>
              <a:rPr dirty="0"/>
              <a:t>our</a:t>
            </a:r>
            <a:r>
              <a:rPr spc="120" dirty="0"/>
              <a:t> </a:t>
            </a:r>
            <a:r>
              <a:rPr dirty="0"/>
              <a:t>sole</a:t>
            </a:r>
            <a:r>
              <a:rPr spc="114" dirty="0"/>
              <a:t> </a:t>
            </a:r>
            <a:r>
              <a:rPr dirty="0"/>
              <a:t>discretion.</a:t>
            </a:r>
            <a:r>
              <a:rPr spc="105" dirty="0"/>
              <a:t> </a:t>
            </a:r>
            <a:r>
              <a:rPr dirty="0"/>
              <a:t>Until</a:t>
            </a:r>
            <a:r>
              <a:rPr spc="110" dirty="0"/>
              <a:t> </a:t>
            </a:r>
            <a:r>
              <a:rPr dirty="0"/>
              <a:t>execution</a:t>
            </a:r>
            <a:r>
              <a:rPr spc="110" dirty="0"/>
              <a:t> </a:t>
            </a:r>
            <a:r>
              <a:rPr dirty="0"/>
              <a:t>and</a:t>
            </a:r>
            <a:r>
              <a:rPr spc="100" dirty="0"/>
              <a:t> </a:t>
            </a:r>
            <a:r>
              <a:rPr dirty="0"/>
              <a:t>delivery</a:t>
            </a:r>
            <a:r>
              <a:rPr spc="105" dirty="0"/>
              <a:t> </a:t>
            </a:r>
            <a:r>
              <a:rPr dirty="0"/>
              <a:t>of</a:t>
            </a:r>
            <a:r>
              <a:rPr spc="114" dirty="0"/>
              <a:t> </a:t>
            </a:r>
            <a:r>
              <a:rPr dirty="0"/>
              <a:t>all</a:t>
            </a:r>
            <a:r>
              <a:rPr spc="100" dirty="0"/>
              <a:t> </a:t>
            </a:r>
            <a:r>
              <a:rPr dirty="0"/>
              <a:t>such</a:t>
            </a:r>
            <a:r>
              <a:rPr spc="105" dirty="0"/>
              <a:t> </a:t>
            </a:r>
            <a:r>
              <a:rPr dirty="0"/>
              <a:t>definitive</a:t>
            </a:r>
            <a:r>
              <a:rPr spc="100" dirty="0"/>
              <a:t> </a:t>
            </a:r>
            <a:r>
              <a:rPr dirty="0"/>
              <a:t>agreements,</a:t>
            </a:r>
            <a:r>
              <a:rPr spc="110" dirty="0"/>
              <a:t> </a:t>
            </a:r>
            <a:r>
              <a:rPr dirty="0"/>
              <a:t>all</a:t>
            </a:r>
            <a:r>
              <a:rPr spc="100" dirty="0"/>
              <a:t> </a:t>
            </a:r>
            <a:r>
              <a:rPr dirty="0"/>
              <a:t>parties</a:t>
            </a:r>
            <a:r>
              <a:rPr spc="110" dirty="0"/>
              <a:t> </a:t>
            </a:r>
            <a:r>
              <a:rPr dirty="0"/>
              <a:t>shall</a:t>
            </a:r>
            <a:r>
              <a:rPr spc="110" dirty="0"/>
              <a:t> </a:t>
            </a:r>
            <a:r>
              <a:rPr dirty="0"/>
              <a:t>have</a:t>
            </a:r>
            <a:r>
              <a:rPr spc="100" dirty="0"/>
              <a:t> </a:t>
            </a:r>
            <a:r>
              <a:rPr dirty="0"/>
              <a:t>the</a:t>
            </a:r>
            <a:r>
              <a:rPr spc="105" dirty="0"/>
              <a:t> </a:t>
            </a:r>
            <a:r>
              <a:rPr dirty="0"/>
              <a:t>absolute</a:t>
            </a:r>
            <a:r>
              <a:rPr spc="100" dirty="0"/>
              <a:t> </a:t>
            </a:r>
            <a:r>
              <a:rPr dirty="0"/>
              <a:t>right</a:t>
            </a:r>
            <a:r>
              <a:rPr spc="114" dirty="0"/>
              <a:t> </a:t>
            </a:r>
            <a:r>
              <a:rPr dirty="0"/>
              <a:t>to</a:t>
            </a:r>
            <a:r>
              <a:rPr spc="105" dirty="0"/>
              <a:t> </a:t>
            </a:r>
            <a:r>
              <a:rPr dirty="0"/>
              <a:t>amend</a:t>
            </a:r>
            <a:r>
              <a:rPr spc="100" dirty="0"/>
              <a:t> </a:t>
            </a:r>
            <a:r>
              <a:rPr spc="-20" dirty="0"/>
              <a:t>this</a:t>
            </a:r>
            <a:r>
              <a:rPr spc="500" dirty="0"/>
              <a:t> </a:t>
            </a:r>
            <a:r>
              <a:rPr dirty="0"/>
              <a:t>Presentation</a:t>
            </a:r>
            <a:r>
              <a:rPr spc="60" dirty="0"/>
              <a:t> </a:t>
            </a:r>
            <a:r>
              <a:rPr dirty="0"/>
              <a:t>and/or</a:t>
            </a:r>
            <a:r>
              <a:rPr spc="50" dirty="0"/>
              <a:t> </a:t>
            </a:r>
            <a:r>
              <a:rPr dirty="0"/>
              <a:t>terminate</a:t>
            </a:r>
            <a:r>
              <a:rPr spc="55" dirty="0"/>
              <a:t> </a:t>
            </a:r>
            <a:r>
              <a:rPr dirty="0"/>
              <a:t>all</a:t>
            </a:r>
            <a:r>
              <a:rPr spc="55" dirty="0"/>
              <a:t> </a:t>
            </a:r>
            <a:r>
              <a:rPr dirty="0"/>
              <a:t>negotiations</a:t>
            </a:r>
            <a:r>
              <a:rPr spc="55" dirty="0"/>
              <a:t> </a:t>
            </a:r>
            <a:r>
              <a:rPr dirty="0"/>
              <a:t>for</a:t>
            </a:r>
            <a:r>
              <a:rPr spc="65" dirty="0"/>
              <a:t> </a:t>
            </a:r>
            <a:r>
              <a:rPr dirty="0"/>
              <a:t>any</a:t>
            </a:r>
            <a:r>
              <a:rPr spc="50" dirty="0"/>
              <a:t> </a:t>
            </a:r>
            <a:r>
              <a:rPr dirty="0"/>
              <a:t>reason</a:t>
            </a:r>
            <a:r>
              <a:rPr spc="60" dirty="0"/>
              <a:t> </a:t>
            </a:r>
            <a:r>
              <a:rPr dirty="0"/>
              <a:t>without</a:t>
            </a:r>
            <a:r>
              <a:rPr spc="75" dirty="0"/>
              <a:t> </a:t>
            </a:r>
            <a:r>
              <a:rPr dirty="0"/>
              <a:t>liability</a:t>
            </a:r>
            <a:r>
              <a:rPr spc="50" dirty="0"/>
              <a:t> </a:t>
            </a:r>
            <a:r>
              <a:rPr dirty="0"/>
              <a:t>therefor.</a:t>
            </a:r>
            <a:r>
              <a:rPr spc="60" dirty="0"/>
              <a:t> </a:t>
            </a:r>
            <a:r>
              <a:rPr dirty="0"/>
              <a:t>Thomson</a:t>
            </a:r>
            <a:r>
              <a:rPr spc="60" dirty="0"/>
              <a:t> </a:t>
            </a:r>
            <a:r>
              <a:rPr dirty="0"/>
              <a:t>Reuters</a:t>
            </a:r>
            <a:r>
              <a:rPr spc="80" dirty="0"/>
              <a:t> </a:t>
            </a:r>
            <a:r>
              <a:rPr dirty="0"/>
              <a:t>Municipal</a:t>
            </a:r>
            <a:r>
              <a:rPr spc="55" dirty="0"/>
              <a:t> </a:t>
            </a:r>
            <a:r>
              <a:rPr dirty="0"/>
              <a:t>Market</a:t>
            </a:r>
            <a:r>
              <a:rPr spc="60" dirty="0"/>
              <a:t> </a:t>
            </a:r>
            <a:r>
              <a:rPr dirty="0"/>
              <a:t>Data</a:t>
            </a:r>
            <a:r>
              <a:rPr spc="60" dirty="0"/>
              <a:t> </a:t>
            </a:r>
            <a:r>
              <a:rPr spc="-30" dirty="0"/>
              <a:t>(“MMD”)</a:t>
            </a:r>
            <a:r>
              <a:rPr spc="50" dirty="0"/>
              <a:t> </a:t>
            </a:r>
            <a:r>
              <a:rPr dirty="0"/>
              <a:t>is</a:t>
            </a:r>
            <a:r>
              <a:rPr spc="55" dirty="0"/>
              <a:t> </a:t>
            </a:r>
            <a:r>
              <a:rPr dirty="0"/>
              <a:t>a</a:t>
            </a:r>
            <a:r>
              <a:rPr spc="60" dirty="0"/>
              <a:t> </a:t>
            </a:r>
            <a:r>
              <a:rPr dirty="0"/>
              <a:t>proprietary</a:t>
            </a:r>
            <a:r>
              <a:rPr spc="45" dirty="0"/>
              <a:t> </a:t>
            </a:r>
            <a:r>
              <a:rPr dirty="0"/>
              <a:t>yield</a:t>
            </a:r>
            <a:r>
              <a:rPr spc="55" dirty="0"/>
              <a:t> </a:t>
            </a:r>
            <a:r>
              <a:rPr dirty="0"/>
              <a:t>curve</a:t>
            </a:r>
            <a:r>
              <a:rPr spc="65" dirty="0"/>
              <a:t> </a:t>
            </a:r>
            <a:r>
              <a:rPr dirty="0"/>
              <a:t>which</a:t>
            </a:r>
            <a:r>
              <a:rPr spc="50" dirty="0"/>
              <a:t> </a:t>
            </a:r>
            <a:r>
              <a:rPr spc="-10" dirty="0"/>
              <a:t>provides</a:t>
            </a:r>
            <a:r>
              <a:rPr spc="500" dirty="0"/>
              <a:t> </a:t>
            </a:r>
            <a:r>
              <a:rPr dirty="0"/>
              <a:t>the</a:t>
            </a:r>
            <a:r>
              <a:rPr spc="30" dirty="0"/>
              <a:t> </a:t>
            </a:r>
            <a:r>
              <a:rPr spc="-10" dirty="0"/>
              <a:t>offer-</a:t>
            </a:r>
            <a:r>
              <a:rPr dirty="0"/>
              <a:t>side</a:t>
            </a:r>
            <a:r>
              <a:rPr spc="65" dirty="0"/>
              <a:t> </a:t>
            </a:r>
            <a:r>
              <a:rPr dirty="0"/>
              <a:t>of</a:t>
            </a:r>
            <a:r>
              <a:rPr spc="30" dirty="0"/>
              <a:t> </a:t>
            </a:r>
            <a:r>
              <a:rPr spc="-35" dirty="0"/>
              <a:t>AAA</a:t>
            </a:r>
            <a:r>
              <a:rPr spc="25" dirty="0"/>
              <a:t> </a:t>
            </a:r>
            <a:r>
              <a:rPr dirty="0"/>
              <a:t>rated</a:t>
            </a:r>
            <a:r>
              <a:rPr spc="40" dirty="0"/>
              <a:t> </a:t>
            </a:r>
            <a:r>
              <a:rPr dirty="0"/>
              <a:t>state</a:t>
            </a:r>
            <a:r>
              <a:rPr spc="15" dirty="0"/>
              <a:t> </a:t>
            </a:r>
            <a:r>
              <a:rPr dirty="0"/>
              <a:t>general</a:t>
            </a:r>
            <a:r>
              <a:rPr spc="5" dirty="0"/>
              <a:t> </a:t>
            </a:r>
            <a:r>
              <a:rPr dirty="0"/>
              <a:t>obligation</a:t>
            </a:r>
            <a:r>
              <a:rPr spc="25" dirty="0"/>
              <a:t> </a:t>
            </a:r>
            <a:r>
              <a:rPr dirty="0"/>
              <a:t>bonds</a:t>
            </a:r>
            <a:r>
              <a:rPr spc="20" dirty="0"/>
              <a:t> </a:t>
            </a:r>
            <a:r>
              <a:rPr dirty="0"/>
              <a:t>as</a:t>
            </a:r>
            <a:r>
              <a:rPr spc="20" dirty="0"/>
              <a:t> </a:t>
            </a:r>
            <a:r>
              <a:rPr dirty="0"/>
              <a:t>determined</a:t>
            </a:r>
            <a:r>
              <a:rPr spc="50" dirty="0"/>
              <a:t> </a:t>
            </a:r>
            <a:r>
              <a:rPr dirty="0"/>
              <a:t>by</a:t>
            </a:r>
            <a:r>
              <a:rPr spc="15" dirty="0"/>
              <a:t> </a:t>
            </a:r>
            <a:r>
              <a:rPr dirty="0"/>
              <a:t>the</a:t>
            </a:r>
            <a:r>
              <a:rPr spc="55" dirty="0"/>
              <a:t> </a:t>
            </a:r>
            <a:r>
              <a:rPr spc="-70" dirty="0"/>
              <a:t>MMD</a:t>
            </a:r>
            <a:r>
              <a:rPr spc="15" dirty="0"/>
              <a:t> </a:t>
            </a:r>
            <a:r>
              <a:rPr dirty="0"/>
              <a:t>analyst team.</a:t>
            </a:r>
            <a:r>
              <a:rPr spc="10" dirty="0"/>
              <a:t> </a:t>
            </a:r>
            <a:r>
              <a:rPr dirty="0"/>
              <a:t>Raymond</a:t>
            </a:r>
            <a:r>
              <a:rPr spc="20" dirty="0"/>
              <a:t> </a:t>
            </a:r>
            <a:r>
              <a:rPr dirty="0"/>
              <a:t>James</a:t>
            </a:r>
            <a:r>
              <a:rPr spc="5" dirty="0"/>
              <a:t> </a:t>
            </a:r>
            <a:r>
              <a:rPr spc="-70" dirty="0"/>
              <a:t>&amp;</a:t>
            </a:r>
            <a:r>
              <a:rPr spc="40" dirty="0"/>
              <a:t> </a:t>
            </a:r>
            <a:r>
              <a:rPr dirty="0"/>
              <a:t>Associates,</a:t>
            </a:r>
            <a:r>
              <a:rPr spc="45" dirty="0"/>
              <a:t> </a:t>
            </a:r>
            <a:r>
              <a:rPr dirty="0"/>
              <a:t>Inc.,</a:t>
            </a:r>
            <a:r>
              <a:rPr spc="-5" dirty="0"/>
              <a:t> </a:t>
            </a:r>
            <a:r>
              <a:rPr dirty="0"/>
              <a:t>member New</a:t>
            </a:r>
            <a:r>
              <a:rPr spc="15" dirty="0"/>
              <a:t> </a:t>
            </a:r>
            <a:r>
              <a:rPr dirty="0"/>
              <a:t>York</a:t>
            </a:r>
            <a:r>
              <a:rPr spc="40" dirty="0"/>
              <a:t> </a:t>
            </a:r>
            <a:r>
              <a:rPr dirty="0"/>
              <a:t>Stock</a:t>
            </a:r>
            <a:r>
              <a:rPr spc="20" dirty="0"/>
              <a:t> </a:t>
            </a:r>
            <a:r>
              <a:rPr spc="-10" dirty="0"/>
              <a:t>Exchange/SIPC.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63249" y="6374070"/>
            <a:ext cx="71755" cy="2654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500" spc="-380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Disclaimer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2029</Words>
  <Application>Microsoft Office PowerPoint</Application>
  <PresentationFormat>On-screen Show (4:3)</PresentationFormat>
  <Paragraphs>187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Commitment to Arkansas</vt:lpstr>
      <vt:lpstr>Raymond James works with the Rural Water Financing Agency</vt:lpstr>
      <vt:lpstr>Advisory Team</vt:lpstr>
      <vt:lpstr>Raymond James Public Finance Investment Strategies Group</vt:lpstr>
      <vt:lpstr>PowerPoint Presentation</vt:lpstr>
      <vt:lpstr>Depiction of a Competitive Bid Process</vt:lpstr>
      <vt:lpstr>Disclaimer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Alejandro Kahaner</dc:creator>
  <cp:lastModifiedBy>Keith Ivey</cp:lastModifiedBy>
  <cp:revision>1</cp:revision>
  <dcterms:created xsi:type="dcterms:W3CDTF">2026-07-30T01:20:44Z</dcterms:created>
  <dcterms:modified xsi:type="dcterms:W3CDTF">2026-07-30T01:24:13Z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2026-07-29T00:00:00Z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2026-07-30T00:00:00Z</vt:filetime>
  </property>
  <property fmtid="{D5CDD505-2E9C-101B-9397-08002B2CF9AE}" pid="5" name="Producer">
    <vt:lpwstr>Adobe PDF Library 26.1.241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SetDate">
    <vt:lpwstr>2026-07-30T01:22:09Z</vt:lpwstr>
  </property>
  <property fmtid="{D5CDD505-2E9C-101B-9397-08002B2CF9AE}" pid="8" name="MSIP_Label_defa4170-0d19-0005-0004-bc88714345d2_Method">
    <vt:lpwstr>Standard</vt:lpwstr>
  </property>
  <property fmtid="{D5CDD505-2E9C-101B-9397-08002B2CF9AE}" pid="9" name="MSIP_Label_defa4170-0d19-0005-0004-bc88714345d2_Name">
    <vt:lpwstr>defa4170-0d19-0005-0004-bc88714345d2</vt:lpwstr>
  </property>
  <property fmtid="{D5CDD505-2E9C-101B-9397-08002B2CF9AE}" pid="10" name="MSIP_Label_defa4170-0d19-0005-0004-bc88714345d2_SiteId">
    <vt:lpwstr>d63c991c-1413-4f8d-8118-67d83281ae28</vt:lpwstr>
  </property>
  <property fmtid="{D5CDD505-2E9C-101B-9397-08002B2CF9AE}" pid="11" name="MSIP_Label_defa4170-0d19-0005-0004-bc88714345d2_ActionId">
    <vt:lpwstr>8f4c502d-0bc4-470a-9578-8bea968f88b4</vt:lpwstr>
  </property>
  <property fmtid="{D5CDD505-2E9C-101B-9397-08002B2CF9AE}" pid="12" name="MSIP_Label_defa4170-0d19-0005-0004-bc88714345d2_ContentBits">
    <vt:lpwstr>0</vt:lpwstr>
  </property>
  <property fmtid="{D5CDD505-2E9C-101B-9397-08002B2CF9AE}" pid="13" name="MSIP_Label_defa4170-0d19-0005-0004-bc88714345d2_Tag">
    <vt:lpwstr>10, 3, 0, 1</vt:lpwstr>
  </property>
</Properties>
</file>