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notesMasterIdLst>
    <p:notesMasterId r:id="rId35"/>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esProps" Target="presProps.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and Pinnacle IT. Frame the session: this is not an IT talk, it is a finance talk. Every control we discuss protects a payment, a budget cycle, or an audit finding.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Illustrative composite, not a specific client. Ask the room where they would have caught it. Most will say the callback — which is the 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Smaller dollar amounts, higher frequency, and it hits employees directly — which makes it a personnel and reputation issue as well as a financial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practical heart of Part One. Note that four of the five cost nothing but discipline.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from money leaving to operations stopping.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Ransomware is a continuity problem before it is a payment problem. Ask which of these systems their city could run manually for a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Illustrative composite. The ransom is not the expensive part — the recovery and the overtime are. Pause on the total.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Arkansas Act 846 of 2023. All municipalities participate. Coverage is capped, secondary to existing insurance, and conditioned on meeting the Board's minimum standards within twelve months. This is the slide that makes the budget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RTO and RPO are the two numbers to bring to the board. Untested backups are the single most common failure we find.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into governance, risk and compliance — the part that shows up in audit.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statutes worth knowing by number. Act 504 is the one most cities are quietly out of compliance with. Confirm current filing deadlines with your city attorney.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expectations. Four parts, forty-five minutes, questions welcome throughout but a formal Q and A at the 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Demystify the acronym. The ownership row is the important one: finance owns more of this than most cities assume.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these as a self-assessment. Ask people to count how many they can evidence today, not just how many they believe are in place.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Municipal transactions touch a long list of outside parties. Your posture is partly theirs. Three questions belong in every contract renewal.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Short slide. Conferences, travel, and hotel Wi-Fi are the everyday version of this risk — including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Shift to action. Everything from here is something they can start this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Light moment. The sticky note gets a laugh, then make the serious point about reuse and breach dumps.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the upgrade path: passphrase plus manager. Length beats complexity, and a manager makes uniqueness realistic.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single highest-return control. Name the five places it must be on, and note that text-message codes are the weakest form.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Reframe security from a cost center to a predictable line item. The comparison is the argument to take to the council.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overview of how an engagement starts. Keep it short — the offer is the assessment, not the contract.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for a show of hands on each. Do not rush. The last question usually gets the fewest hands and sets up Part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flat monthly rate. Do not read every bullet — point out the two or three that matter most to this room: cybersecurity, backup, and policy creation.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a sequence they can start without a procurement cycle. Everything in the first thirty days is free.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things. If they remember nothing else, these are the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floor. Offer the no-cost assessment and hand out cards.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headline point: this is a fraud problem wearing a technology costume. Eighty-five cents of every dollar lost came from someone acting on something convincing.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down the rows. The insurance row is the one this audience reacts to — it previews the Arkansas coverage cap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Nobody breaks the firewall. They log in. Make the point that four doors cover almost everything, and all four are manageable.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We are now talking about money leaving the account.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annotated example. Then give them the three-word test: Known, Needed, Expected. If any one fails, stop.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pattern behind most municipal payment loss. Emphasize step two — the quiet period — because that is what makes the final email so convincing.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image" Target="../media/image-33-2.png"/><Relationship Id="rId3" Type="http://schemas.openxmlformats.org/officeDocument/2006/relationships/slideLayout" Target="../slideLayouts/slideLayout1.xml"/><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Shape 0"/>
          <p:cNvSpPr/>
          <p:nvPr/>
        </p:nvSpPr>
        <p:spPr>
          <a:xfrm>
            <a:off x="990600" y="838200"/>
            <a:ext cx="1189553" cy="933450"/>
          </a:xfrm>
          <a:prstGeom prst="roundRect">
            <a:avLst>
              <a:gd name="adj" fmla="val 14286"/>
            </a:avLst>
          </a:prstGeom>
          <a:solidFill>
            <a:srgbClr val="FFFFFF"/>
          </a:solidFill>
          <a:ln/>
        </p:spPr>
      </p:sp>
      <p:pic>
        <p:nvPicPr>
          <p:cNvPr id="4" name="Image 1" descr="preencoded.png">    </p:cNvPr>
          <p:cNvPicPr>
            <a:picLocks noChangeAspect="1"/>
          </p:cNvPicPr>
          <p:nvPr/>
        </p:nvPicPr>
        <p:blipFill>
          <a:blip r:embed="rId2"/>
          <a:stretch>
            <a:fillRect/>
          </a:stretch>
        </p:blipFill>
        <p:spPr>
          <a:xfrm>
            <a:off x="1200150" y="990600"/>
            <a:ext cx="770453" cy="628650"/>
          </a:xfrm>
          <a:prstGeom prst="rect">
            <a:avLst/>
          </a:prstGeom>
        </p:spPr>
      </p:pic>
      <p:sp>
        <p:nvSpPr>
          <p:cNvPr id="5" name="Text 1"/>
          <p:cNvSpPr/>
          <p:nvPr/>
        </p:nvSpPr>
        <p:spPr>
          <a:xfrm>
            <a:off x="990600" y="2923461"/>
            <a:ext cx="14458950" cy="304800"/>
          </a:xfrm>
          <a:prstGeom prst="rect">
            <a:avLst/>
          </a:prstGeom>
          <a:noFill/>
          <a:ln/>
        </p:spPr>
        <p:txBody>
          <a:bodyPr wrap="square" lIns="25400" tIns="25400" rIns="25400" bIns="25400" rtlCol="0" anchor="t">
            <a:normAutofit/>
          </a:bodyPr>
          <a:lstStyle/>
          <a:p>
            <a:pPr algn="l" indent="0" marL="0">
              <a:lnSpc>
                <a:spcPct val="87500"/>
              </a:lnSpc>
              <a:buNone/>
            </a:pPr>
            <a:r>
              <a:rPr lang="en-US" sz="2100" b="1" spc="504" kern="0" dirty="0">
                <a:solidFill>
                  <a:srgbClr val="7FB2F5"/>
                </a:solidFill>
                <a:latin typeface="Arial" pitchFamily="34" charset="0"/>
                <a:ea typeface="Arial" pitchFamily="34" charset="-122"/>
                <a:cs typeface="Arial" pitchFamily="34" charset="-120"/>
              </a:rPr>
              <a:t>ARKANSAS GFOA ANNUAL CONFERENCE</a:t>
            </a:r>
            <a:endParaRPr lang="en-US" sz="2100" dirty="0"/>
          </a:p>
        </p:txBody>
      </p:sp>
      <p:sp>
        <p:nvSpPr>
          <p:cNvPr id="6" name="Text 2"/>
          <p:cNvSpPr/>
          <p:nvPr/>
        </p:nvSpPr>
        <p:spPr>
          <a:xfrm>
            <a:off x="990600" y="3514011"/>
            <a:ext cx="13538835" cy="2117884"/>
          </a:xfrm>
          <a:prstGeom prst="rect">
            <a:avLst/>
          </a:prstGeom>
          <a:noFill/>
          <a:ln/>
        </p:spPr>
        <p:txBody>
          <a:bodyPr wrap="square" lIns="25400" tIns="25400" rIns="25400" bIns="25400" rtlCol="0" anchor="t">
            <a:normAutofit/>
          </a:bodyPr>
          <a:lstStyle/>
          <a:p>
            <a:pPr algn="l" indent="0" marL="0">
              <a:lnSpc>
                <a:spcPct val="72981"/>
              </a:lnSpc>
              <a:buNone/>
            </a:pPr>
            <a:r>
              <a:rPr lang="en-US" sz="7950" b="1" spc="-159" kern="0" dirty="0">
                <a:solidFill>
                  <a:srgbClr val="FFFFFF"/>
                </a:solidFill>
                <a:latin typeface="Arial" pitchFamily="34" charset="0"/>
                <a:ea typeface="Arial" pitchFamily="34" charset="-122"/>
                <a:cs typeface="Arial" pitchFamily="34" charset="-120"/>
              </a:rPr>
              <a:t>Cybersecurity, Fraud &amp; Financial Risk</a:t>
            </a:r>
            <a:endParaRPr lang="en-US" sz="7950" dirty="0"/>
          </a:p>
        </p:txBody>
      </p:sp>
      <p:sp>
        <p:nvSpPr>
          <p:cNvPr id="7" name="Shape 3"/>
          <p:cNvSpPr/>
          <p:nvPr/>
        </p:nvSpPr>
        <p:spPr>
          <a:xfrm>
            <a:off x="990600" y="5917645"/>
            <a:ext cx="1714500" cy="95250"/>
          </a:xfrm>
          <a:prstGeom prst="roundRect">
            <a:avLst>
              <a:gd name="adj" fmla="val 50000"/>
            </a:avLst>
          </a:prstGeom>
          <a:solidFill>
            <a:srgbClr val="ED1C2C"/>
          </a:solidFill>
          <a:ln/>
        </p:spPr>
      </p:sp>
      <p:sp>
        <p:nvSpPr>
          <p:cNvPr id="8" name="Text 4"/>
          <p:cNvSpPr/>
          <p:nvPr/>
        </p:nvSpPr>
        <p:spPr>
          <a:xfrm>
            <a:off x="990600" y="6336745"/>
            <a:ext cx="11576685" cy="1169670"/>
          </a:xfrm>
          <a:prstGeom prst="rect">
            <a:avLst/>
          </a:prstGeom>
          <a:noFill/>
          <a:ln/>
        </p:spPr>
        <p:txBody>
          <a:bodyPr wrap="square" lIns="25400" tIns="25400" rIns="25400" bIns="25400" rtlCol="0" anchor="t">
            <a:normAutofit/>
          </a:bodyPr>
          <a:lstStyle/>
          <a:p>
            <a:pPr algn="l" indent="0" marL="0">
              <a:lnSpc>
                <a:spcPct val="116016"/>
              </a:lnSpc>
              <a:buNone/>
            </a:pPr>
            <a:r>
              <a:rPr lang="en-US" sz="3300" dirty="0">
                <a:solidFill>
                  <a:srgbClr val="C9DBF2"/>
                </a:solidFill>
                <a:latin typeface="Arial" pitchFamily="34" charset="0"/>
                <a:ea typeface="Arial" pitchFamily="34" charset="-122"/>
                <a:cs typeface="Arial" pitchFamily="34" charset="-120"/>
              </a:rPr>
              <a:t>What municipal finance teams need to know about protecting public funds.</a:t>
            </a:r>
            <a:endParaRPr lang="en-US" sz="3300" dirty="0"/>
          </a:p>
        </p:txBody>
      </p:sp>
      <p:sp>
        <p:nvSpPr>
          <p:cNvPr id="9" name="Text 5"/>
          <p:cNvSpPr/>
          <p:nvPr/>
        </p:nvSpPr>
        <p:spPr>
          <a:xfrm>
            <a:off x="990600" y="8620125"/>
            <a:ext cx="7454741" cy="495300"/>
          </a:xfrm>
          <a:prstGeom prst="rect">
            <a:avLst/>
          </a:prstGeom>
          <a:noFill/>
          <a:ln/>
        </p:spPr>
        <p:txBody>
          <a:bodyPr wrap="square" lIns="25400" tIns="25400" rIns="25400" bIns="25400" rtlCol="0" anchor="t">
            <a:normAutofit/>
          </a:bodyPr>
          <a:lstStyle/>
          <a:p>
            <a:pPr algn="l" indent="0" marL="0">
              <a:lnSpc>
                <a:spcPct val="103448"/>
              </a:lnSpc>
              <a:buNone/>
            </a:pPr>
            <a:r>
              <a:rPr lang="en-US" sz="3000" b="1" dirty="0">
                <a:solidFill>
                  <a:srgbClr val="FFFFFF"/>
                </a:solidFill>
                <a:latin typeface="Arial" pitchFamily="34" charset="0"/>
                <a:ea typeface="Arial" pitchFamily="34" charset="-122"/>
                <a:cs typeface="Arial" pitchFamily="34" charset="-120"/>
              </a:rPr>
              <a:t>Teri Westbrook</a:t>
            </a:r>
            <a:endParaRPr lang="en-US" sz="3000" dirty="0"/>
          </a:p>
        </p:txBody>
      </p:sp>
      <p:sp>
        <p:nvSpPr>
          <p:cNvPr id="10" name="Text 6"/>
          <p:cNvSpPr/>
          <p:nvPr/>
        </p:nvSpPr>
        <p:spPr>
          <a:xfrm>
            <a:off x="990600" y="9153525"/>
            <a:ext cx="7454741"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9FBFE4"/>
                </a:solidFill>
                <a:latin typeface="Arial" pitchFamily="34" charset="0"/>
                <a:ea typeface="Arial" pitchFamily="34" charset="-122"/>
                <a:cs typeface="Arial" pitchFamily="34" charset="-120"/>
              </a:rPr>
              <a:t>Director of Technology &amp; Cybersecurity, Pinnacle IT</a:t>
            </a:r>
            <a:endParaRPr lang="en-US" sz="2250" dirty="0"/>
          </a:p>
        </p:txBody>
      </p:sp>
      <p:sp>
        <p:nvSpPr>
          <p:cNvPr id="11" name="Text 7"/>
          <p:cNvSpPr/>
          <p:nvPr/>
        </p:nvSpPr>
        <p:spPr>
          <a:xfrm>
            <a:off x="16075462" y="9151620"/>
            <a:ext cx="1221938" cy="411480"/>
          </a:xfrm>
          <a:prstGeom prst="rect">
            <a:avLst/>
          </a:prstGeom>
          <a:noFill/>
          <a:ln/>
        </p:spPr>
        <p:txBody>
          <a:bodyPr wrap="square" lIns="25400" tIns="25400" rIns="25400" bIns="25400" rtlCol="0" anchor="t">
            <a:normAutofit/>
          </a:bodyPr>
          <a:lstStyle/>
          <a:p>
            <a:pPr algn="r" indent="0" marL="0">
              <a:lnSpc>
                <a:spcPct val="122500"/>
              </a:lnSpc>
              <a:buNone/>
            </a:pPr>
            <a:r>
              <a:rPr lang="en-US" sz="2100" b="1" dirty="0">
                <a:solidFill>
                  <a:srgbClr val="7FB2F5"/>
                </a:solidFill>
                <a:latin typeface="Arial" pitchFamily="34" charset="0"/>
                <a:ea typeface="Arial" pitchFamily="34" charset="-122"/>
                <a:cs typeface="Arial" pitchFamily="34" charset="-120"/>
              </a:rPr>
              <a:t>July 2026</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E2E56"/>
        </a:solidFill>
      </p:bgPr>
    </p:bg>
    <p:spTree>
      <p:nvGrpSpPr>
        <p:cNvPr id="1" name=""/>
        <p:cNvGrpSpPr/>
        <p:nvPr/>
      </p:nvGrpSpPr>
      <p:grpSpPr>
        <a:xfrm>
          <a:off x="0" y="0"/>
          <a:ext cx="0" cy="0"/>
          <a:chOff x="0" y="0"/>
          <a:chExt cx="0" cy="0"/>
        </a:xfrm>
      </p:grpSpPr>
      <p:sp>
        <p:nvSpPr>
          <p:cNvPr id="2" name="Shape 0"/>
          <p:cNvSpPr/>
          <p:nvPr/>
        </p:nvSpPr>
        <p:spPr>
          <a:xfrm>
            <a:off x="990600" y="838200"/>
            <a:ext cx="4248864" cy="449580"/>
          </a:xfrm>
          <a:prstGeom prst="roundRect">
            <a:avLst>
              <a:gd name="adj" fmla="val 50000"/>
            </a:avLst>
          </a:prstGeom>
          <a:solidFill>
            <a:srgbClr val="ED1C2C">
              <a:alpha val="16000"/>
            </a:srgbClr>
          </a:solidFill>
          <a:ln w="15240">
            <a:solidFill>
              <a:srgbClr val="ED1C2C"/>
            </a:solidFill>
            <a:prstDash val="solid"/>
          </a:ln>
        </p:spPr>
      </p:sp>
      <p:sp>
        <p:nvSpPr>
          <p:cNvPr id="3" name="Text 1"/>
          <p:cNvSpPr/>
          <p:nvPr/>
        </p:nvSpPr>
        <p:spPr>
          <a:xfrm>
            <a:off x="1253490" y="948690"/>
            <a:ext cx="3850550" cy="266700"/>
          </a:xfrm>
          <a:prstGeom prst="rect">
            <a:avLst/>
          </a:prstGeom>
          <a:noFill/>
          <a:ln/>
        </p:spPr>
        <p:txBody>
          <a:bodyPr wrap="square" lIns="25400" tIns="25400" rIns="25400" bIns="25400" rtlCol="0" anchor="t">
            <a:normAutofit/>
          </a:bodyPr>
          <a:lstStyle/>
          <a:p>
            <a:pPr algn="l" indent="0" marL="0">
              <a:lnSpc>
                <a:spcPct val="88235"/>
              </a:lnSpc>
              <a:buNone/>
            </a:pPr>
            <a:r>
              <a:rPr lang="en-US" sz="1800" b="1" spc="252" kern="0" dirty="0">
                <a:solidFill>
                  <a:srgbClr val="FF8A94"/>
                </a:solidFill>
                <a:latin typeface="Arial" pitchFamily="34" charset="0"/>
                <a:ea typeface="Arial" pitchFamily="34" charset="-122"/>
                <a:cs typeface="Arial" pitchFamily="34" charset="-120"/>
              </a:rPr>
              <a:t>ILLUSTRATIVE COMPOSITE</a:t>
            </a:r>
            <a:endParaRPr lang="en-US" sz="1800" dirty="0"/>
          </a:p>
        </p:txBody>
      </p:sp>
      <p:sp>
        <p:nvSpPr>
          <p:cNvPr id="4" name="Text 2"/>
          <p:cNvSpPr/>
          <p:nvPr/>
        </p:nvSpPr>
        <p:spPr>
          <a:xfrm>
            <a:off x="990600" y="1573530"/>
            <a:ext cx="9251537" cy="1395889"/>
          </a:xfrm>
          <a:prstGeom prst="rect">
            <a:avLst/>
          </a:prstGeom>
          <a:noFill/>
          <a:ln/>
        </p:spPr>
        <p:txBody>
          <a:bodyPr wrap="square" lIns="25400" tIns="25400" rIns="25400" bIns="25400" rtlCol="0" anchor="t">
            <a:normAutofit/>
          </a:bodyPr>
          <a:lstStyle/>
          <a:p>
            <a:pPr algn="l" indent="0" marL="0">
              <a:lnSpc>
                <a:spcPct val="76154"/>
              </a:lnSpc>
              <a:buNone/>
            </a:pPr>
            <a:r>
              <a:rPr lang="en-US" sz="4950" b="1" spc="-74" kern="0" dirty="0">
                <a:solidFill>
                  <a:srgbClr val="FFFFFF"/>
                </a:solidFill>
                <a:latin typeface="Arial" pitchFamily="34" charset="0"/>
                <a:ea typeface="Arial" pitchFamily="34" charset="-122"/>
                <a:cs typeface="Arial" pitchFamily="34" charset="-120"/>
              </a:rPr>
              <a:t>Scenario: the changed bank account</a:t>
            </a:r>
            <a:endParaRPr lang="en-US" sz="4950" dirty="0"/>
          </a:p>
        </p:txBody>
      </p:sp>
      <p:sp>
        <p:nvSpPr>
          <p:cNvPr id="5" name="Text 3"/>
          <p:cNvSpPr/>
          <p:nvPr/>
        </p:nvSpPr>
        <p:spPr>
          <a:xfrm>
            <a:off x="990600" y="3312319"/>
            <a:ext cx="9251537" cy="1417558"/>
          </a:xfrm>
          <a:prstGeom prst="rect">
            <a:avLst/>
          </a:prstGeom>
          <a:noFill/>
          <a:ln/>
        </p:spPr>
        <p:txBody>
          <a:bodyPr wrap="square" lIns="25400" tIns="25400" rIns="25400" bIns="25400" rtlCol="0" anchor="t">
            <a:normAutofit/>
          </a:bodyPr>
          <a:lstStyle/>
          <a:p>
            <a:pPr algn="l" indent="0" marL="0">
              <a:lnSpc>
                <a:spcPct val="125729"/>
              </a:lnSpc>
              <a:buNone/>
            </a:pPr>
            <a:r>
              <a:rPr lang="en-US" sz="2550" dirty="0">
                <a:solidFill>
                  <a:srgbClr val="C9DBF2"/>
                </a:solidFill>
                <a:latin typeface="Arial" pitchFamily="34" charset="0"/>
                <a:ea typeface="Arial" pitchFamily="34" charset="-122"/>
                <a:cs typeface="Arial" pitchFamily="34" charset="-120"/>
              </a:rPr>
              <a:t>A city of 18,000 is midway through a street resurfacing contract. The engineering firm's project manager emails the usual monthly draw request.</a:t>
            </a:r>
            <a:endParaRPr lang="en-US" sz="2550" dirty="0"/>
          </a:p>
        </p:txBody>
      </p:sp>
      <p:sp>
        <p:nvSpPr>
          <p:cNvPr id="6" name="Text 4"/>
          <p:cNvSpPr/>
          <p:nvPr/>
        </p:nvSpPr>
        <p:spPr>
          <a:xfrm>
            <a:off x="990600" y="4958477"/>
            <a:ext cx="9251537" cy="1417558"/>
          </a:xfrm>
          <a:prstGeom prst="rect">
            <a:avLst/>
          </a:prstGeom>
          <a:noFill/>
          <a:ln/>
        </p:spPr>
        <p:txBody>
          <a:bodyPr wrap="square" lIns="25400" tIns="25400" rIns="25400" bIns="25400" rtlCol="0" anchor="t">
            <a:normAutofit/>
          </a:bodyPr>
          <a:lstStyle/>
          <a:p>
            <a:pPr algn="l" indent="0" marL="0">
              <a:lnSpc>
                <a:spcPct val="125729"/>
              </a:lnSpc>
              <a:buNone/>
            </a:pPr>
            <a:r>
              <a:rPr lang="en-US" sz="2550" dirty="0">
                <a:solidFill>
                  <a:srgbClr val="C9DBF2"/>
                </a:solidFill>
                <a:latin typeface="Arial" pitchFamily="34" charset="0"/>
                <a:ea typeface="Arial" pitchFamily="34" charset="-122"/>
                <a:cs typeface="Arial" pitchFamily="34" charset="-120"/>
              </a:rPr>
              <a:t>Attached to the real invoice is a signed letter on the firm's letterhead: the firm has changed banks, please update remittance details.</a:t>
            </a:r>
            <a:endParaRPr lang="en-US" sz="2550" dirty="0"/>
          </a:p>
        </p:txBody>
      </p:sp>
      <p:sp>
        <p:nvSpPr>
          <p:cNvPr id="7" name="Text 5"/>
          <p:cNvSpPr/>
          <p:nvPr/>
        </p:nvSpPr>
        <p:spPr>
          <a:xfrm>
            <a:off x="990600" y="6604635"/>
            <a:ext cx="9251537" cy="1877378"/>
          </a:xfrm>
          <a:prstGeom prst="rect">
            <a:avLst/>
          </a:prstGeom>
          <a:noFill/>
          <a:ln/>
        </p:spPr>
        <p:txBody>
          <a:bodyPr wrap="square" lIns="25400" tIns="25400" rIns="25400" bIns="25400" rtlCol="0" anchor="t">
            <a:normAutofit/>
          </a:bodyPr>
          <a:lstStyle/>
          <a:p>
            <a:pPr algn="l" indent="0" marL="0">
              <a:lnSpc>
                <a:spcPct val="125729"/>
              </a:lnSpc>
              <a:buNone/>
            </a:pPr>
            <a:r>
              <a:rPr lang="en-US" sz="2550" dirty="0">
                <a:solidFill>
                  <a:srgbClr val="C9DBF2"/>
                </a:solidFill>
                <a:latin typeface="Arial" pitchFamily="34" charset="0"/>
                <a:ea typeface="Arial" pitchFamily="34" charset="-122"/>
                <a:cs typeface="Arial" pitchFamily="34" charset="-120"/>
              </a:rPr>
              <a:t>Accounts payable updates the vendor master and releases the payment. Nobody calls, because nothing about the email looked unusual — it came from the project manager's real address.</a:t>
            </a:r>
            <a:endParaRPr lang="en-US" sz="2550" dirty="0"/>
          </a:p>
        </p:txBody>
      </p:sp>
      <p:sp>
        <p:nvSpPr>
          <p:cNvPr id="8" name="Shape 6"/>
          <p:cNvSpPr/>
          <p:nvPr/>
        </p:nvSpPr>
        <p:spPr>
          <a:xfrm>
            <a:off x="10658475" y="838200"/>
            <a:ext cx="6638925" cy="8686800"/>
          </a:xfrm>
          <a:prstGeom prst="roundRect">
            <a:avLst>
              <a:gd name="adj" fmla="val 1435"/>
            </a:avLst>
          </a:prstGeom>
          <a:solidFill>
            <a:srgbClr val="FFFFFF">
              <a:alpha val="6000"/>
            </a:srgbClr>
          </a:solidFill>
          <a:ln/>
        </p:spPr>
      </p:sp>
      <p:sp>
        <p:nvSpPr>
          <p:cNvPr id="9" name="Text 7"/>
          <p:cNvSpPr/>
          <p:nvPr/>
        </p:nvSpPr>
        <p:spPr>
          <a:xfrm>
            <a:off x="11096625" y="3088958"/>
            <a:ext cx="6338887" cy="781050"/>
          </a:xfrm>
          <a:prstGeom prst="rect">
            <a:avLst/>
          </a:prstGeom>
          <a:noFill/>
          <a:ln/>
        </p:spPr>
        <p:txBody>
          <a:bodyPr wrap="square" lIns="25400" tIns="25400" rIns="25400" bIns="25400" rtlCol="0" anchor="t">
            <a:normAutofit/>
          </a:bodyPr>
          <a:lstStyle/>
          <a:p>
            <a:pPr algn="l" indent="0" marL="0">
              <a:lnSpc>
                <a:spcPct val="71168"/>
              </a:lnSpc>
              <a:buNone/>
            </a:pPr>
            <a:r>
              <a:rPr lang="en-US" sz="5850" b="1" dirty="0">
                <a:solidFill>
                  <a:srgbClr val="FF6B78"/>
                </a:solidFill>
                <a:latin typeface="Arial" pitchFamily="34" charset="0"/>
                <a:ea typeface="Arial" pitchFamily="34" charset="-122"/>
                <a:cs typeface="Arial" pitchFamily="34" charset="-120"/>
              </a:rPr>
              <a:t>$412,000</a:t>
            </a:r>
            <a:endParaRPr lang="en-US" sz="5850" dirty="0"/>
          </a:p>
        </p:txBody>
      </p:sp>
      <p:sp>
        <p:nvSpPr>
          <p:cNvPr id="10" name="Text 8"/>
          <p:cNvSpPr/>
          <p:nvPr/>
        </p:nvSpPr>
        <p:spPr>
          <a:xfrm>
            <a:off x="11096625" y="3908108"/>
            <a:ext cx="6338887" cy="398145"/>
          </a:xfrm>
          <a:prstGeom prst="rect">
            <a:avLst/>
          </a:prstGeom>
          <a:noFill/>
          <a:ln/>
        </p:spPr>
        <p:txBody>
          <a:bodyPr wrap="square" lIns="25400" tIns="25400" rIns="25400" bIns="25400" rtlCol="0" anchor="t">
            <a:normAutofit/>
          </a:bodyPr>
          <a:lstStyle/>
          <a:p>
            <a:pPr algn="l" indent="0" marL="0">
              <a:lnSpc>
                <a:spcPct val="118125"/>
              </a:lnSpc>
              <a:buNone/>
            </a:pPr>
            <a:r>
              <a:rPr lang="en-US" sz="2100" dirty="0">
                <a:solidFill>
                  <a:srgbClr val="A8C6E8"/>
                </a:solidFill>
                <a:latin typeface="Arial" pitchFamily="34" charset="0"/>
                <a:ea typeface="Arial" pitchFamily="34" charset="-122"/>
                <a:cs typeface="Arial" pitchFamily="34" charset="-120"/>
              </a:rPr>
              <a:t>Single payment diverted</a:t>
            </a:r>
            <a:endParaRPr lang="en-US" sz="2100" dirty="0"/>
          </a:p>
        </p:txBody>
      </p:sp>
      <p:sp>
        <p:nvSpPr>
          <p:cNvPr id="11" name="Text 9"/>
          <p:cNvSpPr/>
          <p:nvPr/>
        </p:nvSpPr>
        <p:spPr>
          <a:xfrm>
            <a:off x="11096625" y="4592003"/>
            <a:ext cx="6338887" cy="781050"/>
          </a:xfrm>
          <a:prstGeom prst="rect">
            <a:avLst/>
          </a:prstGeom>
          <a:noFill/>
          <a:ln/>
        </p:spPr>
        <p:txBody>
          <a:bodyPr wrap="square" lIns="25400" tIns="25400" rIns="25400" bIns="25400" rtlCol="0" anchor="t">
            <a:normAutofit/>
          </a:bodyPr>
          <a:lstStyle/>
          <a:p>
            <a:pPr algn="l" indent="0" marL="0">
              <a:lnSpc>
                <a:spcPct val="71168"/>
              </a:lnSpc>
              <a:buNone/>
            </a:pPr>
            <a:r>
              <a:rPr lang="en-US" sz="5850" b="1" dirty="0">
                <a:solidFill>
                  <a:srgbClr val="FFFFFF"/>
                </a:solidFill>
                <a:latin typeface="Arial" pitchFamily="34" charset="0"/>
                <a:ea typeface="Arial" pitchFamily="34" charset="-122"/>
                <a:cs typeface="Arial" pitchFamily="34" charset="-120"/>
              </a:rPr>
              <a:t>31 days</a:t>
            </a:r>
            <a:endParaRPr lang="en-US" sz="5850" dirty="0"/>
          </a:p>
        </p:txBody>
      </p:sp>
      <p:sp>
        <p:nvSpPr>
          <p:cNvPr id="12" name="Text 10"/>
          <p:cNvSpPr/>
          <p:nvPr/>
        </p:nvSpPr>
        <p:spPr>
          <a:xfrm>
            <a:off x="11096625" y="5411153"/>
            <a:ext cx="6338887" cy="398145"/>
          </a:xfrm>
          <a:prstGeom prst="rect">
            <a:avLst/>
          </a:prstGeom>
          <a:noFill/>
          <a:ln/>
        </p:spPr>
        <p:txBody>
          <a:bodyPr wrap="square" lIns="25400" tIns="25400" rIns="25400" bIns="25400" rtlCol="0" anchor="t">
            <a:normAutofit/>
          </a:bodyPr>
          <a:lstStyle/>
          <a:p>
            <a:pPr algn="l" indent="0" marL="0">
              <a:lnSpc>
                <a:spcPct val="118125"/>
              </a:lnSpc>
              <a:buNone/>
            </a:pPr>
            <a:r>
              <a:rPr lang="en-US" sz="2100" dirty="0">
                <a:solidFill>
                  <a:srgbClr val="A8C6E8"/>
                </a:solidFill>
                <a:latin typeface="Arial" pitchFamily="34" charset="0"/>
                <a:ea typeface="Arial" pitchFamily="34" charset="-122"/>
                <a:cs typeface="Arial" pitchFamily="34" charset="-120"/>
              </a:rPr>
              <a:t>Before the real vendor followed up</a:t>
            </a:r>
            <a:endParaRPr lang="en-US" sz="2100" dirty="0"/>
          </a:p>
        </p:txBody>
      </p:sp>
      <p:sp>
        <p:nvSpPr>
          <p:cNvPr id="13" name="Text 11"/>
          <p:cNvSpPr/>
          <p:nvPr/>
        </p:nvSpPr>
        <p:spPr>
          <a:xfrm>
            <a:off x="11096625" y="6095048"/>
            <a:ext cx="6338887" cy="781050"/>
          </a:xfrm>
          <a:prstGeom prst="rect">
            <a:avLst/>
          </a:prstGeom>
          <a:noFill/>
          <a:ln/>
        </p:spPr>
        <p:txBody>
          <a:bodyPr wrap="square" lIns="25400" tIns="25400" rIns="25400" bIns="25400" rtlCol="0" anchor="t">
            <a:normAutofit/>
          </a:bodyPr>
          <a:lstStyle/>
          <a:p>
            <a:pPr algn="l" indent="0" marL="0">
              <a:lnSpc>
                <a:spcPct val="71168"/>
              </a:lnSpc>
              <a:buNone/>
            </a:pPr>
            <a:r>
              <a:rPr lang="en-US" sz="5850" b="1" dirty="0">
                <a:solidFill>
                  <a:srgbClr val="FFFFFF"/>
                </a:solidFill>
                <a:latin typeface="Arial" pitchFamily="34" charset="0"/>
                <a:ea typeface="Arial" pitchFamily="34" charset="-122"/>
                <a:cs typeface="Arial" pitchFamily="34" charset="-120"/>
              </a:rPr>
              <a:t>1 call</a:t>
            </a:r>
            <a:endParaRPr lang="en-US" sz="5850" dirty="0"/>
          </a:p>
        </p:txBody>
      </p:sp>
      <p:sp>
        <p:nvSpPr>
          <p:cNvPr id="14" name="Text 12"/>
          <p:cNvSpPr/>
          <p:nvPr/>
        </p:nvSpPr>
        <p:spPr>
          <a:xfrm>
            <a:off x="11096625" y="6914198"/>
            <a:ext cx="6338887" cy="398145"/>
          </a:xfrm>
          <a:prstGeom prst="rect">
            <a:avLst/>
          </a:prstGeom>
          <a:noFill/>
          <a:ln/>
        </p:spPr>
        <p:txBody>
          <a:bodyPr wrap="square" lIns="25400" tIns="25400" rIns="25400" bIns="25400" rtlCol="0" anchor="t">
            <a:normAutofit/>
          </a:bodyPr>
          <a:lstStyle/>
          <a:p>
            <a:pPr algn="l" indent="0" marL="0">
              <a:lnSpc>
                <a:spcPct val="118125"/>
              </a:lnSpc>
              <a:buNone/>
            </a:pPr>
            <a:r>
              <a:rPr lang="en-US" sz="2100" dirty="0">
                <a:solidFill>
                  <a:srgbClr val="A8C6E8"/>
                </a:solidFill>
                <a:latin typeface="Arial" pitchFamily="34" charset="0"/>
                <a:ea typeface="Arial" pitchFamily="34" charset="-122"/>
                <a:cs typeface="Arial" pitchFamily="34" charset="-120"/>
              </a:rPr>
              <a:t>To a known number would have stopped it</a:t>
            </a:r>
            <a:endParaRPr lang="en-US" sz="2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1312902"/>
            <a:ext cx="9496806"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THE QUIETER VERSION</a:t>
            </a:r>
            <a:endParaRPr lang="en-US" sz="1950" dirty="0"/>
          </a:p>
        </p:txBody>
      </p:sp>
      <p:sp>
        <p:nvSpPr>
          <p:cNvPr id="3" name="Text 1"/>
          <p:cNvSpPr/>
          <p:nvPr/>
        </p:nvSpPr>
        <p:spPr>
          <a:xfrm>
            <a:off x="990600" y="1808202"/>
            <a:ext cx="9496806" cy="696397"/>
          </a:xfrm>
          <a:prstGeom prst="rect">
            <a:avLst/>
          </a:prstGeom>
          <a:noFill/>
          <a:ln/>
        </p:spPr>
        <p:txBody>
          <a:bodyPr wrap="square" lIns="25400" tIns="25400" rIns="25400" bIns="25400" rtlCol="0" anchor="t">
            <a:normAutofit/>
          </a:bodyPr>
          <a:lstStyle/>
          <a:p>
            <a:pPr algn="l" indent="0" marL="0">
              <a:lnSpc>
                <a:spcPct val="76460"/>
              </a:lnSpc>
              <a:buNone/>
            </a:pPr>
            <a:r>
              <a:rPr lang="en-US" sz="4800" b="1" spc="-72" kern="0" dirty="0">
                <a:solidFill>
                  <a:srgbClr val="0E2E56"/>
                </a:solidFill>
                <a:latin typeface="Arial" pitchFamily="34" charset="0"/>
                <a:ea typeface="Arial" pitchFamily="34" charset="-122"/>
                <a:cs typeface="Arial" pitchFamily="34" charset="-120"/>
              </a:rPr>
              <a:t>Payroll and ACH diversion</a:t>
            </a:r>
            <a:endParaRPr lang="en-US" sz="4800" dirty="0"/>
          </a:p>
        </p:txBody>
      </p:sp>
      <p:sp>
        <p:nvSpPr>
          <p:cNvPr id="4" name="Shape 2"/>
          <p:cNvSpPr/>
          <p:nvPr/>
        </p:nvSpPr>
        <p:spPr>
          <a:xfrm>
            <a:off x="990600" y="2980849"/>
            <a:ext cx="133350" cy="133350"/>
          </a:xfrm>
          <a:prstGeom prst="ellipse">
            <a:avLst/>
          </a:prstGeom>
          <a:solidFill>
            <a:srgbClr val="ED1C2C"/>
          </a:solidFill>
          <a:ln/>
        </p:spPr>
      </p:sp>
      <p:sp>
        <p:nvSpPr>
          <p:cNvPr id="5" name="Text 3"/>
          <p:cNvSpPr/>
          <p:nvPr/>
        </p:nvSpPr>
        <p:spPr>
          <a:xfrm>
            <a:off x="1333500" y="2847499"/>
            <a:ext cx="8539277"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16283F"/>
                </a:solidFill>
                <a:latin typeface="Arial" pitchFamily="34" charset="0"/>
                <a:ea typeface="Arial" pitchFamily="34" charset="-122"/>
                <a:cs typeface="Arial" pitchFamily="34" charset="-120"/>
              </a:rPr>
              <a:t>An employee emails HR asking to update direct deposit before the next cycle.</a:t>
            </a:r>
            <a:endParaRPr lang="en-US" sz="2550" dirty="0"/>
          </a:p>
        </p:txBody>
      </p:sp>
      <p:sp>
        <p:nvSpPr>
          <p:cNvPr id="6" name="Shape 4"/>
          <p:cNvSpPr/>
          <p:nvPr/>
        </p:nvSpPr>
        <p:spPr>
          <a:xfrm>
            <a:off x="990600" y="4116229"/>
            <a:ext cx="133350" cy="133350"/>
          </a:xfrm>
          <a:prstGeom prst="ellipse">
            <a:avLst/>
          </a:prstGeom>
          <a:solidFill>
            <a:srgbClr val="ED1C2C"/>
          </a:solidFill>
          <a:ln/>
        </p:spPr>
      </p:sp>
      <p:sp>
        <p:nvSpPr>
          <p:cNvPr id="7" name="Text 5"/>
          <p:cNvSpPr/>
          <p:nvPr/>
        </p:nvSpPr>
        <p:spPr>
          <a:xfrm>
            <a:off x="1333500" y="3982879"/>
            <a:ext cx="8539277"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16283F"/>
                </a:solidFill>
                <a:latin typeface="Arial" pitchFamily="34" charset="0"/>
                <a:ea typeface="Arial" pitchFamily="34" charset="-122"/>
                <a:cs typeface="Arial" pitchFamily="34" charset="-120"/>
              </a:rPr>
              <a:t>The request is real in form and fake in origin — the mailbox was taken over.</a:t>
            </a:r>
            <a:endParaRPr lang="en-US" sz="2550" dirty="0"/>
          </a:p>
        </p:txBody>
      </p:sp>
      <p:sp>
        <p:nvSpPr>
          <p:cNvPr id="8" name="Shape 6"/>
          <p:cNvSpPr/>
          <p:nvPr/>
        </p:nvSpPr>
        <p:spPr>
          <a:xfrm>
            <a:off x="990600" y="5251609"/>
            <a:ext cx="133350" cy="133350"/>
          </a:xfrm>
          <a:prstGeom prst="ellipse">
            <a:avLst/>
          </a:prstGeom>
          <a:solidFill>
            <a:srgbClr val="ED1C2C"/>
          </a:solidFill>
          <a:ln/>
        </p:spPr>
      </p:sp>
      <p:sp>
        <p:nvSpPr>
          <p:cNvPr id="9" name="Text 7"/>
          <p:cNvSpPr/>
          <p:nvPr/>
        </p:nvSpPr>
        <p:spPr>
          <a:xfrm>
            <a:off x="1333500" y="5118259"/>
            <a:ext cx="8539277"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16283F"/>
                </a:solidFill>
                <a:latin typeface="Arial" pitchFamily="34" charset="0"/>
                <a:ea typeface="Arial" pitchFamily="34" charset="-122"/>
                <a:cs typeface="Arial" pitchFamily="34" charset="-120"/>
              </a:rPr>
              <a:t>One paycheck disappears, and the employee finds out on payday.</a:t>
            </a:r>
            <a:endParaRPr lang="en-US" sz="2550" dirty="0"/>
          </a:p>
        </p:txBody>
      </p:sp>
      <p:sp>
        <p:nvSpPr>
          <p:cNvPr id="10" name="Shape 8"/>
          <p:cNvSpPr/>
          <p:nvPr/>
        </p:nvSpPr>
        <p:spPr>
          <a:xfrm>
            <a:off x="990600" y="6386989"/>
            <a:ext cx="133350" cy="133350"/>
          </a:xfrm>
          <a:prstGeom prst="ellipse">
            <a:avLst/>
          </a:prstGeom>
          <a:solidFill>
            <a:srgbClr val="ED1C2C"/>
          </a:solidFill>
          <a:ln/>
        </p:spPr>
      </p:sp>
      <p:sp>
        <p:nvSpPr>
          <p:cNvPr id="11" name="Text 9"/>
          <p:cNvSpPr/>
          <p:nvPr/>
        </p:nvSpPr>
        <p:spPr>
          <a:xfrm>
            <a:off x="1333500" y="6253639"/>
            <a:ext cx="8539277"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16283F"/>
                </a:solidFill>
                <a:latin typeface="Arial" pitchFamily="34" charset="0"/>
                <a:ea typeface="Arial" pitchFamily="34" charset="-122"/>
                <a:cs typeface="Arial" pitchFamily="34" charset="-120"/>
              </a:rPr>
              <a:t>Self-service portals make the change silent unless alerts are turned on.</a:t>
            </a:r>
            <a:endParaRPr lang="en-US" sz="2550" dirty="0"/>
          </a:p>
        </p:txBody>
      </p:sp>
      <p:sp>
        <p:nvSpPr>
          <p:cNvPr id="12" name="Shape 10"/>
          <p:cNvSpPr/>
          <p:nvPr/>
        </p:nvSpPr>
        <p:spPr>
          <a:xfrm>
            <a:off x="990600" y="7579519"/>
            <a:ext cx="8633460" cy="1470660"/>
          </a:xfrm>
          <a:prstGeom prst="roundRect">
            <a:avLst>
              <a:gd name="adj" fmla="val 5181"/>
            </a:avLst>
          </a:prstGeom>
          <a:solidFill>
            <a:srgbClr val="0E2E56"/>
          </a:solidFill>
          <a:ln/>
        </p:spPr>
      </p:sp>
      <p:sp>
        <p:nvSpPr>
          <p:cNvPr id="13" name="Text 11"/>
          <p:cNvSpPr/>
          <p:nvPr/>
        </p:nvSpPr>
        <p:spPr>
          <a:xfrm>
            <a:off x="1371600" y="7903369"/>
            <a:ext cx="8130464"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b="1" dirty="0">
                <a:solidFill>
                  <a:srgbClr val="FFFFFF"/>
                </a:solidFill>
                <a:latin typeface="Arial" pitchFamily="34" charset="0"/>
                <a:ea typeface="Arial" pitchFamily="34" charset="-122"/>
                <a:cs typeface="Arial" pitchFamily="34" charset="-120"/>
              </a:rPr>
              <a:t>Treat a banking-detail change like a payment: verify out of band, every time.</a:t>
            </a:r>
            <a:endParaRPr lang="en-US" sz="2400" dirty="0"/>
          </a:p>
        </p:txBody>
      </p:sp>
      <p:sp>
        <p:nvSpPr>
          <p:cNvPr id="14" name="Shape 12"/>
          <p:cNvSpPr/>
          <p:nvPr/>
        </p:nvSpPr>
        <p:spPr>
          <a:xfrm>
            <a:off x="10233660" y="2738080"/>
            <a:ext cx="7063740" cy="4886920"/>
          </a:xfrm>
          <a:prstGeom prst="roundRect">
            <a:avLst>
              <a:gd name="adj" fmla="val 1559"/>
            </a:avLst>
          </a:prstGeom>
          <a:solidFill>
            <a:srgbClr val="FFFFFF"/>
          </a:solidFill>
          <a:ln/>
        </p:spPr>
      </p:sp>
      <p:pic>
        <p:nvPicPr>
          <p:cNvPr id="15" name="Image 0" descr="preencoded.png">    </p:cNvPr>
          <p:cNvPicPr>
            <a:picLocks noChangeAspect="1"/>
          </p:cNvPicPr>
          <p:nvPr/>
        </p:nvPicPr>
        <p:blipFill>
          <a:blip r:embed="rId1"/>
          <a:srcRect l="0" r="0" t="-1887" b="-1887"/>
          <a:stretch/>
        </p:blipFill>
        <p:spPr>
          <a:xfrm>
            <a:off x="10233660" y="2738080"/>
            <a:ext cx="7063740" cy="48869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CONTROLS</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Verification controls that actually work</a:t>
            </a:r>
            <a:endParaRPr lang="en-US" sz="5100" dirty="0"/>
          </a:p>
        </p:txBody>
      </p:sp>
      <p:sp>
        <p:nvSpPr>
          <p:cNvPr id="4" name="Shape 2"/>
          <p:cNvSpPr/>
          <p:nvPr/>
        </p:nvSpPr>
        <p:spPr>
          <a:xfrm>
            <a:off x="990600" y="2490192"/>
            <a:ext cx="16306800" cy="7034808"/>
          </a:xfrm>
          <a:prstGeom prst="roundRect">
            <a:avLst>
              <a:gd name="adj" fmla="val 1083"/>
            </a:avLst>
          </a:prstGeom>
          <a:solidFill>
            <a:srgbClr val="F4F7FC"/>
          </a:solidFill>
          <a:ln/>
        </p:spPr>
      </p:sp>
      <p:sp>
        <p:nvSpPr>
          <p:cNvPr id="5" name="Shape 3"/>
          <p:cNvSpPr/>
          <p:nvPr/>
        </p:nvSpPr>
        <p:spPr>
          <a:xfrm>
            <a:off x="990600" y="2490192"/>
            <a:ext cx="5721668" cy="742950"/>
          </a:xfrm>
          <a:prstGeom prst="rect">
            <a:avLst/>
          </a:prstGeom>
          <a:solidFill>
            <a:srgbClr val="0E2E56"/>
          </a:solidFill>
          <a:ln/>
        </p:spPr>
      </p:sp>
      <p:sp>
        <p:nvSpPr>
          <p:cNvPr id="6" name="Text 4"/>
          <p:cNvSpPr/>
          <p:nvPr/>
        </p:nvSpPr>
        <p:spPr>
          <a:xfrm>
            <a:off x="1333500" y="2737842"/>
            <a:ext cx="5207518"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FFFFFF"/>
                </a:solidFill>
                <a:latin typeface="Arial" pitchFamily="34" charset="0"/>
                <a:ea typeface="Arial" pitchFamily="34" charset="-122"/>
                <a:cs typeface="Arial" pitchFamily="34" charset="-120"/>
              </a:rPr>
              <a:t>CONTROL</a:t>
            </a:r>
            <a:endParaRPr lang="en-US" sz="1950" dirty="0"/>
          </a:p>
        </p:txBody>
      </p:sp>
      <p:sp>
        <p:nvSpPr>
          <p:cNvPr id="7" name="Shape 5"/>
          <p:cNvSpPr/>
          <p:nvPr/>
        </p:nvSpPr>
        <p:spPr>
          <a:xfrm>
            <a:off x="6712268" y="2490192"/>
            <a:ext cx="7724180" cy="742950"/>
          </a:xfrm>
          <a:prstGeom prst="rect">
            <a:avLst/>
          </a:prstGeom>
          <a:solidFill>
            <a:srgbClr val="0E2E56"/>
          </a:solidFill>
          <a:ln/>
        </p:spPr>
      </p:sp>
      <p:sp>
        <p:nvSpPr>
          <p:cNvPr id="8" name="Text 6"/>
          <p:cNvSpPr/>
          <p:nvPr/>
        </p:nvSpPr>
        <p:spPr>
          <a:xfrm>
            <a:off x="7055168" y="2737842"/>
            <a:ext cx="7270105"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FFFFFF"/>
                </a:solidFill>
                <a:latin typeface="Arial" pitchFamily="34" charset="0"/>
                <a:ea typeface="Arial" pitchFamily="34" charset="-122"/>
                <a:cs typeface="Arial" pitchFamily="34" charset="-120"/>
              </a:rPr>
              <a:t>WHAT IT STOPS</a:t>
            </a:r>
            <a:endParaRPr lang="en-US" sz="1950" dirty="0"/>
          </a:p>
        </p:txBody>
      </p:sp>
      <p:sp>
        <p:nvSpPr>
          <p:cNvPr id="9" name="Shape 7"/>
          <p:cNvSpPr/>
          <p:nvPr/>
        </p:nvSpPr>
        <p:spPr>
          <a:xfrm>
            <a:off x="14436448" y="2490192"/>
            <a:ext cx="2860953" cy="742950"/>
          </a:xfrm>
          <a:prstGeom prst="rect">
            <a:avLst/>
          </a:prstGeom>
          <a:solidFill>
            <a:srgbClr val="0E2E56"/>
          </a:solidFill>
          <a:ln/>
        </p:spPr>
      </p:sp>
      <p:sp>
        <p:nvSpPr>
          <p:cNvPr id="10" name="Text 8"/>
          <p:cNvSpPr/>
          <p:nvPr/>
        </p:nvSpPr>
        <p:spPr>
          <a:xfrm>
            <a:off x="14779348" y="2737842"/>
            <a:ext cx="2260982"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FFFFFF"/>
                </a:solidFill>
                <a:latin typeface="Arial" pitchFamily="34" charset="0"/>
                <a:ea typeface="Arial" pitchFamily="34" charset="-122"/>
                <a:cs typeface="Arial" pitchFamily="34" charset="-120"/>
              </a:rPr>
              <a:t>COST</a:t>
            </a:r>
            <a:endParaRPr lang="en-US" sz="1950" dirty="0"/>
          </a:p>
        </p:txBody>
      </p:sp>
      <p:sp>
        <p:nvSpPr>
          <p:cNvPr id="11" name="Shape 9"/>
          <p:cNvSpPr/>
          <p:nvPr/>
        </p:nvSpPr>
        <p:spPr>
          <a:xfrm>
            <a:off x="990600" y="4509492"/>
            <a:ext cx="5721668" cy="9525"/>
          </a:xfrm>
          <a:prstGeom prst="rect">
            <a:avLst/>
          </a:prstGeom>
          <a:solidFill>
            <a:srgbClr val="E3EAF4"/>
          </a:solidFill>
          <a:ln/>
        </p:spPr>
      </p:sp>
      <p:sp>
        <p:nvSpPr>
          <p:cNvPr id="12" name="Text 10"/>
          <p:cNvSpPr/>
          <p:nvPr/>
        </p:nvSpPr>
        <p:spPr>
          <a:xfrm>
            <a:off x="1333500" y="3499842"/>
            <a:ext cx="5207518"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Callback verification</a:t>
            </a:r>
            <a:endParaRPr lang="en-US" sz="2250" dirty="0"/>
          </a:p>
        </p:txBody>
      </p:sp>
      <p:sp>
        <p:nvSpPr>
          <p:cNvPr id="13" name="Shape 11"/>
          <p:cNvSpPr/>
          <p:nvPr/>
        </p:nvSpPr>
        <p:spPr>
          <a:xfrm>
            <a:off x="6712268" y="4509492"/>
            <a:ext cx="7724180" cy="9525"/>
          </a:xfrm>
          <a:prstGeom prst="rect">
            <a:avLst/>
          </a:prstGeom>
          <a:solidFill>
            <a:srgbClr val="E3EAF4"/>
          </a:solidFill>
          <a:ln/>
        </p:spPr>
      </p:sp>
      <p:sp>
        <p:nvSpPr>
          <p:cNvPr id="14" name="Text 12"/>
          <p:cNvSpPr/>
          <p:nvPr/>
        </p:nvSpPr>
        <p:spPr>
          <a:xfrm>
            <a:off x="7055168" y="3499842"/>
            <a:ext cx="7270105"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Any change to banking detail, using a number already on file — never one in the email.</a:t>
            </a:r>
            <a:endParaRPr lang="en-US" sz="2250" dirty="0"/>
          </a:p>
        </p:txBody>
      </p:sp>
      <p:sp>
        <p:nvSpPr>
          <p:cNvPr id="15" name="Shape 13"/>
          <p:cNvSpPr/>
          <p:nvPr/>
        </p:nvSpPr>
        <p:spPr>
          <a:xfrm>
            <a:off x="14436448" y="4509492"/>
            <a:ext cx="2860953" cy="9525"/>
          </a:xfrm>
          <a:prstGeom prst="rect">
            <a:avLst/>
          </a:prstGeom>
          <a:solidFill>
            <a:srgbClr val="E3EAF4"/>
          </a:solidFill>
          <a:ln/>
        </p:spPr>
      </p:sp>
      <p:sp>
        <p:nvSpPr>
          <p:cNvPr id="16" name="Text 14"/>
          <p:cNvSpPr/>
          <p:nvPr/>
        </p:nvSpPr>
        <p:spPr>
          <a:xfrm>
            <a:off x="14779348" y="3499842"/>
            <a:ext cx="2260982"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1B7A3E"/>
                </a:solidFill>
                <a:latin typeface="Arial" pitchFamily="34" charset="0"/>
                <a:ea typeface="Arial" pitchFamily="34" charset="-122"/>
                <a:cs typeface="Arial" pitchFamily="34" charset="-120"/>
              </a:rPr>
              <a:t>None</a:t>
            </a:r>
            <a:endParaRPr lang="en-US" sz="2250" dirty="0"/>
          </a:p>
        </p:txBody>
      </p:sp>
      <p:sp>
        <p:nvSpPr>
          <p:cNvPr id="17" name="Shape 15"/>
          <p:cNvSpPr/>
          <p:nvPr/>
        </p:nvSpPr>
        <p:spPr>
          <a:xfrm>
            <a:off x="990600" y="4517112"/>
            <a:ext cx="5721668" cy="1283970"/>
          </a:xfrm>
          <a:prstGeom prst="rect">
            <a:avLst/>
          </a:prstGeom>
          <a:solidFill>
            <a:srgbClr val="FFFFFF"/>
          </a:solidFill>
          <a:ln/>
        </p:spPr>
      </p:sp>
      <p:sp>
        <p:nvSpPr>
          <p:cNvPr id="18" name="Shape 16"/>
          <p:cNvSpPr/>
          <p:nvPr/>
        </p:nvSpPr>
        <p:spPr>
          <a:xfrm>
            <a:off x="990600" y="5793462"/>
            <a:ext cx="5721668" cy="9525"/>
          </a:xfrm>
          <a:prstGeom prst="rect">
            <a:avLst/>
          </a:prstGeom>
          <a:solidFill>
            <a:srgbClr val="E3EAF4"/>
          </a:solidFill>
          <a:ln/>
        </p:spPr>
      </p:sp>
      <p:sp>
        <p:nvSpPr>
          <p:cNvPr id="19" name="Text 17"/>
          <p:cNvSpPr/>
          <p:nvPr/>
        </p:nvSpPr>
        <p:spPr>
          <a:xfrm>
            <a:off x="1333500" y="4783812"/>
            <a:ext cx="5207518"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Dual authorization</a:t>
            </a:r>
            <a:endParaRPr lang="en-US" sz="2250" dirty="0"/>
          </a:p>
        </p:txBody>
      </p:sp>
      <p:sp>
        <p:nvSpPr>
          <p:cNvPr id="20" name="Shape 18"/>
          <p:cNvSpPr/>
          <p:nvPr/>
        </p:nvSpPr>
        <p:spPr>
          <a:xfrm>
            <a:off x="6712268" y="4517112"/>
            <a:ext cx="7724180" cy="1283970"/>
          </a:xfrm>
          <a:prstGeom prst="rect">
            <a:avLst/>
          </a:prstGeom>
          <a:solidFill>
            <a:srgbClr val="FFFFFF"/>
          </a:solidFill>
          <a:ln/>
        </p:spPr>
      </p:sp>
      <p:sp>
        <p:nvSpPr>
          <p:cNvPr id="21" name="Shape 19"/>
          <p:cNvSpPr/>
          <p:nvPr/>
        </p:nvSpPr>
        <p:spPr>
          <a:xfrm>
            <a:off x="6712268" y="5793462"/>
            <a:ext cx="7724180" cy="9525"/>
          </a:xfrm>
          <a:prstGeom prst="rect">
            <a:avLst/>
          </a:prstGeom>
          <a:solidFill>
            <a:srgbClr val="E3EAF4"/>
          </a:solidFill>
          <a:ln/>
        </p:spPr>
      </p:sp>
      <p:sp>
        <p:nvSpPr>
          <p:cNvPr id="22" name="Text 20"/>
          <p:cNvSpPr/>
          <p:nvPr/>
        </p:nvSpPr>
        <p:spPr>
          <a:xfrm>
            <a:off x="7055168" y="4783812"/>
            <a:ext cx="7270105"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One person initiates, a second releases — above a threshold your board sets.</a:t>
            </a:r>
            <a:endParaRPr lang="en-US" sz="2250" dirty="0"/>
          </a:p>
        </p:txBody>
      </p:sp>
      <p:sp>
        <p:nvSpPr>
          <p:cNvPr id="23" name="Shape 21"/>
          <p:cNvSpPr/>
          <p:nvPr/>
        </p:nvSpPr>
        <p:spPr>
          <a:xfrm>
            <a:off x="14436448" y="4517112"/>
            <a:ext cx="2860953" cy="1283970"/>
          </a:xfrm>
          <a:prstGeom prst="rect">
            <a:avLst/>
          </a:prstGeom>
          <a:solidFill>
            <a:srgbClr val="FFFFFF"/>
          </a:solidFill>
          <a:ln/>
        </p:spPr>
      </p:sp>
      <p:sp>
        <p:nvSpPr>
          <p:cNvPr id="24" name="Shape 22"/>
          <p:cNvSpPr/>
          <p:nvPr/>
        </p:nvSpPr>
        <p:spPr>
          <a:xfrm>
            <a:off x="14436448" y="5793462"/>
            <a:ext cx="2860953" cy="9525"/>
          </a:xfrm>
          <a:prstGeom prst="rect">
            <a:avLst/>
          </a:prstGeom>
          <a:solidFill>
            <a:srgbClr val="E3EAF4"/>
          </a:solidFill>
          <a:ln/>
        </p:spPr>
      </p:sp>
      <p:sp>
        <p:nvSpPr>
          <p:cNvPr id="25" name="Text 23"/>
          <p:cNvSpPr/>
          <p:nvPr/>
        </p:nvSpPr>
        <p:spPr>
          <a:xfrm>
            <a:off x="14779348" y="4783812"/>
            <a:ext cx="2260982"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1B7A3E"/>
                </a:solidFill>
                <a:latin typeface="Arial" pitchFamily="34" charset="0"/>
                <a:ea typeface="Arial" pitchFamily="34" charset="-122"/>
                <a:cs typeface="Arial" pitchFamily="34" charset="-120"/>
              </a:rPr>
              <a:t>None</a:t>
            </a:r>
            <a:endParaRPr lang="en-US" sz="2250" dirty="0"/>
          </a:p>
        </p:txBody>
      </p:sp>
      <p:sp>
        <p:nvSpPr>
          <p:cNvPr id="26" name="Shape 24"/>
          <p:cNvSpPr/>
          <p:nvPr/>
        </p:nvSpPr>
        <p:spPr>
          <a:xfrm>
            <a:off x="990600" y="7077433"/>
            <a:ext cx="5721668" cy="9525"/>
          </a:xfrm>
          <a:prstGeom prst="rect">
            <a:avLst/>
          </a:prstGeom>
          <a:solidFill>
            <a:srgbClr val="E3EAF4"/>
          </a:solidFill>
          <a:ln/>
        </p:spPr>
      </p:sp>
      <p:sp>
        <p:nvSpPr>
          <p:cNvPr id="27" name="Text 25"/>
          <p:cNvSpPr/>
          <p:nvPr/>
        </p:nvSpPr>
        <p:spPr>
          <a:xfrm>
            <a:off x="1333500" y="6067783"/>
            <a:ext cx="5207518"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Vendor master change log</a:t>
            </a:r>
            <a:endParaRPr lang="en-US" sz="2250" dirty="0"/>
          </a:p>
        </p:txBody>
      </p:sp>
      <p:sp>
        <p:nvSpPr>
          <p:cNvPr id="28" name="Shape 26"/>
          <p:cNvSpPr/>
          <p:nvPr/>
        </p:nvSpPr>
        <p:spPr>
          <a:xfrm>
            <a:off x="6712268" y="7077433"/>
            <a:ext cx="7724180" cy="9525"/>
          </a:xfrm>
          <a:prstGeom prst="rect">
            <a:avLst/>
          </a:prstGeom>
          <a:solidFill>
            <a:srgbClr val="E3EAF4"/>
          </a:solidFill>
          <a:ln/>
        </p:spPr>
      </p:sp>
      <p:sp>
        <p:nvSpPr>
          <p:cNvPr id="29" name="Text 27"/>
          <p:cNvSpPr/>
          <p:nvPr/>
        </p:nvSpPr>
        <p:spPr>
          <a:xfrm>
            <a:off x="7055168" y="6067783"/>
            <a:ext cx="7270105"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Silent edits. Every change is logged, dated, and reviewed monthly.</a:t>
            </a:r>
            <a:endParaRPr lang="en-US" sz="2250" dirty="0"/>
          </a:p>
        </p:txBody>
      </p:sp>
      <p:sp>
        <p:nvSpPr>
          <p:cNvPr id="30" name="Shape 28"/>
          <p:cNvSpPr/>
          <p:nvPr/>
        </p:nvSpPr>
        <p:spPr>
          <a:xfrm>
            <a:off x="14436448" y="7077433"/>
            <a:ext cx="2860953" cy="9525"/>
          </a:xfrm>
          <a:prstGeom prst="rect">
            <a:avLst/>
          </a:prstGeom>
          <a:solidFill>
            <a:srgbClr val="E3EAF4"/>
          </a:solidFill>
          <a:ln/>
        </p:spPr>
      </p:sp>
      <p:sp>
        <p:nvSpPr>
          <p:cNvPr id="31" name="Text 29"/>
          <p:cNvSpPr/>
          <p:nvPr/>
        </p:nvSpPr>
        <p:spPr>
          <a:xfrm>
            <a:off x="14779348" y="6067783"/>
            <a:ext cx="2260982"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1B7A3E"/>
                </a:solidFill>
                <a:latin typeface="Arial" pitchFamily="34" charset="0"/>
                <a:ea typeface="Arial" pitchFamily="34" charset="-122"/>
                <a:cs typeface="Arial" pitchFamily="34" charset="-120"/>
              </a:rPr>
              <a:t>None</a:t>
            </a:r>
            <a:endParaRPr lang="en-US" sz="2250" dirty="0"/>
          </a:p>
        </p:txBody>
      </p:sp>
      <p:sp>
        <p:nvSpPr>
          <p:cNvPr id="32" name="Shape 30"/>
          <p:cNvSpPr/>
          <p:nvPr/>
        </p:nvSpPr>
        <p:spPr>
          <a:xfrm>
            <a:off x="990600" y="7085052"/>
            <a:ext cx="5721668" cy="1283970"/>
          </a:xfrm>
          <a:prstGeom prst="rect">
            <a:avLst/>
          </a:prstGeom>
          <a:solidFill>
            <a:srgbClr val="FFFFFF"/>
          </a:solidFill>
          <a:ln/>
        </p:spPr>
      </p:sp>
      <p:sp>
        <p:nvSpPr>
          <p:cNvPr id="33" name="Shape 31"/>
          <p:cNvSpPr/>
          <p:nvPr/>
        </p:nvSpPr>
        <p:spPr>
          <a:xfrm>
            <a:off x="990600" y="8361402"/>
            <a:ext cx="5721668" cy="9525"/>
          </a:xfrm>
          <a:prstGeom prst="rect">
            <a:avLst/>
          </a:prstGeom>
          <a:solidFill>
            <a:srgbClr val="E3EAF4"/>
          </a:solidFill>
          <a:ln/>
        </p:spPr>
      </p:sp>
      <p:sp>
        <p:nvSpPr>
          <p:cNvPr id="34" name="Text 32"/>
          <p:cNvSpPr/>
          <p:nvPr/>
        </p:nvSpPr>
        <p:spPr>
          <a:xfrm>
            <a:off x="1333500" y="7351752"/>
            <a:ext cx="5207518"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Positive pay &amp; ACH filters</a:t>
            </a:r>
            <a:endParaRPr lang="en-US" sz="2250" dirty="0"/>
          </a:p>
        </p:txBody>
      </p:sp>
      <p:sp>
        <p:nvSpPr>
          <p:cNvPr id="35" name="Shape 33"/>
          <p:cNvSpPr/>
          <p:nvPr/>
        </p:nvSpPr>
        <p:spPr>
          <a:xfrm>
            <a:off x="6712268" y="7085052"/>
            <a:ext cx="7724180" cy="1283970"/>
          </a:xfrm>
          <a:prstGeom prst="rect">
            <a:avLst/>
          </a:prstGeom>
          <a:solidFill>
            <a:srgbClr val="FFFFFF"/>
          </a:solidFill>
          <a:ln/>
        </p:spPr>
      </p:sp>
      <p:sp>
        <p:nvSpPr>
          <p:cNvPr id="36" name="Shape 34"/>
          <p:cNvSpPr/>
          <p:nvPr/>
        </p:nvSpPr>
        <p:spPr>
          <a:xfrm>
            <a:off x="6712268" y="8361402"/>
            <a:ext cx="7724180" cy="9525"/>
          </a:xfrm>
          <a:prstGeom prst="rect">
            <a:avLst/>
          </a:prstGeom>
          <a:solidFill>
            <a:srgbClr val="E3EAF4"/>
          </a:solidFill>
          <a:ln/>
        </p:spPr>
      </p:sp>
      <p:sp>
        <p:nvSpPr>
          <p:cNvPr id="37" name="Text 35"/>
          <p:cNvSpPr/>
          <p:nvPr/>
        </p:nvSpPr>
        <p:spPr>
          <a:xfrm>
            <a:off x="7055168" y="7351752"/>
            <a:ext cx="7270105"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Unauthorized debits and altered checks, at the bank rather than at reconciliation.</a:t>
            </a:r>
            <a:endParaRPr lang="en-US" sz="2250" dirty="0"/>
          </a:p>
        </p:txBody>
      </p:sp>
      <p:sp>
        <p:nvSpPr>
          <p:cNvPr id="38" name="Shape 36"/>
          <p:cNvSpPr/>
          <p:nvPr/>
        </p:nvSpPr>
        <p:spPr>
          <a:xfrm>
            <a:off x="14436448" y="7085052"/>
            <a:ext cx="2860953" cy="1283970"/>
          </a:xfrm>
          <a:prstGeom prst="rect">
            <a:avLst/>
          </a:prstGeom>
          <a:solidFill>
            <a:srgbClr val="FFFFFF"/>
          </a:solidFill>
          <a:ln/>
        </p:spPr>
      </p:sp>
      <p:sp>
        <p:nvSpPr>
          <p:cNvPr id="39" name="Shape 37"/>
          <p:cNvSpPr/>
          <p:nvPr/>
        </p:nvSpPr>
        <p:spPr>
          <a:xfrm>
            <a:off x="14436448" y="8361402"/>
            <a:ext cx="2860953" cy="9525"/>
          </a:xfrm>
          <a:prstGeom prst="rect">
            <a:avLst/>
          </a:prstGeom>
          <a:solidFill>
            <a:srgbClr val="E3EAF4"/>
          </a:solidFill>
          <a:ln/>
        </p:spPr>
      </p:sp>
      <p:sp>
        <p:nvSpPr>
          <p:cNvPr id="40" name="Text 38"/>
          <p:cNvSpPr/>
          <p:nvPr/>
        </p:nvSpPr>
        <p:spPr>
          <a:xfrm>
            <a:off x="14779348" y="7351752"/>
            <a:ext cx="2260982"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B37400"/>
                </a:solidFill>
                <a:latin typeface="Arial" pitchFamily="34" charset="0"/>
                <a:ea typeface="Arial" pitchFamily="34" charset="-122"/>
                <a:cs typeface="Arial" pitchFamily="34" charset="-120"/>
              </a:rPr>
              <a:t>Bank fee</a:t>
            </a:r>
            <a:endParaRPr lang="en-US" sz="2250" dirty="0"/>
          </a:p>
        </p:txBody>
      </p:sp>
      <p:sp>
        <p:nvSpPr>
          <p:cNvPr id="41" name="Text 39"/>
          <p:cNvSpPr/>
          <p:nvPr/>
        </p:nvSpPr>
        <p:spPr>
          <a:xfrm>
            <a:off x="1333500" y="8635722"/>
            <a:ext cx="5207518"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MFA on email and banking</a:t>
            </a:r>
            <a:endParaRPr lang="en-US" sz="2250" dirty="0"/>
          </a:p>
        </p:txBody>
      </p:sp>
      <p:sp>
        <p:nvSpPr>
          <p:cNvPr id="42" name="Text 40"/>
          <p:cNvSpPr/>
          <p:nvPr/>
        </p:nvSpPr>
        <p:spPr>
          <a:xfrm>
            <a:off x="7055168" y="8635722"/>
            <a:ext cx="7270105"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The mailbox takeover that makes all of the above possible in the first place.</a:t>
            </a:r>
            <a:endParaRPr lang="en-US" sz="2250" dirty="0"/>
          </a:p>
        </p:txBody>
      </p:sp>
      <p:sp>
        <p:nvSpPr>
          <p:cNvPr id="43" name="Text 41"/>
          <p:cNvSpPr/>
          <p:nvPr/>
        </p:nvSpPr>
        <p:spPr>
          <a:xfrm>
            <a:off x="14779348" y="8635722"/>
            <a:ext cx="2260982"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1B7A3E"/>
                </a:solidFill>
                <a:latin typeface="Arial" pitchFamily="34" charset="0"/>
                <a:ea typeface="Arial" pitchFamily="34" charset="-122"/>
                <a:cs typeface="Arial" pitchFamily="34" charset="-120"/>
              </a:rPr>
              <a:t>Low</a:t>
            </a:r>
            <a:endParaRPr lang="en-US" sz="2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Text 0"/>
          <p:cNvSpPr/>
          <p:nvPr/>
        </p:nvSpPr>
        <p:spPr>
          <a:xfrm>
            <a:off x="990600" y="3733086"/>
            <a:ext cx="17937480" cy="323850"/>
          </a:xfrm>
          <a:prstGeom prst="rect">
            <a:avLst/>
          </a:prstGeom>
          <a:noFill/>
          <a:ln/>
        </p:spPr>
        <p:txBody>
          <a:bodyPr wrap="square" lIns="25400" tIns="25400" rIns="25400" bIns="25400" rtlCol="0" anchor="t">
            <a:normAutofit/>
          </a:bodyPr>
          <a:lstStyle/>
          <a:p>
            <a:pPr algn="l" indent="0" marL="0">
              <a:lnSpc>
                <a:spcPct val="87209"/>
              </a:lnSpc>
              <a:buNone/>
            </a:pPr>
            <a:r>
              <a:rPr lang="en-US" sz="2250" b="1" spc="585" kern="0" dirty="0">
                <a:solidFill>
                  <a:srgbClr val="7FB2F5"/>
                </a:solidFill>
                <a:latin typeface="Arial" pitchFamily="34" charset="0"/>
                <a:ea typeface="Arial" pitchFamily="34" charset="-122"/>
                <a:cs typeface="Arial" pitchFamily="34" charset="-120"/>
              </a:rPr>
              <a:t>PART TWO</a:t>
            </a:r>
            <a:endParaRPr lang="en-US" sz="2250" dirty="0"/>
          </a:p>
        </p:txBody>
      </p:sp>
      <p:sp>
        <p:nvSpPr>
          <p:cNvPr id="4" name="Text 1"/>
          <p:cNvSpPr/>
          <p:nvPr/>
        </p:nvSpPr>
        <p:spPr>
          <a:xfrm>
            <a:off x="990600" y="4342686"/>
            <a:ext cx="14668500" cy="1068229"/>
          </a:xfrm>
          <a:prstGeom prst="rect">
            <a:avLst/>
          </a:prstGeom>
          <a:noFill/>
          <a:ln/>
        </p:spPr>
        <p:txBody>
          <a:bodyPr wrap="square" lIns="25400" tIns="25400" rIns="25400" bIns="25400" rtlCol="0" anchor="t">
            <a:normAutofit/>
          </a:bodyPr>
          <a:lstStyle/>
          <a:p>
            <a:pPr algn="l" indent="0" marL="0">
              <a:lnSpc>
                <a:spcPct val="73880"/>
              </a:lnSpc>
              <a:buNone/>
            </a:pPr>
            <a:r>
              <a:rPr lang="en-US" sz="7800" b="1" spc="-156" kern="0" dirty="0">
                <a:solidFill>
                  <a:srgbClr val="FFFFFF"/>
                </a:solidFill>
                <a:latin typeface="Arial" pitchFamily="34" charset="0"/>
                <a:ea typeface="Arial" pitchFamily="34" charset="-122"/>
                <a:cs typeface="Arial" pitchFamily="34" charset="-120"/>
              </a:rPr>
              <a:t>When operations stop</a:t>
            </a:r>
            <a:endParaRPr lang="en-US" sz="7800" dirty="0"/>
          </a:p>
        </p:txBody>
      </p:sp>
      <p:sp>
        <p:nvSpPr>
          <p:cNvPr id="5" name="Shape 2"/>
          <p:cNvSpPr/>
          <p:nvPr/>
        </p:nvSpPr>
        <p:spPr>
          <a:xfrm>
            <a:off x="990600" y="5696664"/>
            <a:ext cx="1714500" cy="95250"/>
          </a:xfrm>
          <a:prstGeom prst="roundRect">
            <a:avLst>
              <a:gd name="adj" fmla="val 50000"/>
            </a:avLst>
          </a:prstGeom>
          <a:solidFill>
            <a:srgbClr val="ED1C2C"/>
          </a:solidFill>
          <a:ln/>
        </p:spPr>
      </p:sp>
      <p:sp>
        <p:nvSpPr>
          <p:cNvPr id="6" name="Text 3"/>
          <p:cNvSpPr/>
          <p:nvPr/>
        </p:nvSpPr>
        <p:spPr>
          <a:xfrm>
            <a:off x="990600" y="6115764"/>
            <a:ext cx="13620750" cy="552450"/>
          </a:xfrm>
          <a:prstGeom prst="rect">
            <a:avLst/>
          </a:prstGeom>
          <a:noFill/>
          <a:ln/>
        </p:spPr>
        <p:txBody>
          <a:bodyPr wrap="square" lIns="25400" tIns="25400" rIns="25400" bIns="25400" rtlCol="0" anchor="t">
            <a:normAutofit/>
          </a:bodyPr>
          <a:lstStyle/>
          <a:p>
            <a:pPr algn="l" indent="0" marL="0">
              <a:lnSpc>
                <a:spcPct val="116379"/>
              </a:lnSpc>
              <a:buNone/>
            </a:pPr>
            <a:r>
              <a:rPr lang="en-US" sz="3000" dirty="0">
                <a:solidFill>
                  <a:srgbClr val="C9DBF2"/>
                </a:solidFill>
                <a:latin typeface="Arial" pitchFamily="34" charset="0"/>
                <a:ea typeface="Arial" pitchFamily="34" charset="-122"/>
                <a:cs typeface="Arial" pitchFamily="34" charset="-120"/>
              </a:rPr>
              <a:t>Ransomware, downtime, and the real cost of recovery.</a:t>
            </a:r>
            <a:endParaRPr lang="en-US" sz="3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7FC"/>
        </a:solidFill>
      </p:bgPr>
    </p:bg>
    <p:spTree>
      <p:nvGrpSpPr>
        <p:cNvPr id="1" name=""/>
        <p:cNvGrpSpPr/>
        <p:nvPr/>
      </p:nvGrpSpPr>
      <p:grpSpPr>
        <a:xfrm>
          <a:off x="0" y="0"/>
          <a:ext cx="0" cy="0"/>
          <a:chOff x="0" y="0"/>
          <a:chExt cx="0" cy="0"/>
        </a:xfrm>
      </p:grpSpPr>
      <p:sp>
        <p:nvSpPr>
          <p:cNvPr id="2" name="Shape 0"/>
          <p:cNvSpPr/>
          <p:nvPr/>
        </p:nvSpPr>
        <p:spPr>
          <a:xfrm>
            <a:off x="990600" y="1943100"/>
            <a:ext cx="6671310" cy="6477000"/>
          </a:xfrm>
          <a:prstGeom prst="roundRect">
            <a:avLst>
              <a:gd name="adj" fmla="val 1176"/>
            </a:avLst>
          </a:prstGeom>
          <a:solidFill>
            <a:srgbClr val="FFFFFF"/>
          </a:solidFill>
          <a:ln/>
        </p:spPr>
      </p:sp>
      <p:pic>
        <p:nvPicPr>
          <p:cNvPr id="3" name="Image 0" descr="preencoded.png">    </p:cNvPr>
          <p:cNvPicPr>
            <a:picLocks noChangeAspect="1"/>
          </p:cNvPicPr>
          <p:nvPr/>
        </p:nvPicPr>
        <p:blipFill>
          <a:blip r:embed="rId1"/>
          <a:srcRect l="-8299" r="-8299" t="0" b="0"/>
          <a:stretch/>
        </p:blipFill>
        <p:spPr>
          <a:xfrm>
            <a:off x="990600" y="1943100"/>
            <a:ext cx="6671310" cy="6477000"/>
          </a:xfrm>
          <a:prstGeom prst="rect">
            <a:avLst/>
          </a:prstGeom>
        </p:spPr>
      </p:pic>
      <p:sp>
        <p:nvSpPr>
          <p:cNvPr id="4" name="Text 1"/>
          <p:cNvSpPr/>
          <p:nvPr/>
        </p:nvSpPr>
        <p:spPr>
          <a:xfrm>
            <a:off x="8271510" y="2106454"/>
            <a:ext cx="9928479"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CONTINUITY</a:t>
            </a:r>
            <a:endParaRPr lang="en-US" sz="1950" dirty="0"/>
          </a:p>
        </p:txBody>
      </p:sp>
      <p:sp>
        <p:nvSpPr>
          <p:cNvPr id="5" name="Text 2"/>
          <p:cNvSpPr/>
          <p:nvPr/>
        </p:nvSpPr>
        <p:spPr>
          <a:xfrm>
            <a:off x="8271510" y="2601754"/>
            <a:ext cx="9296667" cy="1313498"/>
          </a:xfrm>
          <a:prstGeom prst="rect">
            <a:avLst/>
          </a:prstGeom>
          <a:noFill/>
          <a:ln/>
        </p:spPr>
        <p:txBody>
          <a:bodyPr wrap="square" lIns="25400" tIns="25400" rIns="25400" bIns="25400" rtlCol="0" anchor="t">
            <a:normAutofit/>
          </a:bodyPr>
          <a:lstStyle/>
          <a:p>
            <a:pPr algn="l" indent="0" marL="0">
              <a:lnSpc>
                <a:spcPct val="76789"/>
              </a:lnSpc>
              <a:buNone/>
            </a:pPr>
            <a:r>
              <a:rPr lang="en-US" sz="4650" b="1" spc="-70" kern="0" dirty="0">
                <a:solidFill>
                  <a:srgbClr val="0E2E56"/>
                </a:solidFill>
                <a:latin typeface="Arial" pitchFamily="34" charset="0"/>
                <a:ea typeface="Arial" pitchFamily="34" charset="-122"/>
                <a:cs typeface="Arial" pitchFamily="34" charset="-120"/>
              </a:rPr>
              <a:t>Ransomware in a municipal environment</a:t>
            </a:r>
            <a:endParaRPr lang="en-US" sz="4650" dirty="0"/>
          </a:p>
        </p:txBody>
      </p:sp>
      <p:sp>
        <p:nvSpPr>
          <p:cNvPr id="6" name="Text 3"/>
          <p:cNvSpPr/>
          <p:nvPr/>
        </p:nvSpPr>
        <p:spPr>
          <a:xfrm>
            <a:off x="8271510" y="4105751"/>
            <a:ext cx="9296667"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5A6B80"/>
                </a:solidFill>
                <a:latin typeface="Arial" pitchFamily="34" charset="0"/>
                <a:ea typeface="Arial" pitchFamily="34" charset="-122"/>
                <a:cs typeface="Arial" pitchFamily="34" charset="-120"/>
              </a:rPr>
              <a:t>Files are encrypted, and payment is demanded to release them. What matters to finance is what goes dark:</a:t>
            </a:r>
            <a:endParaRPr lang="en-US" sz="2550" dirty="0"/>
          </a:p>
        </p:txBody>
      </p:sp>
      <p:sp>
        <p:nvSpPr>
          <p:cNvPr id="7" name="Shape 4"/>
          <p:cNvSpPr/>
          <p:nvPr/>
        </p:nvSpPr>
        <p:spPr>
          <a:xfrm>
            <a:off x="8271510" y="5393531"/>
            <a:ext cx="53340" cy="396240"/>
          </a:xfrm>
          <a:prstGeom prst="rect">
            <a:avLst/>
          </a:prstGeom>
          <a:solidFill>
            <a:srgbClr val="1B4E9B"/>
          </a:solidFill>
          <a:ln/>
        </p:spPr>
      </p:sp>
      <p:sp>
        <p:nvSpPr>
          <p:cNvPr id="8" name="Text 5"/>
          <p:cNvSpPr/>
          <p:nvPr/>
        </p:nvSpPr>
        <p:spPr>
          <a:xfrm>
            <a:off x="8515350" y="5393531"/>
            <a:ext cx="4552760"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Utility billing</a:t>
            </a:r>
            <a:endParaRPr lang="en-US" sz="2400" dirty="0"/>
          </a:p>
        </p:txBody>
      </p:sp>
      <p:sp>
        <p:nvSpPr>
          <p:cNvPr id="9" name="Shape 6"/>
          <p:cNvSpPr/>
          <p:nvPr/>
        </p:nvSpPr>
        <p:spPr>
          <a:xfrm>
            <a:off x="12936856" y="5393531"/>
            <a:ext cx="53340" cy="396240"/>
          </a:xfrm>
          <a:prstGeom prst="rect">
            <a:avLst/>
          </a:prstGeom>
          <a:solidFill>
            <a:srgbClr val="1B4E9B"/>
          </a:solidFill>
          <a:ln/>
        </p:spPr>
      </p:sp>
      <p:sp>
        <p:nvSpPr>
          <p:cNvPr id="10" name="Text 7"/>
          <p:cNvSpPr/>
          <p:nvPr/>
        </p:nvSpPr>
        <p:spPr>
          <a:xfrm>
            <a:off x="13180696" y="5393531"/>
            <a:ext cx="4552760"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Payroll</a:t>
            </a:r>
            <a:endParaRPr lang="en-US" sz="2400" dirty="0"/>
          </a:p>
        </p:txBody>
      </p:sp>
      <p:sp>
        <p:nvSpPr>
          <p:cNvPr id="11" name="Shape 8"/>
          <p:cNvSpPr/>
          <p:nvPr/>
        </p:nvSpPr>
        <p:spPr>
          <a:xfrm>
            <a:off x="8271510" y="5980272"/>
            <a:ext cx="53340" cy="396240"/>
          </a:xfrm>
          <a:prstGeom prst="rect">
            <a:avLst/>
          </a:prstGeom>
          <a:solidFill>
            <a:srgbClr val="1B4E9B"/>
          </a:solidFill>
          <a:ln/>
        </p:spPr>
      </p:sp>
      <p:sp>
        <p:nvSpPr>
          <p:cNvPr id="12" name="Text 9"/>
          <p:cNvSpPr/>
          <p:nvPr/>
        </p:nvSpPr>
        <p:spPr>
          <a:xfrm>
            <a:off x="8515350" y="5980272"/>
            <a:ext cx="4552760"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Court records</a:t>
            </a:r>
            <a:endParaRPr lang="en-US" sz="2400" dirty="0"/>
          </a:p>
        </p:txBody>
      </p:sp>
      <p:sp>
        <p:nvSpPr>
          <p:cNvPr id="13" name="Shape 10"/>
          <p:cNvSpPr/>
          <p:nvPr/>
        </p:nvSpPr>
        <p:spPr>
          <a:xfrm>
            <a:off x="12936856" y="5980272"/>
            <a:ext cx="53340" cy="396240"/>
          </a:xfrm>
          <a:prstGeom prst="rect">
            <a:avLst/>
          </a:prstGeom>
          <a:solidFill>
            <a:srgbClr val="1B4E9B"/>
          </a:solidFill>
          <a:ln/>
        </p:spPr>
      </p:sp>
      <p:sp>
        <p:nvSpPr>
          <p:cNvPr id="14" name="Text 11"/>
          <p:cNvSpPr/>
          <p:nvPr/>
        </p:nvSpPr>
        <p:spPr>
          <a:xfrm>
            <a:off x="13180696" y="5980272"/>
            <a:ext cx="4552760"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Permitting</a:t>
            </a:r>
            <a:endParaRPr lang="en-US" sz="2400" dirty="0"/>
          </a:p>
        </p:txBody>
      </p:sp>
      <p:sp>
        <p:nvSpPr>
          <p:cNvPr id="15" name="Shape 12"/>
          <p:cNvSpPr/>
          <p:nvPr/>
        </p:nvSpPr>
        <p:spPr>
          <a:xfrm>
            <a:off x="8271510" y="6567011"/>
            <a:ext cx="53340" cy="396240"/>
          </a:xfrm>
          <a:prstGeom prst="rect">
            <a:avLst/>
          </a:prstGeom>
          <a:solidFill>
            <a:srgbClr val="1B4E9B"/>
          </a:solidFill>
          <a:ln/>
        </p:spPr>
      </p:sp>
      <p:sp>
        <p:nvSpPr>
          <p:cNvPr id="16" name="Text 13"/>
          <p:cNvSpPr/>
          <p:nvPr/>
        </p:nvSpPr>
        <p:spPr>
          <a:xfrm>
            <a:off x="8515350" y="6567011"/>
            <a:ext cx="4552760"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Accounts payable</a:t>
            </a:r>
            <a:endParaRPr lang="en-US" sz="2400" dirty="0"/>
          </a:p>
        </p:txBody>
      </p:sp>
      <p:sp>
        <p:nvSpPr>
          <p:cNvPr id="17" name="Shape 14"/>
          <p:cNvSpPr/>
          <p:nvPr/>
        </p:nvSpPr>
        <p:spPr>
          <a:xfrm>
            <a:off x="12936856" y="6567011"/>
            <a:ext cx="53340" cy="396240"/>
          </a:xfrm>
          <a:prstGeom prst="rect">
            <a:avLst/>
          </a:prstGeom>
          <a:solidFill>
            <a:srgbClr val="1B4E9B"/>
          </a:solidFill>
          <a:ln/>
        </p:spPr>
      </p:sp>
      <p:sp>
        <p:nvSpPr>
          <p:cNvPr id="18" name="Text 15"/>
          <p:cNvSpPr/>
          <p:nvPr/>
        </p:nvSpPr>
        <p:spPr>
          <a:xfrm>
            <a:off x="13180696" y="6567011"/>
            <a:ext cx="4552760"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Public safety records</a:t>
            </a:r>
            <a:endParaRPr lang="en-US" sz="2400" dirty="0"/>
          </a:p>
        </p:txBody>
      </p:sp>
      <p:sp>
        <p:nvSpPr>
          <p:cNvPr id="19" name="Text 16"/>
          <p:cNvSpPr/>
          <p:nvPr/>
        </p:nvSpPr>
        <p:spPr>
          <a:xfrm>
            <a:off x="8271510" y="7382351"/>
            <a:ext cx="9296667" cy="912495"/>
          </a:xfrm>
          <a:prstGeom prst="rect">
            <a:avLst/>
          </a:prstGeom>
          <a:noFill/>
          <a:ln/>
        </p:spPr>
        <p:txBody>
          <a:bodyPr wrap="square" lIns="25400" tIns="25400" rIns="25400" bIns="25400" rtlCol="0" anchor="t">
            <a:normAutofit/>
          </a:bodyPr>
          <a:lstStyle/>
          <a:p>
            <a:pPr algn="l" indent="0" marL="0">
              <a:lnSpc>
                <a:spcPct val="119531"/>
              </a:lnSpc>
              <a:buNone/>
            </a:pPr>
            <a:r>
              <a:rPr lang="en-US" sz="2550" b="1" dirty="0">
                <a:solidFill>
                  <a:srgbClr val="0E2E56"/>
                </a:solidFill>
                <a:latin typeface="Arial" pitchFamily="34" charset="0"/>
                <a:ea typeface="Arial" pitchFamily="34" charset="-122"/>
                <a:cs typeface="Arial" pitchFamily="34" charset="-120"/>
              </a:rPr>
              <a:t>With tested, offline backups this becomes an inconvenience. Without them, it becomes a budget event.</a:t>
            </a:r>
            <a:endParaRPr lang="en-US" sz="2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920115"/>
            <a:ext cx="185884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SCENARIO</a:t>
            </a:r>
            <a:endParaRPr lang="en-US" sz="1950" dirty="0"/>
          </a:p>
        </p:txBody>
      </p:sp>
      <p:sp>
        <p:nvSpPr>
          <p:cNvPr id="3" name="Shape 1"/>
          <p:cNvSpPr/>
          <p:nvPr/>
        </p:nvSpPr>
        <p:spPr>
          <a:xfrm>
            <a:off x="2928104" y="838200"/>
            <a:ext cx="3971449" cy="411480"/>
          </a:xfrm>
          <a:prstGeom prst="roundRect">
            <a:avLst>
              <a:gd name="adj" fmla="val 50000"/>
            </a:avLst>
          </a:prstGeom>
          <a:ln w="15240">
            <a:solidFill>
              <a:srgbClr val="D8E0EC"/>
            </a:solidFill>
            <a:prstDash val="solid"/>
          </a:ln>
        </p:spPr>
      </p:sp>
      <p:sp>
        <p:nvSpPr>
          <p:cNvPr id="4" name="Text 2"/>
          <p:cNvSpPr/>
          <p:nvPr/>
        </p:nvSpPr>
        <p:spPr>
          <a:xfrm>
            <a:off x="3152894" y="929640"/>
            <a:ext cx="3641012" cy="266700"/>
          </a:xfrm>
          <a:prstGeom prst="rect">
            <a:avLst/>
          </a:prstGeom>
          <a:noFill/>
          <a:ln/>
        </p:spPr>
        <p:txBody>
          <a:bodyPr wrap="square" lIns="25400" tIns="25400" rIns="25400" bIns="25400" rtlCol="0" anchor="t">
            <a:normAutofit/>
          </a:bodyPr>
          <a:lstStyle/>
          <a:p>
            <a:pPr algn="l" indent="0" marL="0">
              <a:lnSpc>
                <a:spcPct val="88235"/>
              </a:lnSpc>
              <a:buNone/>
            </a:pPr>
            <a:r>
              <a:rPr lang="en-US" sz="1800" b="1" spc="180" kern="0" dirty="0">
                <a:solidFill>
                  <a:srgbClr val="7B8CA0"/>
                </a:solidFill>
                <a:latin typeface="Arial" pitchFamily="34" charset="0"/>
                <a:ea typeface="Arial" pitchFamily="34" charset="-122"/>
                <a:cs typeface="Arial" pitchFamily="34" charset="-120"/>
              </a:rPr>
              <a:t>ILLUSTRATIVE COMPOSITE</a:t>
            </a:r>
            <a:endParaRPr lang="en-US" sz="1800" dirty="0"/>
          </a:p>
        </p:txBody>
      </p:sp>
      <p:sp>
        <p:nvSpPr>
          <p:cNvPr id="5" name="Text 3"/>
          <p:cNvSpPr/>
          <p:nvPr/>
        </p:nvSpPr>
        <p:spPr>
          <a:xfrm>
            <a:off x="990600" y="1497330"/>
            <a:ext cx="17937480" cy="716994"/>
          </a:xfrm>
          <a:prstGeom prst="rect">
            <a:avLst/>
          </a:prstGeom>
          <a:noFill/>
          <a:ln/>
        </p:spPr>
        <p:txBody>
          <a:bodyPr wrap="square" lIns="25400" tIns="25400" rIns="25400" bIns="25400" rtlCol="0" anchor="t">
            <a:normAutofit/>
          </a:bodyPr>
          <a:lstStyle/>
          <a:p>
            <a:pPr algn="l" indent="0" marL="0">
              <a:lnSpc>
                <a:spcPct val="76154"/>
              </a:lnSpc>
              <a:buNone/>
            </a:pPr>
            <a:r>
              <a:rPr lang="en-US" sz="4950" b="1" spc="-74" kern="0" dirty="0">
                <a:solidFill>
                  <a:srgbClr val="0E2E56"/>
                </a:solidFill>
                <a:latin typeface="Arial" pitchFamily="34" charset="0"/>
                <a:ea typeface="Arial" pitchFamily="34" charset="-122"/>
                <a:cs typeface="Arial" pitchFamily="34" charset="-120"/>
              </a:rPr>
              <a:t>Ransomware during budget season</a:t>
            </a:r>
            <a:endParaRPr lang="en-US" sz="4950" dirty="0"/>
          </a:p>
        </p:txBody>
      </p:sp>
      <p:sp>
        <p:nvSpPr>
          <p:cNvPr id="6" name="Text 4"/>
          <p:cNvSpPr/>
          <p:nvPr/>
        </p:nvSpPr>
        <p:spPr>
          <a:xfrm>
            <a:off x="990600" y="2366724"/>
            <a:ext cx="15304770"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5A6B80"/>
                </a:solidFill>
                <a:latin typeface="Arial" pitchFamily="34" charset="0"/>
                <a:ea typeface="Arial" pitchFamily="34" charset="-122"/>
                <a:cs typeface="Arial" pitchFamily="34" charset="-120"/>
              </a:rPr>
              <a:t>A finance department of nine loses file access on a Monday in September. No ransom is paid. Recovery still takes eleven business days.</a:t>
            </a:r>
            <a:endParaRPr lang="en-US" sz="2550" dirty="0"/>
          </a:p>
        </p:txBody>
      </p:sp>
      <p:sp>
        <p:nvSpPr>
          <p:cNvPr id="7" name="Shape 5"/>
          <p:cNvSpPr/>
          <p:nvPr/>
        </p:nvSpPr>
        <p:spPr>
          <a:xfrm>
            <a:off x="990600" y="3692605"/>
            <a:ext cx="16306800" cy="5832396"/>
          </a:xfrm>
          <a:prstGeom prst="roundRect">
            <a:avLst>
              <a:gd name="adj" fmla="val 1306"/>
            </a:avLst>
          </a:prstGeom>
          <a:solidFill>
            <a:srgbClr val="F4F7FC"/>
          </a:solidFill>
          <a:ln/>
        </p:spPr>
      </p:sp>
      <p:sp>
        <p:nvSpPr>
          <p:cNvPr id="8" name="Shape 6"/>
          <p:cNvSpPr/>
          <p:nvPr/>
        </p:nvSpPr>
        <p:spPr>
          <a:xfrm>
            <a:off x="990600" y="3692605"/>
            <a:ext cx="11414760" cy="704850"/>
          </a:xfrm>
          <a:prstGeom prst="rect">
            <a:avLst/>
          </a:prstGeom>
          <a:solidFill>
            <a:srgbClr val="0E2E56"/>
          </a:solidFill>
          <a:ln/>
        </p:spPr>
      </p:sp>
      <p:sp>
        <p:nvSpPr>
          <p:cNvPr id="9" name="Text 7"/>
          <p:cNvSpPr/>
          <p:nvPr/>
        </p:nvSpPr>
        <p:spPr>
          <a:xfrm>
            <a:off x="1333500" y="3921205"/>
            <a:ext cx="11071403"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FFFFFF"/>
                </a:solidFill>
                <a:latin typeface="Arial" pitchFamily="34" charset="0"/>
                <a:ea typeface="Arial" pitchFamily="34" charset="-122"/>
                <a:cs typeface="Arial" pitchFamily="34" charset="-120"/>
              </a:rPr>
              <a:t>LINE ITEM</a:t>
            </a:r>
            <a:endParaRPr lang="en-US" sz="1950" dirty="0"/>
          </a:p>
        </p:txBody>
      </p:sp>
      <p:sp>
        <p:nvSpPr>
          <p:cNvPr id="10" name="Shape 8"/>
          <p:cNvSpPr/>
          <p:nvPr/>
        </p:nvSpPr>
        <p:spPr>
          <a:xfrm>
            <a:off x="12405360" y="3692605"/>
            <a:ext cx="4892040" cy="704850"/>
          </a:xfrm>
          <a:prstGeom prst="rect">
            <a:avLst/>
          </a:prstGeom>
          <a:solidFill>
            <a:srgbClr val="0E2E56"/>
          </a:solidFill>
          <a:ln/>
        </p:spPr>
      </p:sp>
      <p:sp>
        <p:nvSpPr>
          <p:cNvPr id="11" name="Text 9"/>
          <p:cNvSpPr/>
          <p:nvPr/>
        </p:nvSpPr>
        <p:spPr>
          <a:xfrm>
            <a:off x="12601499" y="3921205"/>
            <a:ext cx="4353002" cy="285750"/>
          </a:xfrm>
          <a:prstGeom prst="rect">
            <a:avLst/>
          </a:prstGeom>
          <a:noFill/>
          <a:ln/>
        </p:spPr>
        <p:txBody>
          <a:bodyPr wrap="square" lIns="25400" tIns="25400" rIns="25400" bIns="25400" rtlCol="0" anchor="t">
            <a:normAutofit/>
          </a:bodyPr>
          <a:lstStyle/>
          <a:p>
            <a:pPr algn="r" indent="0" marL="0">
              <a:lnSpc>
                <a:spcPct val="87838"/>
              </a:lnSpc>
              <a:buNone/>
            </a:pPr>
            <a:r>
              <a:rPr lang="en-US" sz="1950" b="1" spc="273" kern="0" dirty="0">
                <a:solidFill>
                  <a:srgbClr val="FFFFFF"/>
                </a:solidFill>
                <a:latin typeface="Arial" pitchFamily="34" charset="0"/>
                <a:ea typeface="Arial" pitchFamily="34" charset="-122"/>
                <a:cs typeface="Arial" pitchFamily="34" charset="-120"/>
              </a:rPr>
              <a:t>COST</a:t>
            </a:r>
            <a:endParaRPr lang="en-US" sz="1950" dirty="0"/>
          </a:p>
        </p:txBody>
      </p:sp>
      <p:sp>
        <p:nvSpPr>
          <p:cNvPr id="12" name="Shape 10"/>
          <p:cNvSpPr/>
          <p:nvPr/>
        </p:nvSpPr>
        <p:spPr>
          <a:xfrm>
            <a:off x="990600" y="5226130"/>
            <a:ext cx="11414760" cy="9525"/>
          </a:xfrm>
          <a:prstGeom prst="rect">
            <a:avLst/>
          </a:prstGeom>
          <a:solidFill>
            <a:srgbClr val="E3EAF4"/>
          </a:solidFill>
          <a:ln/>
        </p:spPr>
      </p:sp>
      <p:sp>
        <p:nvSpPr>
          <p:cNvPr id="13" name="Text 11"/>
          <p:cNvSpPr/>
          <p:nvPr/>
        </p:nvSpPr>
        <p:spPr>
          <a:xfrm>
            <a:off x="1333500" y="4626055"/>
            <a:ext cx="11071403"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Incident response &amp; forensics</a:t>
            </a:r>
            <a:endParaRPr lang="en-US" sz="2250" dirty="0"/>
          </a:p>
        </p:txBody>
      </p:sp>
      <p:sp>
        <p:nvSpPr>
          <p:cNvPr id="14" name="Shape 12"/>
          <p:cNvSpPr/>
          <p:nvPr/>
        </p:nvSpPr>
        <p:spPr>
          <a:xfrm>
            <a:off x="12405360" y="5226130"/>
            <a:ext cx="4892040" cy="9525"/>
          </a:xfrm>
          <a:prstGeom prst="rect">
            <a:avLst/>
          </a:prstGeom>
          <a:solidFill>
            <a:srgbClr val="E3EAF4"/>
          </a:solidFill>
          <a:ln/>
        </p:spPr>
      </p:sp>
      <p:sp>
        <p:nvSpPr>
          <p:cNvPr id="15" name="Text 13"/>
          <p:cNvSpPr/>
          <p:nvPr/>
        </p:nvSpPr>
        <p:spPr>
          <a:xfrm>
            <a:off x="12601499" y="4626055"/>
            <a:ext cx="4353002" cy="409575"/>
          </a:xfrm>
          <a:prstGeom prst="rect">
            <a:avLst/>
          </a:prstGeom>
          <a:noFill/>
          <a:ln/>
        </p:spPr>
        <p:txBody>
          <a:bodyPr wrap="square" lIns="25400" tIns="25400" rIns="25400" bIns="25400" rtlCol="0" anchor="t">
            <a:normAutofit/>
          </a:bodyPr>
          <a:lstStyle/>
          <a:p>
            <a:pPr algn="r" indent="0" marL="0">
              <a:lnSpc>
                <a:spcPct val="113372"/>
              </a:lnSpc>
              <a:buNone/>
            </a:pPr>
            <a:r>
              <a:rPr lang="en-US" sz="2250" b="1" dirty="0">
                <a:solidFill>
                  <a:srgbClr val="0E2E56"/>
                </a:solidFill>
                <a:latin typeface="Arial" pitchFamily="34" charset="0"/>
                <a:ea typeface="Arial" pitchFamily="34" charset="-122"/>
                <a:cs typeface="Arial" pitchFamily="34" charset="-120"/>
              </a:rPr>
              <a:t>$85,000</a:t>
            </a:r>
            <a:endParaRPr lang="en-US" sz="2250" dirty="0"/>
          </a:p>
        </p:txBody>
      </p:sp>
      <p:sp>
        <p:nvSpPr>
          <p:cNvPr id="16" name="Shape 14"/>
          <p:cNvSpPr/>
          <p:nvPr/>
        </p:nvSpPr>
        <p:spPr>
          <a:xfrm>
            <a:off x="990600" y="5233750"/>
            <a:ext cx="11414760" cy="836295"/>
          </a:xfrm>
          <a:prstGeom prst="rect">
            <a:avLst/>
          </a:prstGeom>
          <a:solidFill>
            <a:srgbClr val="FFFFFF"/>
          </a:solidFill>
          <a:ln/>
        </p:spPr>
      </p:sp>
      <p:sp>
        <p:nvSpPr>
          <p:cNvPr id="17" name="Shape 15"/>
          <p:cNvSpPr/>
          <p:nvPr/>
        </p:nvSpPr>
        <p:spPr>
          <a:xfrm>
            <a:off x="990600" y="6062425"/>
            <a:ext cx="11414760" cy="9525"/>
          </a:xfrm>
          <a:prstGeom prst="rect">
            <a:avLst/>
          </a:prstGeom>
          <a:solidFill>
            <a:srgbClr val="E3EAF4"/>
          </a:solidFill>
          <a:ln/>
        </p:spPr>
      </p:sp>
      <p:sp>
        <p:nvSpPr>
          <p:cNvPr id="18" name="Text 16"/>
          <p:cNvSpPr/>
          <p:nvPr/>
        </p:nvSpPr>
        <p:spPr>
          <a:xfrm>
            <a:off x="1333500" y="5462350"/>
            <a:ext cx="11071403"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Rebuild and restore</a:t>
            </a:r>
            <a:endParaRPr lang="en-US" sz="2250" dirty="0"/>
          </a:p>
        </p:txBody>
      </p:sp>
      <p:sp>
        <p:nvSpPr>
          <p:cNvPr id="19" name="Shape 17"/>
          <p:cNvSpPr/>
          <p:nvPr/>
        </p:nvSpPr>
        <p:spPr>
          <a:xfrm>
            <a:off x="12405360" y="5233750"/>
            <a:ext cx="4892040" cy="836295"/>
          </a:xfrm>
          <a:prstGeom prst="rect">
            <a:avLst/>
          </a:prstGeom>
          <a:solidFill>
            <a:srgbClr val="FFFFFF"/>
          </a:solidFill>
          <a:ln/>
        </p:spPr>
      </p:sp>
      <p:sp>
        <p:nvSpPr>
          <p:cNvPr id="20" name="Shape 18"/>
          <p:cNvSpPr/>
          <p:nvPr/>
        </p:nvSpPr>
        <p:spPr>
          <a:xfrm>
            <a:off x="12405360" y="6062425"/>
            <a:ext cx="4892040" cy="9525"/>
          </a:xfrm>
          <a:prstGeom prst="rect">
            <a:avLst/>
          </a:prstGeom>
          <a:solidFill>
            <a:srgbClr val="E3EAF4"/>
          </a:solidFill>
          <a:ln/>
        </p:spPr>
      </p:sp>
      <p:sp>
        <p:nvSpPr>
          <p:cNvPr id="21" name="Text 19"/>
          <p:cNvSpPr/>
          <p:nvPr/>
        </p:nvSpPr>
        <p:spPr>
          <a:xfrm>
            <a:off x="12601499" y="5462350"/>
            <a:ext cx="4353002" cy="409575"/>
          </a:xfrm>
          <a:prstGeom prst="rect">
            <a:avLst/>
          </a:prstGeom>
          <a:noFill/>
          <a:ln/>
        </p:spPr>
        <p:txBody>
          <a:bodyPr wrap="square" lIns="25400" tIns="25400" rIns="25400" bIns="25400" rtlCol="0" anchor="t">
            <a:normAutofit/>
          </a:bodyPr>
          <a:lstStyle/>
          <a:p>
            <a:pPr algn="r" indent="0" marL="0">
              <a:lnSpc>
                <a:spcPct val="113372"/>
              </a:lnSpc>
              <a:buNone/>
            </a:pPr>
            <a:r>
              <a:rPr lang="en-US" sz="2250" b="1" dirty="0">
                <a:solidFill>
                  <a:srgbClr val="0E2E56"/>
                </a:solidFill>
                <a:latin typeface="Arial" pitchFamily="34" charset="0"/>
                <a:ea typeface="Arial" pitchFamily="34" charset="-122"/>
                <a:cs typeface="Arial" pitchFamily="34" charset="-120"/>
              </a:rPr>
              <a:t>$60,000</a:t>
            </a:r>
            <a:endParaRPr lang="en-US" sz="2250" dirty="0"/>
          </a:p>
        </p:txBody>
      </p:sp>
      <p:sp>
        <p:nvSpPr>
          <p:cNvPr id="22" name="Shape 20"/>
          <p:cNvSpPr/>
          <p:nvPr/>
        </p:nvSpPr>
        <p:spPr>
          <a:xfrm>
            <a:off x="990600" y="6898720"/>
            <a:ext cx="11414760" cy="9525"/>
          </a:xfrm>
          <a:prstGeom prst="rect">
            <a:avLst/>
          </a:prstGeom>
          <a:solidFill>
            <a:srgbClr val="E3EAF4"/>
          </a:solidFill>
          <a:ln/>
        </p:spPr>
      </p:sp>
      <p:sp>
        <p:nvSpPr>
          <p:cNvPr id="23" name="Text 21"/>
          <p:cNvSpPr/>
          <p:nvPr/>
        </p:nvSpPr>
        <p:spPr>
          <a:xfrm>
            <a:off x="1333500" y="6298645"/>
            <a:ext cx="11071403"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Overtime and temporary staffing</a:t>
            </a:r>
            <a:endParaRPr lang="en-US" sz="2250" dirty="0"/>
          </a:p>
        </p:txBody>
      </p:sp>
      <p:sp>
        <p:nvSpPr>
          <p:cNvPr id="24" name="Shape 22"/>
          <p:cNvSpPr/>
          <p:nvPr/>
        </p:nvSpPr>
        <p:spPr>
          <a:xfrm>
            <a:off x="12405360" y="6898720"/>
            <a:ext cx="4892040" cy="9525"/>
          </a:xfrm>
          <a:prstGeom prst="rect">
            <a:avLst/>
          </a:prstGeom>
          <a:solidFill>
            <a:srgbClr val="E3EAF4"/>
          </a:solidFill>
          <a:ln/>
        </p:spPr>
      </p:sp>
      <p:sp>
        <p:nvSpPr>
          <p:cNvPr id="25" name="Text 23"/>
          <p:cNvSpPr/>
          <p:nvPr/>
        </p:nvSpPr>
        <p:spPr>
          <a:xfrm>
            <a:off x="12601499" y="6298645"/>
            <a:ext cx="4353002" cy="409575"/>
          </a:xfrm>
          <a:prstGeom prst="rect">
            <a:avLst/>
          </a:prstGeom>
          <a:noFill/>
          <a:ln/>
        </p:spPr>
        <p:txBody>
          <a:bodyPr wrap="square" lIns="25400" tIns="25400" rIns="25400" bIns="25400" rtlCol="0" anchor="t">
            <a:normAutofit/>
          </a:bodyPr>
          <a:lstStyle/>
          <a:p>
            <a:pPr algn="r" indent="0" marL="0">
              <a:lnSpc>
                <a:spcPct val="113372"/>
              </a:lnSpc>
              <a:buNone/>
            </a:pPr>
            <a:r>
              <a:rPr lang="en-US" sz="2250" b="1" dirty="0">
                <a:solidFill>
                  <a:srgbClr val="0E2E56"/>
                </a:solidFill>
                <a:latin typeface="Arial" pitchFamily="34" charset="0"/>
                <a:ea typeface="Arial" pitchFamily="34" charset="-122"/>
                <a:cs typeface="Arial" pitchFamily="34" charset="-120"/>
              </a:rPr>
              <a:t>$40,000</a:t>
            </a:r>
            <a:endParaRPr lang="en-US" sz="2250" dirty="0"/>
          </a:p>
        </p:txBody>
      </p:sp>
      <p:sp>
        <p:nvSpPr>
          <p:cNvPr id="26" name="Shape 24"/>
          <p:cNvSpPr/>
          <p:nvPr/>
        </p:nvSpPr>
        <p:spPr>
          <a:xfrm>
            <a:off x="990600" y="6906339"/>
            <a:ext cx="11414760" cy="836295"/>
          </a:xfrm>
          <a:prstGeom prst="rect">
            <a:avLst/>
          </a:prstGeom>
          <a:solidFill>
            <a:srgbClr val="FFFFFF"/>
          </a:solidFill>
          <a:ln/>
        </p:spPr>
      </p:sp>
      <p:sp>
        <p:nvSpPr>
          <p:cNvPr id="27" name="Shape 25"/>
          <p:cNvSpPr/>
          <p:nvPr/>
        </p:nvSpPr>
        <p:spPr>
          <a:xfrm>
            <a:off x="990600" y="7735015"/>
            <a:ext cx="11414760" cy="9525"/>
          </a:xfrm>
          <a:prstGeom prst="rect">
            <a:avLst/>
          </a:prstGeom>
          <a:solidFill>
            <a:srgbClr val="E3EAF4"/>
          </a:solidFill>
          <a:ln/>
        </p:spPr>
      </p:sp>
      <p:sp>
        <p:nvSpPr>
          <p:cNvPr id="28" name="Text 26"/>
          <p:cNvSpPr/>
          <p:nvPr/>
        </p:nvSpPr>
        <p:spPr>
          <a:xfrm>
            <a:off x="1333500" y="7134939"/>
            <a:ext cx="11071403"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Legal, notification, and outside counsel</a:t>
            </a:r>
            <a:endParaRPr lang="en-US" sz="2250" dirty="0"/>
          </a:p>
        </p:txBody>
      </p:sp>
      <p:sp>
        <p:nvSpPr>
          <p:cNvPr id="29" name="Shape 27"/>
          <p:cNvSpPr/>
          <p:nvPr/>
        </p:nvSpPr>
        <p:spPr>
          <a:xfrm>
            <a:off x="12405360" y="6906339"/>
            <a:ext cx="4892040" cy="836295"/>
          </a:xfrm>
          <a:prstGeom prst="rect">
            <a:avLst/>
          </a:prstGeom>
          <a:solidFill>
            <a:srgbClr val="FFFFFF"/>
          </a:solidFill>
          <a:ln/>
        </p:spPr>
      </p:sp>
      <p:sp>
        <p:nvSpPr>
          <p:cNvPr id="30" name="Shape 28"/>
          <p:cNvSpPr/>
          <p:nvPr/>
        </p:nvSpPr>
        <p:spPr>
          <a:xfrm>
            <a:off x="12405360" y="7735015"/>
            <a:ext cx="4892040" cy="9525"/>
          </a:xfrm>
          <a:prstGeom prst="rect">
            <a:avLst/>
          </a:prstGeom>
          <a:solidFill>
            <a:srgbClr val="E3EAF4"/>
          </a:solidFill>
          <a:ln/>
        </p:spPr>
      </p:sp>
      <p:sp>
        <p:nvSpPr>
          <p:cNvPr id="31" name="Text 29"/>
          <p:cNvSpPr/>
          <p:nvPr/>
        </p:nvSpPr>
        <p:spPr>
          <a:xfrm>
            <a:off x="12601499" y="7134939"/>
            <a:ext cx="4353002" cy="409575"/>
          </a:xfrm>
          <a:prstGeom prst="rect">
            <a:avLst/>
          </a:prstGeom>
          <a:noFill/>
          <a:ln/>
        </p:spPr>
        <p:txBody>
          <a:bodyPr wrap="square" lIns="25400" tIns="25400" rIns="25400" bIns="25400" rtlCol="0" anchor="t">
            <a:normAutofit/>
          </a:bodyPr>
          <a:lstStyle/>
          <a:p>
            <a:pPr algn="r" indent="0" marL="0">
              <a:lnSpc>
                <a:spcPct val="113372"/>
              </a:lnSpc>
              <a:buNone/>
            </a:pPr>
            <a:r>
              <a:rPr lang="en-US" sz="2250" b="1" dirty="0">
                <a:solidFill>
                  <a:srgbClr val="0E2E56"/>
                </a:solidFill>
                <a:latin typeface="Arial" pitchFamily="34" charset="0"/>
                <a:ea typeface="Arial" pitchFamily="34" charset="-122"/>
                <a:cs typeface="Arial" pitchFamily="34" charset="-120"/>
              </a:rPr>
              <a:t>$35,000</a:t>
            </a:r>
            <a:endParaRPr lang="en-US" sz="2250" dirty="0"/>
          </a:p>
        </p:txBody>
      </p:sp>
      <p:sp>
        <p:nvSpPr>
          <p:cNvPr id="32" name="Shape 30"/>
          <p:cNvSpPr/>
          <p:nvPr/>
        </p:nvSpPr>
        <p:spPr>
          <a:xfrm>
            <a:off x="990600" y="8571309"/>
            <a:ext cx="11414760" cy="9525"/>
          </a:xfrm>
          <a:prstGeom prst="rect">
            <a:avLst/>
          </a:prstGeom>
          <a:solidFill>
            <a:srgbClr val="E3EAF4"/>
          </a:solidFill>
          <a:ln/>
        </p:spPr>
      </p:sp>
      <p:sp>
        <p:nvSpPr>
          <p:cNvPr id="33" name="Text 31"/>
          <p:cNvSpPr/>
          <p:nvPr/>
        </p:nvSpPr>
        <p:spPr>
          <a:xfrm>
            <a:off x="1333500" y="7971234"/>
            <a:ext cx="11071403"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3E5266"/>
                </a:solidFill>
                <a:latin typeface="Arial" pitchFamily="34" charset="0"/>
                <a:ea typeface="Arial" pitchFamily="34" charset="-122"/>
                <a:cs typeface="Arial" pitchFamily="34" charset="-120"/>
              </a:rPr>
              <a:t>Delayed utility billing revenue</a:t>
            </a:r>
            <a:endParaRPr lang="en-US" sz="2250" dirty="0"/>
          </a:p>
        </p:txBody>
      </p:sp>
      <p:sp>
        <p:nvSpPr>
          <p:cNvPr id="34" name="Shape 32"/>
          <p:cNvSpPr/>
          <p:nvPr/>
        </p:nvSpPr>
        <p:spPr>
          <a:xfrm>
            <a:off x="12405360" y="8571309"/>
            <a:ext cx="4892040" cy="9525"/>
          </a:xfrm>
          <a:prstGeom prst="rect">
            <a:avLst/>
          </a:prstGeom>
          <a:solidFill>
            <a:srgbClr val="E3EAF4"/>
          </a:solidFill>
          <a:ln/>
        </p:spPr>
      </p:sp>
      <p:sp>
        <p:nvSpPr>
          <p:cNvPr id="35" name="Text 33"/>
          <p:cNvSpPr/>
          <p:nvPr/>
        </p:nvSpPr>
        <p:spPr>
          <a:xfrm>
            <a:off x="12601499" y="7971234"/>
            <a:ext cx="4353002" cy="409575"/>
          </a:xfrm>
          <a:prstGeom prst="rect">
            <a:avLst/>
          </a:prstGeom>
          <a:noFill/>
          <a:ln/>
        </p:spPr>
        <p:txBody>
          <a:bodyPr wrap="square" lIns="25400" tIns="25400" rIns="25400" bIns="25400" rtlCol="0" anchor="t">
            <a:normAutofit/>
          </a:bodyPr>
          <a:lstStyle/>
          <a:p>
            <a:pPr algn="r" indent="0" marL="0">
              <a:lnSpc>
                <a:spcPct val="113372"/>
              </a:lnSpc>
              <a:buNone/>
            </a:pPr>
            <a:r>
              <a:rPr lang="en-US" sz="2250" b="1" dirty="0">
                <a:solidFill>
                  <a:srgbClr val="0E2E56"/>
                </a:solidFill>
                <a:latin typeface="Arial" pitchFamily="34" charset="0"/>
                <a:ea typeface="Arial" pitchFamily="34" charset="-122"/>
                <a:cs typeface="Arial" pitchFamily="34" charset="-120"/>
              </a:rPr>
              <a:t>$70,000</a:t>
            </a:r>
            <a:endParaRPr lang="en-US" sz="2250" dirty="0"/>
          </a:p>
        </p:txBody>
      </p:sp>
      <p:sp>
        <p:nvSpPr>
          <p:cNvPr id="36" name="Shape 34"/>
          <p:cNvSpPr/>
          <p:nvPr/>
        </p:nvSpPr>
        <p:spPr>
          <a:xfrm>
            <a:off x="990600" y="8578929"/>
            <a:ext cx="11414760" cy="954405"/>
          </a:xfrm>
          <a:prstGeom prst="rect">
            <a:avLst/>
          </a:prstGeom>
          <a:solidFill>
            <a:srgbClr val="ED1C2C"/>
          </a:solidFill>
          <a:ln/>
        </p:spPr>
      </p:sp>
      <p:sp>
        <p:nvSpPr>
          <p:cNvPr id="37" name="Text 35"/>
          <p:cNvSpPr/>
          <p:nvPr/>
        </p:nvSpPr>
        <p:spPr>
          <a:xfrm>
            <a:off x="1333500" y="8845629"/>
            <a:ext cx="11071403" cy="459105"/>
          </a:xfrm>
          <a:prstGeom prst="rect">
            <a:avLst/>
          </a:prstGeom>
          <a:noFill/>
          <a:ln/>
        </p:spPr>
        <p:txBody>
          <a:bodyPr wrap="square" lIns="25400" tIns="25400" rIns="25400" bIns="25400" rtlCol="0" anchor="t">
            <a:normAutofit/>
          </a:bodyPr>
          <a:lstStyle/>
          <a:p>
            <a:pPr algn="l" indent="0" marL="0">
              <a:lnSpc>
                <a:spcPct val="115104"/>
              </a:lnSpc>
              <a:buNone/>
            </a:pPr>
            <a:r>
              <a:rPr lang="en-US" sz="2550" b="1" dirty="0">
                <a:solidFill>
                  <a:srgbClr val="FFFFFF"/>
                </a:solidFill>
                <a:latin typeface="Arial" pitchFamily="34" charset="0"/>
                <a:ea typeface="Arial" pitchFamily="34" charset="-122"/>
                <a:cs typeface="Arial" pitchFamily="34" charset="-120"/>
              </a:rPr>
              <a:t>Total, before any ransom</a:t>
            </a:r>
            <a:endParaRPr lang="en-US" sz="2550" dirty="0"/>
          </a:p>
        </p:txBody>
      </p:sp>
      <p:sp>
        <p:nvSpPr>
          <p:cNvPr id="38" name="Shape 36"/>
          <p:cNvSpPr/>
          <p:nvPr/>
        </p:nvSpPr>
        <p:spPr>
          <a:xfrm>
            <a:off x="12405360" y="8578929"/>
            <a:ext cx="4892040" cy="954405"/>
          </a:xfrm>
          <a:prstGeom prst="rect">
            <a:avLst/>
          </a:prstGeom>
          <a:solidFill>
            <a:srgbClr val="ED1C2C"/>
          </a:solidFill>
          <a:ln/>
        </p:spPr>
      </p:sp>
      <p:sp>
        <p:nvSpPr>
          <p:cNvPr id="39" name="Text 37"/>
          <p:cNvSpPr/>
          <p:nvPr/>
        </p:nvSpPr>
        <p:spPr>
          <a:xfrm>
            <a:off x="12601499" y="8845629"/>
            <a:ext cx="4353002" cy="459105"/>
          </a:xfrm>
          <a:prstGeom prst="rect">
            <a:avLst/>
          </a:prstGeom>
          <a:noFill/>
          <a:ln/>
        </p:spPr>
        <p:txBody>
          <a:bodyPr wrap="square" lIns="25400" tIns="25400" rIns="25400" bIns="25400" rtlCol="0" anchor="t">
            <a:normAutofit/>
          </a:bodyPr>
          <a:lstStyle/>
          <a:p>
            <a:pPr algn="r" indent="0" marL="0">
              <a:lnSpc>
                <a:spcPct val="92083"/>
              </a:lnSpc>
              <a:buNone/>
            </a:pPr>
            <a:r>
              <a:rPr lang="en-US" sz="2550" b="1" dirty="0">
                <a:solidFill>
                  <a:srgbClr val="FFFFFF"/>
                </a:solidFill>
                <a:latin typeface="Arial" pitchFamily="34" charset="0"/>
                <a:ea typeface="Arial" pitchFamily="34" charset="-122"/>
                <a:cs typeface="Arial" pitchFamily="34" charset="-120"/>
              </a:rPr>
              <a:t>$290,000</a:t>
            </a:r>
            <a:endParaRPr lang="en-US" sz="2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E2E56"/>
        </a:solidFill>
      </p:bgPr>
    </p:bg>
    <p:spTree>
      <p:nvGrpSpPr>
        <p:cNvPr id="1" name=""/>
        <p:cNvGrpSpPr/>
        <p:nvPr/>
      </p:nvGrpSpPr>
      <p:grpSpPr>
        <a:xfrm>
          <a:off x="0" y="0"/>
          <a:ext cx="0" cy="0"/>
          <a:chOff x="0" y="0"/>
          <a:chExt cx="0" cy="0"/>
        </a:xfrm>
      </p:grpSpPr>
      <p:sp>
        <p:nvSpPr>
          <p:cNvPr id="2" name="Text 0"/>
          <p:cNvSpPr/>
          <p:nvPr/>
        </p:nvSpPr>
        <p:spPr>
          <a:xfrm>
            <a:off x="990600" y="838200"/>
            <a:ext cx="8570595"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7FB2F5"/>
                </a:solidFill>
                <a:latin typeface="Arial" pitchFamily="34" charset="0"/>
                <a:ea typeface="Arial" pitchFamily="34" charset="-122"/>
                <a:cs typeface="Arial" pitchFamily="34" charset="-120"/>
              </a:rPr>
              <a:t>ARKANSAS ACT 846 OF 2023</a:t>
            </a:r>
            <a:endParaRPr lang="en-US" sz="1950" dirty="0"/>
          </a:p>
        </p:txBody>
      </p:sp>
      <p:sp>
        <p:nvSpPr>
          <p:cNvPr id="3" name="Text 1"/>
          <p:cNvSpPr/>
          <p:nvPr/>
        </p:nvSpPr>
        <p:spPr>
          <a:xfrm>
            <a:off x="990600" y="1333500"/>
            <a:ext cx="8570595" cy="716994"/>
          </a:xfrm>
          <a:prstGeom prst="rect">
            <a:avLst/>
          </a:prstGeom>
          <a:noFill/>
          <a:ln/>
        </p:spPr>
        <p:txBody>
          <a:bodyPr wrap="square" lIns="25400" tIns="25400" rIns="25400" bIns="25400" rtlCol="0" anchor="t">
            <a:normAutofit/>
          </a:bodyPr>
          <a:lstStyle/>
          <a:p>
            <a:pPr algn="l" indent="0" marL="0">
              <a:lnSpc>
                <a:spcPct val="76154"/>
              </a:lnSpc>
              <a:buNone/>
            </a:pPr>
            <a:r>
              <a:rPr lang="en-US" sz="4950" b="1" spc="-74" kern="0" dirty="0">
                <a:solidFill>
                  <a:srgbClr val="FFFFFF"/>
                </a:solidFill>
                <a:latin typeface="Arial" pitchFamily="34" charset="0"/>
                <a:ea typeface="Arial" pitchFamily="34" charset="-122"/>
                <a:cs typeface="Arial" pitchFamily="34" charset="-120"/>
              </a:rPr>
              <a:t>The $100,000 question</a:t>
            </a:r>
            <a:endParaRPr lang="en-US" sz="4950" dirty="0"/>
          </a:p>
        </p:txBody>
      </p:sp>
      <p:sp>
        <p:nvSpPr>
          <p:cNvPr id="4" name="Text 2"/>
          <p:cNvSpPr/>
          <p:nvPr/>
        </p:nvSpPr>
        <p:spPr>
          <a:xfrm>
            <a:off x="990600" y="2355294"/>
            <a:ext cx="8025194" cy="1417558"/>
          </a:xfrm>
          <a:prstGeom prst="rect">
            <a:avLst/>
          </a:prstGeom>
          <a:noFill/>
          <a:ln/>
        </p:spPr>
        <p:txBody>
          <a:bodyPr wrap="square" lIns="25400" tIns="25400" rIns="25400" bIns="25400" rtlCol="0" anchor="t">
            <a:normAutofit/>
          </a:bodyPr>
          <a:lstStyle/>
          <a:p>
            <a:pPr algn="l" indent="0" marL="0">
              <a:lnSpc>
                <a:spcPct val="125729"/>
              </a:lnSpc>
              <a:buNone/>
            </a:pPr>
            <a:r>
              <a:rPr lang="en-US" sz="2550" dirty="0">
                <a:solidFill>
                  <a:srgbClr val="C9DBF2"/>
                </a:solidFill>
                <a:latin typeface="Arial" pitchFamily="34" charset="0"/>
                <a:ea typeface="Arial" pitchFamily="34" charset="-122"/>
                <a:cs typeface="Arial" pitchFamily="34" charset="-120"/>
              </a:rPr>
              <a:t>Every Arkansas municipality participates in the Self-Funded Cyber Response Program. It is a real backstop — and it is a capped one.</a:t>
            </a:r>
            <a:endParaRPr lang="en-US" sz="2550" dirty="0"/>
          </a:p>
        </p:txBody>
      </p:sp>
      <p:sp>
        <p:nvSpPr>
          <p:cNvPr id="5" name="Shape 3"/>
          <p:cNvSpPr/>
          <p:nvPr/>
        </p:nvSpPr>
        <p:spPr>
          <a:xfrm>
            <a:off x="990600" y="4211003"/>
            <a:ext cx="114300" cy="114300"/>
          </a:xfrm>
          <a:prstGeom prst="ellipse">
            <a:avLst/>
          </a:prstGeom>
          <a:solidFill>
            <a:srgbClr val="ED1C2C"/>
          </a:solidFill>
          <a:ln/>
        </p:spPr>
      </p:sp>
      <p:sp>
        <p:nvSpPr>
          <p:cNvPr id="6" name="Text 4"/>
          <p:cNvSpPr/>
          <p:nvPr/>
        </p:nvSpPr>
        <p:spPr>
          <a:xfrm>
            <a:off x="1295400" y="4077653"/>
            <a:ext cx="7711250"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DCE9F7"/>
                </a:solidFill>
                <a:latin typeface="Arial" pitchFamily="34" charset="0"/>
                <a:ea typeface="Arial" pitchFamily="34" charset="-122"/>
                <a:cs typeface="Arial" pitchFamily="34" charset="-120"/>
              </a:rPr>
              <a:t>Coverage is limited to actual losses, not to exceed $100,000.</a:t>
            </a:r>
            <a:endParaRPr lang="en-US" sz="2400" dirty="0"/>
          </a:p>
        </p:txBody>
      </p:sp>
      <p:sp>
        <p:nvSpPr>
          <p:cNvPr id="7" name="Shape 5"/>
          <p:cNvSpPr/>
          <p:nvPr/>
        </p:nvSpPr>
        <p:spPr>
          <a:xfrm>
            <a:off x="990600" y="5243513"/>
            <a:ext cx="114300" cy="114300"/>
          </a:xfrm>
          <a:prstGeom prst="ellipse">
            <a:avLst/>
          </a:prstGeom>
          <a:solidFill>
            <a:srgbClr val="ED1C2C"/>
          </a:solidFill>
          <a:ln/>
        </p:spPr>
      </p:sp>
      <p:sp>
        <p:nvSpPr>
          <p:cNvPr id="8" name="Text 6"/>
          <p:cNvSpPr/>
          <p:nvPr/>
        </p:nvSpPr>
        <p:spPr>
          <a:xfrm>
            <a:off x="1295400" y="5110163"/>
            <a:ext cx="7789235" cy="44958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DCE9F7"/>
                </a:solidFill>
                <a:latin typeface="Arial" pitchFamily="34" charset="0"/>
                <a:ea typeface="Arial" pitchFamily="34" charset="-122"/>
                <a:cs typeface="Arial" pitchFamily="34" charset="-120"/>
              </a:rPr>
              <a:t>It is secondary to any insurance you already carry.</a:t>
            </a:r>
            <a:endParaRPr lang="en-US" sz="2400" dirty="0"/>
          </a:p>
        </p:txBody>
      </p:sp>
      <p:sp>
        <p:nvSpPr>
          <p:cNvPr id="9" name="Shape 7"/>
          <p:cNvSpPr/>
          <p:nvPr/>
        </p:nvSpPr>
        <p:spPr>
          <a:xfrm>
            <a:off x="990600" y="5864543"/>
            <a:ext cx="114300" cy="114300"/>
          </a:xfrm>
          <a:prstGeom prst="ellipse">
            <a:avLst/>
          </a:prstGeom>
          <a:solidFill>
            <a:srgbClr val="ED1C2C"/>
          </a:solidFill>
          <a:ln/>
        </p:spPr>
      </p:sp>
      <p:sp>
        <p:nvSpPr>
          <p:cNvPr id="10" name="Text 8"/>
          <p:cNvSpPr/>
          <p:nvPr/>
        </p:nvSpPr>
        <p:spPr>
          <a:xfrm>
            <a:off x="1295400" y="5731193"/>
            <a:ext cx="7711250"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DCE9F7"/>
                </a:solidFill>
                <a:latin typeface="Arial" pitchFamily="34" charset="0"/>
                <a:ea typeface="Arial" pitchFamily="34" charset="-122"/>
                <a:cs typeface="Arial" pitchFamily="34" charset="-120"/>
              </a:rPr>
              <a:t>Entities have twelve months to meet the Board's minimum cybersecurity standards.</a:t>
            </a:r>
            <a:endParaRPr lang="en-US" sz="2400" dirty="0"/>
          </a:p>
        </p:txBody>
      </p:sp>
      <p:sp>
        <p:nvSpPr>
          <p:cNvPr id="11" name="Shape 9"/>
          <p:cNvSpPr/>
          <p:nvPr/>
        </p:nvSpPr>
        <p:spPr>
          <a:xfrm>
            <a:off x="990600" y="6897053"/>
            <a:ext cx="114300" cy="114300"/>
          </a:xfrm>
          <a:prstGeom prst="ellipse">
            <a:avLst/>
          </a:prstGeom>
          <a:solidFill>
            <a:srgbClr val="ED1C2C"/>
          </a:solidFill>
          <a:ln/>
        </p:spPr>
      </p:sp>
      <p:sp>
        <p:nvSpPr>
          <p:cNvPr id="12" name="Text 10"/>
          <p:cNvSpPr/>
          <p:nvPr/>
        </p:nvSpPr>
        <p:spPr>
          <a:xfrm>
            <a:off x="1295400" y="6763703"/>
            <a:ext cx="7711250"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DCE9F7"/>
                </a:solidFill>
                <a:latin typeface="Arial" pitchFamily="34" charset="0"/>
                <a:ea typeface="Arial" pitchFamily="34" charset="-122"/>
                <a:cs typeface="Arial" pitchFamily="34" charset="-120"/>
              </a:rPr>
              <a:t>Falling short of those standards can reduce the coverage amount.</a:t>
            </a:r>
            <a:endParaRPr lang="en-US" sz="2400" dirty="0"/>
          </a:p>
        </p:txBody>
      </p:sp>
      <p:sp>
        <p:nvSpPr>
          <p:cNvPr id="13" name="Text 11"/>
          <p:cNvSpPr/>
          <p:nvPr/>
        </p:nvSpPr>
        <p:spPr>
          <a:xfrm>
            <a:off x="9505950" y="1774746"/>
            <a:ext cx="8570595" cy="323850"/>
          </a:xfrm>
          <a:prstGeom prst="rect">
            <a:avLst/>
          </a:prstGeom>
          <a:noFill/>
          <a:ln/>
        </p:spPr>
        <p:txBody>
          <a:bodyPr wrap="square" lIns="25400" tIns="25400" rIns="25400" bIns="25400" rtlCol="0" anchor="t">
            <a:normAutofit/>
          </a:bodyPr>
          <a:lstStyle/>
          <a:p>
            <a:pPr algn="l" indent="0" marL="0">
              <a:lnSpc>
                <a:spcPct val="87209"/>
              </a:lnSpc>
              <a:buNone/>
            </a:pPr>
            <a:r>
              <a:rPr lang="en-US" sz="2250" b="1" spc="180" kern="0" dirty="0">
                <a:solidFill>
                  <a:srgbClr val="A8C6E8"/>
                </a:solidFill>
                <a:latin typeface="Arial" pitchFamily="34" charset="0"/>
                <a:ea typeface="Arial" pitchFamily="34" charset="-122"/>
                <a:cs typeface="Arial" pitchFamily="34" charset="-120"/>
              </a:rPr>
              <a:t>ILLUSTRATIVE INCIDENT COST</a:t>
            </a:r>
            <a:endParaRPr lang="en-US" sz="2250" dirty="0"/>
          </a:p>
        </p:txBody>
      </p:sp>
      <p:sp>
        <p:nvSpPr>
          <p:cNvPr id="14" name="Shape 12"/>
          <p:cNvSpPr/>
          <p:nvPr/>
        </p:nvSpPr>
        <p:spPr>
          <a:xfrm>
            <a:off x="9505950" y="2212896"/>
            <a:ext cx="7791450" cy="914400"/>
          </a:xfrm>
          <a:prstGeom prst="roundRect">
            <a:avLst>
              <a:gd name="adj" fmla="val 6250"/>
            </a:avLst>
          </a:prstGeom>
          <a:solidFill>
            <a:srgbClr val="ED1C2C"/>
          </a:solidFill>
          <a:ln/>
        </p:spPr>
      </p:sp>
      <p:sp>
        <p:nvSpPr>
          <p:cNvPr id="15" name="Text 13"/>
          <p:cNvSpPr/>
          <p:nvPr/>
        </p:nvSpPr>
        <p:spPr>
          <a:xfrm>
            <a:off x="9848850" y="2212896"/>
            <a:ext cx="7682294" cy="952500"/>
          </a:xfrm>
          <a:prstGeom prst="rect">
            <a:avLst/>
          </a:prstGeom>
          <a:noFill/>
          <a:ln/>
        </p:spPr>
        <p:txBody>
          <a:bodyPr wrap="square" lIns="25400" tIns="25400" rIns="25400" bIns="25400" rtlCol="0" anchor="ctr">
            <a:normAutofit/>
          </a:bodyPr>
          <a:lstStyle/>
          <a:p>
            <a:pPr algn="l" indent="0" marL="0">
              <a:lnSpc>
                <a:spcPct val="71053"/>
              </a:lnSpc>
              <a:buNone/>
            </a:pPr>
            <a:r>
              <a:rPr lang="en-US" sz="4050" b="1" dirty="0">
                <a:solidFill>
                  <a:srgbClr val="FFFFFF"/>
                </a:solidFill>
                <a:latin typeface="Arial" pitchFamily="34" charset="0"/>
                <a:ea typeface="Arial" pitchFamily="34" charset="-122"/>
                <a:cs typeface="Arial" pitchFamily="34" charset="-120"/>
              </a:rPr>
              <a:t>$290,000</a:t>
            </a:r>
            <a:endParaRPr lang="en-US" sz="4050" dirty="0"/>
          </a:p>
        </p:txBody>
      </p:sp>
      <p:sp>
        <p:nvSpPr>
          <p:cNvPr id="16" name="Text 14"/>
          <p:cNvSpPr/>
          <p:nvPr/>
        </p:nvSpPr>
        <p:spPr>
          <a:xfrm>
            <a:off x="9505950" y="3546396"/>
            <a:ext cx="8570595" cy="323850"/>
          </a:xfrm>
          <a:prstGeom prst="rect">
            <a:avLst/>
          </a:prstGeom>
          <a:noFill/>
          <a:ln/>
        </p:spPr>
        <p:txBody>
          <a:bodyPr wrap="square" lIns="25400" tIns="25400" rIns="25400" bIns="25400" rtlCol="0" anchor="t">
            <a:normAutofit/>
          </a:bodyPr>
          <a:lstStyle/>
          <a:p>
            <a:pPr algn="l" indent="0" marL="0">
              <a:lnSpc>
                <a:spcPct val="87209"/>
              </a:lnSpc>
              <a:buNone/>
            </a:pPr>
            <a:r>
              <a:rPr lang="en-US" sz="2250" b="1" spc="180" kern="0" dirty="0">
                <a:solidFill>
                  <a:srgbClr val="A8C6E8"/>
                </a:solidFill>
                <a:latin typeface="Arial" pitchFamily="34" charset="0"/>
                <a:ea typeface="Arial" pitchFamily="34" charset="-122"/>
                <a:cs typeface="Arial" pitchFamily="34" charset="-120"/>
              </a:rPr>
              <a:t>PROGRAM COVERAGE CEILING</a:t>
            </a:r>
            <a:endParaRPr lang="en-US" sz="2250" dirty="0"/>
          </a:p>
        </p:txBody>
      </p:sp>
      <p:sp>
        <p:nvSpPr>
          <p:cNvPr id="17" name="Shape 15"/>
          <p:cNvSpPr/>
          <p:nvPr/>
        </p:nvSpPr>
        <p:spPr>
          <a:xfrm>
            <a:off x="9505950" y="3984546"/>
            <a:ext cx="3030855" cy="914400"/>
          </a:xfrm>
          <a:prstGeom prst="roundRect">
            <a:avLst>
              <a:gd name="adj" fmla="val 6250"/>
            </a:avLst>
          </a:prstGeom>
          <a:solidFill>
            <a:srgbClr val="4E9BF5"/>
          </a:solidFill>
          <a:ln/>
        </p:spPr>
      </p:sp>
      <p:sp>
        <p:nvSpPr>
          <p:cNvPr id="18" name="Text 16"/>
          <p:cNvSpPr/>
          <p:nvPr/>
        </p:nvSpPr>
        <p:spPr>
          <a:xfrm>
            <a:off x="9848850" y="3984546"/>
            <a:ext cx="2778881" cy="952500"/>
          </a:xfrm>
          <a:prstGeom prst="rect">
            <a:avLst/>
          </a:prstGeom>
          <a:noFill/>
          <a:ln/>
        </p:spPr>
        <p:txBody>
          <a:bodyPr wrap="square" lIns="25400" tIns="25400" rIns="25400" bIns="25400" rtlCol="0" anchor="ctr">
            <a:normAutofit/>
          </a:bodyPr>
          <a:lstStyle/>
          <a:p>
            <a:pPr algn="l" indent="0" marL="0">
              <a:lnSpc>
                <a:spcPct val="70513"/>
              </a:lnSpc>
              <a:buNone/>
            </a:pPr>
            <a:r>
              <a:rPr lang="en-US" sz="3300" b="1" dirty="0">
                <a:solidFill>
                  <a:srgbClr val="0E2E56"/>
                </a:solidFill>
                <a:latin typeface="Arial" pitchFamily="34" charset="0"/>
                <a:ea typeface="Arial" pitchFamily="34" charset="-122"/>
                <a:cs typeface="Arial" pitchFamily="34" charset="-120"/>
              </a:rPr>
              <a:t>$100K</a:t>
            </a:r>
            <a:endParaRPr lang="en-US" sz="3300" dirty="0"/>
          </a:p>
        </p:txBody>
      </p:sp>
      <p:sp>
        <p:nvSpPr>
          <p:cNvPr id="19" name="Shape 17"/>
          <p:cNvSpPr/>
          <p:nvPr/>
        </p:nvSpPr>
        <p:spPr>
          <a:xfrm>
            <a:off x="9505950" y="5318046"/>
            <a:ext cx="7791450" cy="1516380"/>
          </a:xfrm>
          <a:prstGeom prst="roundRect">
            <a:avLst>
              <a:gd name="adj" fmla="val 5025"/>
            </a:avLst>
          </a:prstGeom>
          <a:solidFill>
            <a:srgbClr val="FFFFFF">
              <a:alpha val="8000"/>
            </a:srgbClr>
          </a:solidFill>
          <a:ln/>
        </p:spPr>
      </p:sp>
      <p:sp>
        <p:nvSpPr>
          <p:cNvPr id="20" name="Text 18"/>
          <p:cNvSpPr/>
          <p:nvPr/>
        </p:nvSpPr>
        <p:spPr>
          <a:xfrm>
            <a:off x="9848850" y="5622846"/>
            <a:ext cx="7339394"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b="1" dirty="0">
                <a:solidFill>
                  <a:srgbClr val="FFFFFF"/>
                </a:solidFill>
                <a:latin typeface="Arial" pitchFamily="34" charset="0"/>
                <a:ea typeface="Arial" pitchFamily="34" charset="-122"/>
                <a:cs typeface="Arial" pitchFamily="34" charset="-120"/>
              </a:rPr>
              <a:t>The gap between those two bars is a general fund appropriation nobody planned for.</a:t>
            </a:r>
            <a:endParaRPr lang="en-US" sz="2550" dirty="0"/>
          </a:p>
        </p:txBody>
      </p:sp>
      <p:sp>
        <p:nvSpPr>
          <p:cNvPr id="21" name="Text 19"/>
          <p:cNvSpPr/>
          <p:nvPr/>
        </p:nvSpPr>
        <p:spPr>
          <a:xfrm>
            <a:off x="990600" y="8723472"/>
            <a:ext cx="16796004" cy="839629"/>
          </a:xfrm>
          <a:prstGeom prst="rect">
            <a:avLst/>
          </a:prstGeom>
          <a:noFill/>
          <a:ln/>
        </p:spPr>
        <p:txBody>
          <a:bodyPr wrap="square" lIns="25400" tIns="25400" rIns="25400" bIns="25400" rtlCol="0" anchor="t">
            <a:normAutofit/>
          </a:bodyPr>
          <a:lstStyle/>
          <a:p>
            <a:pPr algn="l" indent="0" marL="0">
              <a:lnSpc>
                <a:spcPct val="119118"/>
              </a:lnSpc>
              <a:buNone/>
            </a:pPr>
            <a:r>
              <a:rPr lang="en-US" sz="1800" dirty="0">
                <a:solidFill>
                  <a:srgbClr val="7A93B4"/>
                </a:solidFill>
                <a:latin typeface="Arial" pitchFamily="34" charset="0"/>
                <a:ea typeface="Arial" pitchFamily="34" charset="-122"/>
                <a:cs typeface="Arial" pitchFamily="34" charset="-120"/>
              </a:rPr>
              <a:t>Source: Ark. Code Ann. § 21-2-801 et seq., Arkansas Self-Funded Cyber Response Program Act (Act 846 of 2023, as amended); program administered by the Arkansas Cyber Response Board through the Arkansas Insurance Department, Risk Management Division.</a:t>
            </a:r>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TWO NUMBERS TO KNOW</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Backup and recovery in plain English</a:t>
            </a:r>
            <a:endParaRPr lang="en-US" sz="5100" dirty="0"/>
          </a:p>
        </p:txBody>
      </p:sp>
      <p:sp>
        <p:nvSpPr>
          <p:cNvPr id="4" name="Shape 2"/>
          <p:cNvSpPr/>
          <p:nvPr/>
        </p:nvSpPr>
        <p:spPr>
          <a:xfrm>
            <a:off x="990600" y="2528292"/>
            <a:ext cx="7981950" cy="2891790"/>
          </a:xfrm>
          <a:prstGeom prst="roundRect">
            <a:avLst>
              <a:gd name="adj" fmla="val 2635"/>
            </a:avLst>
          </a:prstGeom>
          <a:solidFill>
            <a:srgbClr val="FFFFFF"/>
          </a:solidFill>
          <a:ln/>
        </p:spPr>
      </p:sp>
      <p:sp>
        <p:nvSpPr>
          <p:cNvPr id="5" name="Text 3"/>
          <p:cNvSpPr/>
          <p:nvPr/>
        </p:nvSpPr>
        <p:spPr>
          <a:xfrm>
            <a:off x="1485900" y="2985492"/>
            <a:ext cx="7690485" cy="499110"/>
          </a:xfrm>
          <a:prstGeom prst="rect">
            <a:avLst/>
          </a:prstGeom>
          <a:noFill/>
          <a:ln/>
        </p:spPr>
        <p:txBody>
          <a:bodyPr wrap="square" lIns="25400" tIns="25400" rIns="25400" bIns="25400" rtlCol="0" anchor="t">
            <a:normAutofit/>
          </a:bodyPr>
          <a:lstStyle/>
          <a:p>
            <a:pPr algn="l" indent="0" marL="0">
              <a:lnSpc>
                <a:spcPct val="77564"/>
              </a:lnSpc>
              <a:buNone/>
            </a:pPr>
            <a:r>
              <a:rPr lang="en-US" sz="3300" b="1" dirty="0">
                <a:solidFill>
                  <a:srgbClr val="1B4E9B"/>
                </a:solidFill>
                <a:latin typeface="Arial" pitchFamily="34" charset="0"/>
                <a:ea typeface="Arial" pitchFamily="34" charset="-122"/>
                <a:cs typeface="Arial" pitchFamily="34" charset="-120"/>
              </a:rPr>
              <a:t>RTO</a:t>
            </a:r>
            <a:endParaRPr lang="en-US" sz="3300" dirty="0"/>
          </a:p>
        </p:txBody>
      </p:sp>
      <p:sp>
        <p:nvSpPr>
          <p:cNvPr id="6" name="Text 4"/>
          <p:cNvSpPr/>
          <p:nvPr/>
        </p:nvSpPr>
        <p:spPr>
          <a:xfrm>
            <a:off x="1485900" y="3598902"/>
            <a:ext cx="7690485" cy="449580"/>
          </a:xfrm>
          <a:prstGeom prst="rect">
            <a:avLst/>
          </a:prstGeom>
          <a:noFill/>
          <a:ln/>
        </p:spPr>
        <p:txBody>
          <a:bodyPr wrap="square" lIns="25400" tIns="25400" rIns="25400" bIns="25400" rtlCol="0" anchor="t">
            <a:normAutofit/>
          </a:bodyPr>
          <a:lstStyle/>
          <a:p>
            <a:pPr algn="l" indent="0" marL="0">
              <a:lnSpc>
                <a:spcPct val="103846"/>
              </a:lnSpc>
              <a:buNone/>
            </a:pPr>
            <a:r>
              <a:rPr lang="en-US" sz="2700" b="1" dirty="0">
                <a:solidFill>
                  <a:srgbClr val="0E2E56"/>
                </a:solidFill>
                <a:latin typeface="Arial" pitchFamily="34" charset="0"/>
                <a:ea typeface="Arial" pitchFamily="34" charset="-122"/>
                <a:cs typeface="Arial" pitchFamily="34" charset="-120"/>
              </a:rPr>
              <a:t>How long can we be down?</a:t>
            </a:r>
            <a:endParaRPr lang="en-US" sz="2700" dirty="0"/>
          </a:p>
        </p:txBody>
      </p:sp>
      <p:sp>
        <p:nvSpPr>
          <p:cNvPr id="7" name="Text 5"/>
          <p:cNvSpPr/>
          <p:nvPr/>
        </p:nvSpPr>
        <p:spPr>
          <a:xfrm>
            <a:off x="1485900" y="4162782"/>
            <a:ext cx="7201091" cy="838200"/>
          </a:xfrm>
          <a:prstGeom prst="rect">
            <a:avLst/>
          </a:prstGeom>
          <a:noFill/>
          <a:ln/>
        </p:spPr>
        <p:txBody>
          <a:bodyPr wrap="square" lIns="25400" tIns="25400" rIns="25400" bIns="25400" rtlCol="0" anchor="t">
            <a:normAutofit/>
          </a:bodyPr>
          <a:lstStyle/>
          <a:p>
            <a:pPr algn="l" indent="0" marL="0">
              <a:lnSpc>
                <a:spcPct val="122093"/>
              </a:lnSpc>
              <a:buNone/>
            </a:pPr>
            <a:r>
              <a:rPr lang="en-US" sz="2250" dirty="0">
                <a:solidFill>
                  <a:srgbClr val="5A6B80"/>
                </a:solidFill>
                <a:latin typeface="Arial" pitchFamily="34" charset="0"/>
                <a:ea typeface="Arial" pitchFamily="34" charset="-122"/>
                <a:cs typeface="Arial" pitchFamily="34" charset="-120"/>
              </a:rPr>
              <a:t>Recovery time objective. Set it per system — utility billing is not payroll.</a:t>
            </a:r>
            <a:endParaRPr lang="en-US" sz="2250" dirty="0"/>
          </a:p>
        </p:txBody>
      </p:sp>
      <p:sp>
        <p:nvSpPr>
          <p:cNvPr id="8" name="Shape 6"/>
          <p:cNvSpPr/>
          <p:nvPr/>
        </p:nvSpPr>
        <p:spPr>
          <a:xfrm>
            <a:off x="9315450" y="2528292"/>
            <a:ext cx="7981950" cy="2891790"/>
          </a:xfrm>
          <a:prstGeom prst="roundRect">
            <a:avLst>
              <a:gd name="adj" fmla="val 2635"/>
            </a:avLst>
          </a:prstGeom>
          <a:solidFill>
            <a:srgbClr val="FFFFFF"/>
          </a:solidFill>
          <a:ln/>
        </p:spPr>
      </p:sp>
      <p:sp>
        <p:nvSpPr>
          <p:cNvPr id="9" name="Text 7"/>
          <p:cNvSpPr/>
          <p:nvPr/>
        </p:nvSpPr>
        <p:spPr>
          <a:xfrm>
            <a:off x="9810750" y="2985492"/>
            <a:ext cx="7690485" cy="499110"/>
          </a:xfrm>
          <a:prstGeom prst="rect">
            <a:avLst/>
          </a:prstGeom>
          <a:noFill/>
          <a:ln/>
        </p:spPr>
        <p:txBody>
          <a:bodyPr wrap="square" lIns="25400" tIns="25400" rIns="25400" bIns="25400" rtlCol="0" anchor="t">
            <a:normAutofit/>
          </a:bodyPr>
          <a:lstStyle/>
          <a:p>
            <a:pPr algn="l" indent="0" marL="0">
              <a:lnSpc>
                <a:spcPct val="77564"/>
              </a:lnSpc>
              <a:buNone/>
            </a:pPr>
            <a:r>
              <a:rPr lang="en-US" sz="3300" b="1" dirty="0">
                <a:solidFill>
                  <a:srgbClr val="1B4E9B"/>
                </a:solidFill>
                <a:latin typeface="Arial" pitchFamily="34" charset="0"/>
                <a:ea typeface="Arial" pitchFamily="34" charset="-122"/>
                <a:cs typeface="Arial" pitchFamily="34" charset="-120"/>
              </a:rPr>
              <a:t>RPO</a:t>
            </a:r>
            <a:endParaRPr lang="en-US" sz="3300" dirty="0"/>
          </a:p>
        </p:txBody>
      </p:sp>
      <p:sp>
        <p:nvSpPr>
          <p:cNvPr id="10" name="Text 8"/>
          <p:cNvSpPr/>
          <p:nvPr/>
        </p:nvSpPr>
        <p:spPr>
          <a:xfrm>
            <a:off x="9810750" y="3598902"/>
            <a:ext cx="7690485" cy="449580"/>
          </a:xfrm>
          <a:prstGeom prst="rect">
            <a:avLst/>
          </a:prstGeom>
          <a:noFill/>
          <a:ln/>
        </p:spPr>
        <p:txBody>
          <a:bodyPr wrap="square" lIns="25400" tIns="25400" rIns="25400" bIns="25400" rtlCol="0" anchor="t">
            <a:normAutofit/>
          </a:bodyPr>
          <a:lstStyle/>
          <a:p>
            <a:pPr algn="l" indent="0" marL="0">
              <a:lnSpc>
                <a:spcPct val="103846"/>
              </a:lnSpc>
              <a:buNone/>
            </a:pPr>
            <a:r>
              <a:rPr lang="en-US" sz="2700" b="1" dirty="0">
                <a:solidFill>
                  <a:srgbClr val="0E2E56"/>
                </a:solidFill>
                <a:latin typeface="Arial" pitchFamily="34" charset="0"/>
                <a:ea typeface="Arial" pitchFamily="34" charset="-122"/>
                <a:cs typeface="Arial" pitchFamily="34" charset="-120"/>
              </a:rPr>
              <a:t>How much work can we redo?</a:t>
            </a:r>
            <a:endParaRPr lang="en-US" sz="2700" dirty="0"/>
          </a:p>
        </p:txBody>
      </p:sp>
      <p:sp>
        <p:nvSpPr>
          <p:cNvPr id="11" name="Text 9"/>
          <p:cNvSpPr/>
          <p:nvPr/>
        </p:nvSpPr>
        <p:spPr>
          <a:xfrm>
            <a:off x="9810750" y="4162782"/>
            <a:ext cx="7201091" cy="838200"/>
          </a:xfrm>
          <a:prstGeom prst="rect">
            <a:avLst/>
          </a:prstGeom>
          <a:noFill/>
          <a:ln/>
        </p:spPr>
        <p:txBody>
          <a:bodyPr wrap="square" lIns="25400" tIns="25400" rIns="25400" bIns="25400" rtlCol="0" anchor="t">
            <a:normAutofit/>
          </a:bodyPr>
          <a:lstStyle/>
          <a:p>
            <a:pPr algn="l" indent="0" marL="0">
              <a:lnSpc>
                <a:spcPct val="122093"/>
              </a:lnSpc>
              <a:buNone/>
            </a:pPr>
            <a:r>
              <a:rPr lang="en-US" sz="2250" dirty="0">
                <a:solidFill>
                  <a:srgbClr val="5A6B80"/>
                </a:solidFill>
                <a:latin typeface="Arial" pitchFamily="34" charset="0"/>
                <a:ea typeface="Arial" pitchFamily="34" charset="-122"/>
                <a:cs typeface="Arial" pitchFamily="34" charset="-120"/>
              </a:rPr>
              <a:t>Recovery point objective. It is the amount of data you accept losing.</a:t>
            </a:r>
            <a:endParaRPr lang="en-US" sz="2250" dirty="0"/>
          </a:p>
        </p:txBody>
      </p:sp>
      <p:sp>
        <p:nvSpPr>
          <p:cNvPr id="12" name="Shape 10"/>
          <p:cNvSpPr/>
          <p:nvPr/>
        </p:nvSpPr>
        <p:spPr>
          <a:xfrm>
            <a:off x="990600" y="5839183"/>
            <a:ext cx="5257800" cy="1843088"/>
          </a:xfrm>
          <a:prstGeom prst="roundRect">
            <a:avLst>
              <a:gd name="adj" fmla="val 4134"/>
            </a:avLst>
          </a:prstGeom>
          <a:solidFill>
            <a:srgbClr val="0E2E56"/>
          </a:solidFill>
          <a:ln/>
        </p:spPr>
      </p:sp>
      <p:sp>
        <p:nvSpPr>
          <p:cNvPr id="13" name="Text 11"/>
          <p:cNvSpPr/>
          <p:nvPr/>
        </p:nvSpPr>
        <p:spPr>
          <a:xfrm>
            <a:off x="1371600" y="6182083"/>
            <a:ext cx="4653534" cy="1195388"/>
          </a:xfrm>
          <a:prstGeom prst="rect">
            <a:avLst/>
          </a:prstGeom>
          <a:noFill/>
          <a:ln/>
        </p:spPr>
        <p:txBody>
          <a:bodyPr wrap="square" lIns="25400" tIns="25400" rIns="25400" bIns="25400" rtlCol="0" anchor="t">
            <a:normAutofit/>
          </a:bodyPr>
          <a:lstStyle/>
          <a:p>
            <a:pPr algn="l" indent="0" marL="0">
              <a:lnSpc>
                <a:spcPct val="117733"/>
              </a:lnSpc>
              <a:buNone/>
            </a:pPr>
            <a:r>
              <a:rPr lang="en-US" sz="2250" b="1" dirty="0">
                <a:solidFill>
                  <a:srgbClr val="FFFFFF"/>
                </a:solidFill>
                <a:latin typeface="Arial" pitchFamily="34" charset="0"/>
                <a:ea typeface="Arial" pitchFamily="34" charset="-122"/>
                <a:cs typeface="Arial" pitchFamily="34" charset="-120"/>
              </a:rPr>
              <a:t>Keep at least one copy offline and immutable — ransomware encrypts what it can reach.</a:t>
            </a:r>
            <a:endParaRPr lang="en-US" sz="2250" dirty="0"/>
          </a:p>
        </p:txBody>
      </p:sp>
      <p:sp>
        <p:nvSpPr>
          <p:cNvPr id="14" name="Shape 12"/>
          <p:cNvSpPr/>
          <p:nvPr/>
        </p:nvSpPr>
        <p:spPr>
          <a:xfrm>
            <a:off x="6515100" y="5839183"/>
            <a:ext cx="5257800" cy="1843088"/>
          </a:xfrm>
          <a:prstGeom prst="roundRect">
            <a:avLst>
              <a:gd name="adj" fmla="val 4134"/>
            </a:avLst>
          </a:prstGeom>
          <a:solidFill>
            <a:srgbClr val="0E2E56"/>
          </a:solidFill>
          <a:ln/>
        </p:spPr>
      </p:sp>
      <p:sp>
        <p:nvSpPr>
          <p:cNvPr id="15" name="Text 13"/>
          <p:cNvSpPr/>
          <p:nvPr/>
        </p:nvSpPr>
        <p:spPr>
          <a:xfrm>
            <a:off x="6896100" y="6182083"/>
            <a:ext cx="4653534" cy="1195388"/>
          </a:xfrm>
          <a:prstGeom prst="rect">
            <a:avLst/>
          </a:prstGeom>
          <a:noFill/>
          <a:ln/>
        </p:spPr>
        <p:txBody>
          <a:bodyPr wrap="square" lIns="25400" tIns="25400" rIns="25400" bIns="25400" rtlCol="0" anchor="t">
            <a:normAutofit/>
          </a:bodyPr>
          <a:lstStyle/>
          <a:p>
            <a:pPr algn="l" indent="0" marL="0">
              <a:lnSpc>
                <a:spcPct val="117733"/>
              </a:lnSpc>
              <a:buNone/>
            </a:pPr>
            <a:r>
              <a:rPr lang="en-US" sz="2250" b="1" dirty="0">
                <a:solidFill>
                  <a:srgbClr val="FFFFFF"/>
                </a:solidFill>
                <a:latin typeface="Arial" pitchFamily="34" charset="0"/>
                <a:ea typeface="Arial" pitchFamily="34" charset="-122"/>
                <a:cs typeface="Arial" pitchFamily="34" charset="-120"/>
              </a:rPr>
              <a:t>Keep one copy geographically separate from city hall.</a:t>
            </a:r>
            <a:endParaRPr lang="en-US" sz="2250" dirty="0"/>
          </a:p>
        </p:txBody>
      </p:sp>
      <p:sp>
        <p:nvSpPr>
          <p:cNvPr id="16" name="Shape 14"/>
          <p:cNvSpPr/>
          <p:nvPr/>
        </p:nvSpPr>
        <p:spPr>
          <a:xfrm>
            <a:off x="12039600" y="5839183"/>
            <a:ext cx="5257800" cy="1843088"/>
          </a:xfrm>
          <a:prstGeom prst="roundRect">
            <a:avLst>
              <a:gd name="adj" fmla="val 4134"/>
            </a:avLst>
          </a:prstGeom>
          <a:solidFill>
            <a:srgbClr val="ED1C2C"/>
          </a:solidFill>
          <a:ln/>
        </p:spPr>
      </p:sp>
      <p:sp>
        <p:nvSpPr>
          <p:cNvPr id="17" name="Text 15"/>
          <p:cNvSpPr/>
          <p:nvPr/>
        </p:nvSpPr>
        <p:spPr>
          <a:xfrm>
            <a:off x="12420600" y="6182083"/>
            <a:ext cx="4653534" cy="1195388"/>
          </a:xfrm>
          <a:prstGeom prst="rect">
            <a:avLst/>
          </a:prstGeom>
          <a:noFill/>
          <a:ln/>
        </p:spPr>
        <p:txBody>
          <a:bodyPr wrap="square" lIns="25400" tIns="25400" rIns="25400" bIns="25400" rtlCol="0" anchor="t">
            <a:normAutofit/>
          </a:bodyPr>
          <a:lstStyle/>
          <a:p>
            <a:pPr algn="l" indent="0" marL="0">
              <a:lnSpc>
                <a:spcPct val="117733"/>
              </a:lnSpc>
              <a:buNone/>
            </a:pPr>
            <a:r>
              <a:rPr lang="en-US" sz="2250" b="1" dirty="0">
                <a:solidFill>
                  <a:srgbClr val="FFFFFF"/>
                </a:solidFill>
                <a:latin typeface="Arial" pitchFamily="34" charset="0"/>
                <a:ea typeface="Arial" pitchFamily="34" charset="-122"/>
                <a:cs typeface="Arial" pitchFamily="34" charset="-120"/>
              </a:rPr>
              <a:t>Test a restore on a schedule. An untested backup is an assumption.</a:t>
            </a:r>
            <a:endParaRPr lang="en-US" sz="2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Text 0"/>
          <p:cNvSpPr/>
          <p:nvPr/>
        </p:nvSpPr>
        <p:spPr>
          <a:xfrm>
            <a:off x="990600" y="3475911"/>
            <a:ext cx="17937480" cy="323850"/>
          </a:xfrm>
          <a:prstGeom prst="rect">
            <a:avLst/>
          </a:prstGeom>
          <a:noFill/>
          <a:ln/>
        </p:spPr>
        <p:txBody>
          <a:bodyPr wrap="square" lIns="25400" tIns="25400" rIns="25400" bIns="25400" rtlCol="0" anchor="t">
            <a:normAutofit/>
          </a:bodyPr>
          <a:lstStyle/>
          <a:p>
            <a:pPr algn="l" indent="0" marL="0">
              <a:lnSpc>
                <a:spcPct val="87209"/>
              </a:lnSpc>
              <a:buNone/>
            </a:pPr>
            <a:r>
              <a:rPr lang="en-US" sz="2250" b="1" spc="585" kern="0" dirty="0">
                <a:solidFill>
                  <a:srgbClr val="7FB2F5"/>
                </a:solidFill>
                <a:latin typeface="Arial" pitchFamily="34" charset="0"/>
                <a:ea typeface="Arial" pitchFamily="34" charset="-122"/>
                <a:cs typeface="Arial" pitchFamily="34" charset="-120"/>
              </a:rPr>
              <a:t>PART THREE</a:t>
            </a:r>
            <a:endParaRPr lang="en-US" sz="2250" dirty="0"/>
          </a:p>
        </p:txBody>
      </p:sp>
      <p:sp>
        <p:nvSpPr>
          <p:cNvPr id="4" name="Text 1"/>
          <p:cNvSpPr/>
          <p:nvPr/>
        </p:nvSpPr>
        <p:spPr>
          <a:xfrm>
            <a:off x="990600" y="4085511"/>
            <a:ext cx="14668500" cy="1068229"/>
          </a:xfrm>
          <a:prstGeom prst="rect">
            <a:avLst/>
          </a:prstGeom>
          <a:noFill/>
          <a:ln/>
        </p:spPr>
        <p:txBody>
          <a:bodyPr wrap="square" lIns="25400" tIns="25400" rIns="25400" bIns="25400" rtlCol="0" anchor="t">
            <a:normAutofit/>
          </a:bodyPr>
          <a:lstStyle/>
          <a:p>
            <a:pPr algn="l" indent="0" marL="0">
              <a:lnSpc>
                <a:spcPct val="73880"/>
              </a:lnSpc>
              <a:buNone/>
            </a:pPr>
            <a:r>
              <a:rPr lang="en-US" sz="7800" b="1" spc="-156" kern="0" dirty="0">
                <a:solidFill>
                  <a:srgbClr val="FFFFFF"/>
                </a:solidFill>
                <a:latin typeface="Arial" pitchFamily="34" charset="0"/>
                <a:ea typeface="Arial" pitchFamily="34" charset="-122"/>
                <a:cs typeface="Arial" pitchFamily="34" charset="-120"/>
              </a:rPr>
              <a:t>Governance, risk &amp; compliance</a:t>
            </a:r>
            <a:endParaRPr lang="en-US" sz="7800" dirty="0"/>
          </a:p>
        </p:txBody>
      </p:sp>
      <p:sp>
        <p:nvSpPr>
          <p:cNvPr id="5" name="Shape 2"/>
          <p:cNvSpPr/>
          <p:nvPr/>
        </p:nvSpPr>
        <p:spPr>
          <a:xfrm>
            <a:off x="990600" y="5439489"/>
            <a:ext cx="1714500" cy="95250"/>
          </a:xfrm>
          <a:prstGeom prst="roundRect">
            <a:avLst>
              <a:gd name="adj" fmla="val 50000"/>
            </a:avLst>
          </a:prstGeom>
          <a:solidFill>
            <a:srgbClr val="ED1C2C"/>
          </a:solidFill>
          <a:ln/>
        </p:spPr>
      </p:sp>
      <p:sp>
        <p:nvSpPr>
          <p:cNvPr id="6" name="Text 3"/>
          <p:cNvSpPr/>
          <p:nvPr/>
        </p:nvSpPr>
        <p:spPr>
          <a:xfrm>
            <a:off x="990600" y="5858589"/>
            <a:ext cx="12753975" cy="1066800"/>
          </a:xfrm>
          <a:prstGeom prst="rect">
            <a:avLst/>
          </a:prstGeom>
          <a:noFill/>
          <a:ln/>
        </p:spPr>
        <p:txBody>
          <a:bodyPr wrap="square" lIns="25400" tIns="25400" rIns="25400" bIns="25400" rtlCol="0" anchor="t">
            <a:normAutofit/>
          </a:bodyPr>
          <a:lstStyle/>
          <a:p>
            <a:pPr algn="l" indent="0" marL="0">
              <a:lnSpc>
                <a:spcPct val="116379"/>
              </a:lnSpc>
              <a:buNone/>
            </a:pPr>
            <a:r>
              <a:rPr lang="en-US" sz="3000" dirty="0">
                <a:solidFill>
                  <a:srgbClr val="C9DBF2"/>
                </a:solidFill>
                <a:latin typeface="Arial" pitchFamily="34" charset="0"/>
                <a:ea typeface="Arial" pitchFamily="34" charset="-122"/>
                <a:cs typeface="Arial" pitchFamily="34" charset="-120"/>
              </a:rPr>
              <a:t>What Arkansas requires, what auditors ask, and who owns the answer.</a:t>
            </a:r>
            <a:endParaRPr lang="en-US" sz="3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COMPLIANCE</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What Arkansas law now requires</a:t>
            </a:r>
            <a:endParaRPr lang="en-US" sz="5100" dirty="0"/>
          </a:p>
        </p:txBody>
      </p:sp>
      <p:sp>
        <p:nvSpPr>
          <p:cNvPr id="4" name="Shape 2"/>
          <p:cNvSpPr/>
          <p:nvPr/>
        </p:nvSpPr>
        <p:spPr>
          <a:xfrm>
            <a:off x="990600" y="2452092"/>
            <a:ext cx="16306800" cy="6448068"/>
          </a:xfrm>
          <a:prstGeom prst="roundRect">
            <a:avLst>
              <a:gd name="adj" fmla="val 1182"/>
            </a:avLst>
          </a:prstGeom>
          <a:solidFill>
            <a:srgbClr val="F4F7FC"/>
          </a:solidFill>
          <a:ln/>
        </p:spPr>
      </p:sp>
      <p:sp>
        <p:nvSpPr>
          <p:cNvPr id="5" name="Shape 3"/>
          <p:cNvSpPr/>
          <p:nvPr/>
        </p:nvSpPr>
        <p:spPr>
          <a:xfrm>
            <a:off x="990600" y="2452092"/>
            <a:ext cx="3017044" cy="704850"/>
          </a:xfrm>
          <a:prstGeom prst="rect">
            <a:avLst/>
          </a:prstGeom>
          <a:solidFill>
            <a:srgbClr val="0E2E56"/>
          </a:solidFill>
          <a:ln/>
        </p:spPr>
      </p:sp>
      <p:sp>
        <p:nvSpPr>
          <p:cNvPr id="6" name="Text 4"/>
          <p:cNvSpPr/>
          <p:nvPr/>
        </p:nvSpPr>
        <p:spPr>
          <a:xfrm>
            <a:off x="1314450" y="2680692"/>
            <a:ext cx="2459855"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FFFFFF"/>
                </a:solidFill>
                <a:latin typeface="Arial" pitchFamily="34" charset="0"/>
                <a:ea typeface="Arial" pitchFamily="34" charset="-122"/>
                <a:cs typeface="Arial" pitchFamily="34" charset="-120"/>
              </a:rPr>
              <a:t>AUTHORITY</a:t>
            </a:r>
            <a:endParaRPr lang="en-US" sz="1950" dirty="0"/>
          </a:p>
        </p:txBody>
      </p:sp>
      <p:sp>
        <p:nvSpPr>
          <p:cNvPr id="7" name="Shape 5"/>
          <p:cNvSpPr/>
          <p:nvPr/>
        </p:nvSpPr>
        <p:spPr>
          <a:xfrm>
            <a:off x="4007644" y="2452092"/>
            <a:ext cx="7183636" cy="704850"/>
          </a:xfrm>
          <a:prstGeom prst="rect">
            <a:avLst/>
          </a:prstGeom>
          <a:solidFill>
            <a:srgbClr val="0E2E56"/>
          </a:solidFill>
          <a:ln/>
        </p:spPr>
      </p:sp>
      <p:sp>
        <p:nvSpPr>
          <p:cNvPr id="8" name="Text 6"/>
          <p:cNvSpPr/>
          <p:nvPr/>
        </p:nvSpPr>
        <p:spPr>
          <a:xfrm>
            <a:off x="4331494" y="2680692"/>
            <a:ext cx="6751445"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FFFFFF"/>
                </a:solidFill>
                <a:latin typeface="Arial" pitchFamily="34" charset="0"/>
                <a:ea typeface="Arial" pitchFamily="34" charset="-122"/>
                <a:cs typeface="Arial" pitchFamily="34" charset="-120"/>
              </a:rPr>
              <a:t>REQUIREMENT</a:t>
            </a:r>
            <a:endParaRPr lang="en-US" sz="1950" dirty="0"/>
          </a:p>
        </p:txBody>
      </p:sp>
      <p:sp>
        <p:nvSpPr>
          <p:cNvPr id="9" name="Shape 7"/>
          <p:cNvSpPr/>
          <p:nvPr/>
        </p:nvSpPr>
        <p:spPr>
          <a:xfrm>
            <a:off x="11191280" y="2452092"/>
            <a:ext cx="6106001" cy="704850"/>
          </a:xfrm>
          <a:prstGeom prst="rect">
            <a:avLst/>
          </a:prstGeom>
          <a:solidFill>
            <a:srgbClr val="0E2E56"/>
          </a:solidFill>
          <a:ln/>
        </p:spPr>
      </p:sp>
      <p:sp>
        <p:nvSpPr>
          <p:cNvPr id="10" name="Text 8"/>
          <p:cNvSpPr/>
          <p:nvPr/>
        </p:nvSpPr>
        <p:spPr>
          <a:xfrm>
            <a:off x="11515130" y="2680692"/>
            <a:ext cx="5641481"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FFFFFF"/>
                </a:solidFill>
                <a:latin typeface="Arial" pitchFamily="34" charset="0"/>
                <a:ea typeface="Arial" pitchFamily="34" charset="-122"/>
                <a:cs typeface="Arial" pitchFamily="34" charset="-120"/>
              </a:rPr>
              <a:t>WHAT FINANCE SHOULD ASK</a:t>
            </a:r>
            <a:endParaRPr lang="en-US" sz="1950" dirty="0"/>
          </a:p>
        </p:txBody>
      </p:sp>
      <p:sp>
        <p:nvSpPr>
          <p:cNvPr id="11" name="Shape 9"/>
          <p:cNvSpPr/>
          <p:nvPr/>
        </p:nvSpPr>
        <p:spPr>
          <a:xfrm>
            <a:off x="990600" y="4991457"/>
            <a:ext cx="3017044" cy="9525"/>
          </a:xfrm>
          <a:prstGeom prst="rect">
            <a:avLst/>
          </a:prstGeom>
          <a:solidFill>
            <a:srgbClr val="E3EAF4"/>
          </a:solidFill>
          <a:ln/>
        </p:spPr>
      </p:sp>
      <p:sp>
        <p:nvSpPr>
          <p:cNvPr id="12" name="Text 10"/>
          <p:cNvSpPr/>
          <p:nvPr/>
        </p:nvSpPr>
        <p:spPr>
          <a:xfrm>
            <a:off x="1314450" y="3328392"/>
            <a:ext cx="2459855" cy="152971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ED1C2C"/>
                </a:solidFill>
                <a:latin typeface="Arial" pitchFamily="34" charset="0"/>
                <a:ea typeface="Arial" pitchFamily="34" charset="-122"/>
                <a:cs typeface="Arial" pitchFamily="34" charset="-120"/>
              </a:rPr>
              <a:t>Act 504 (2023)</a:t>
            </a:r>
            <a:endParaRPr lang="en-US" sz="2250" dirty="0"/>
          </a:p>
        </p:txBody>
      </p:sp>
      <p:sp>
        <p:nvSpPr>
          <p:cNvPr id="13" name="Shape 11"/>
          <p:cNvSpPr/>
          <p:nvPr/>
        </p:nvSpPr>
        <p:spPr>
          <a:xfrm>
            <a:off x="4007644" y="4991457"/>
            <a:ext cx="7183636" cy="9525"/>
          </a:xfrm>
          <a:prstGeom prst="rect">
            <a:avLst/>
          </a:prstGeom>
          <a:solidFill>
            <a:srgbClr val="E3EAF4"/>
          </a:solidFill>
          <a:ln/>
        </p:spPr>
      </p:sp>
      <p:sp>
        <p:nvSpPr>
          <p:cNvPr id="14" name="Text 12"/>
          <p:cNvSpPr/>
          <p:nvPr/>
        </p:nvSpPr>
        <p:spPr>
          <a:xfrm>
            <a:off x="4331494" y="3328392"/>
            <a:ext cx="6751445" cy="1529715"/>
          </a:xfrm>
          <a:prstGeom prst="rect">
            <a:avLst/>
          </a:prstGeom>
          <a:noFill/>
          <a:ln/>
        </p:spPr>
        <p:txBody>
          <a:bodyPr wrap="square" lIns="25400" tIns="25400" rIns="25400" bIns="25400" rtlCol="0" anchor="t">
            <a:normAutofit/>
          </a:bodyPr>
          <a:lstStyle/>
          <a:p>
            <a:pPr algn="l" indent="0" marL="0">
              <a:lnSpc>
                <a:spcPct val="116518"/>
              </a:lnSpc>
              <a:buNone/>
            </a:pPr>
            <a:r>
              <a:rPr lang="en-US" sz="2175" dirty="0">
                <a:solidFill>
                  <a:srgbClr val="3E5266"/>
                </a:solidFill>
                <a:latin typeface="Arial" pitchFamily="34" charset="0"/>
                <a:ea typeface="Arial" pitchFamily="34" charset="-122"/>
                <a:cs typeface="Arial" pitchFamily="34" charset="-120"/>
              </a:rPr>
              <a:t>Public entities must adopt technology-use and cybersecurity policies aligned to State Cyber Security Office standards, and submit them for review on a recurring cycle.</a:t>
            </a:r>
            <a:endParaRPr lang="en-US" sz="2175" dirty="0"/>
          </a:p>
        </p:txBody>
      </p:sp>
      <p:sp>
        <p:nvSpPr>
          <p:cNvPr id="15" name="Shape 13"/>
          <p:cNvSpPr/>
          <p:nvPr/>
        </p:nvSpPr>
        <p:spPr>
          <a:xfrm>
            <a:off x="11191280" y="4991457"/>
            <a:ext cx="6106001" cy="9525"/>
          </a:xfrm>
          <a:prstGeom prst="rect">
            <a:avLst/>
          </a:prstGeom>
          <a:solidFill>
            <a:srgbClr val="E3EAF4"/>
          </a:solidFill>
          <a:ln/>
        </p:spPr>
      </p:sp>
      <p:sp>
        <p:nvSpPr>
          <p:cNvPr id="16" name="Text 14"/>
          <p:cNvSpPr/>
          <p:nvPr/>
        </p:nvSpPr>
        <p:spPr>
          <a:xfrm>
            <a:off x="11515130" y="3328392"/>
            <a:ext cx="5641481" cy="1529715"/>
          </a:xfrm>
          <a:prstGeom prst="rect">
            <a:avLst/>
          </a:prstGeom>
          <a:noFill/>
          <a:ln/>
        </p:spPr>
        <p:txBody>
          <a:bodyPr wrap="square" lIns="25400" tIns="25400" rIns="25400" bIns="25400" rtlCol="0" anchor="t">
            <a:normAutofit/>
          </a:bodyPr>
          <a:lstStyle/>
          <a:p>
            <a:pPr algn="l" indent="0" marL="0">
              <a:lnSpc>
                <a:spcPct val="116518"/>
              </a:lnSpc>
              <a:buNone/>
            </a:pPr>
            <a:r>
              <a:rPr lang="en-US" sz="2175" dirty="0">
                <a:solidFill>
                  <a:srgbClr val="0E2E56"/>
                </a:solidFill>
                <a:latin typeface="Arial" pitchFamily="34" charset="0"/>
                <a:ea typeface="Arial" pitchFamily="34" charset="-122"/>
                <a:cs typeface="Arial" pitchFamily="34" charset="-120"/>
              </a:rPr>
              <a:t>Do we have an adopted policy, and when was it last submitted?</a:t>
            </a:r>
            <a:endParaRPr lang="en-US" sz="2175" dirty="0"/>
          </a:p>
        </p:txBody>
      </p:sp>
      <p:sp>
        <p:nvSpPr>
          <p:cNvPr id="17" name="Shape 15"/>
          <p:cNvSpPr/>
          <p:nvPr/>
        </p:nvSpPr>
        <p:spPr>
          <a:xfrm>
            <a:off x="990600" y="4999077"/>
            <a:ext cx="3017044" cy="1469231"/>
          </a:xfrm>
          <a:prstGeom prst="rect">
            <a:avLst/>
          </a:prstGeom>
          <a:solidFill>
            <a:srgbClr val="FFFFFF"/>
          </a:solidFill>
          <a:ln/>
        </p:spPr>
      </p:sp>
      <p:sp>
        <p:nvSpPr>
          <p:cNvPr id="18" name="Shape 16"/>
          <p:cNvSpPr/>
          <p:nvPr/>
        </p:nvSpPr>
        <p:spPr>
          <a:xfrm>
            <a:off x="990600" y="6460689"/>
            <a:ext cx="3017044" cy="9525"/>
          </a:xfrm>
          <a:prstGeom prst="rect">
            <a:avLst/>
          </a:prstGeom>
          <a:solidFill>
            <a:srgbClr val="E3EAF4"/>
          </a:solidFill>
          <a:ln/>
        </p:spPr>
      </p:sp>
      <p:sp>
        <p:nvSpPr>
          <p:cNvPr id="19" name="Text 17"/>
          <p:cNvSpPr/>
          <p:nvPr/>
        </p:nvSpPr>
        <p:spPr>
          <a:xfrm>
            <a:off x="1314450" y="5170527"/>
            <a:ext cx="2459855" cy="1156811"/>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ED1C2C"/>
                </a:solidFill>
                <a:latin typeface="Arial" pitchFamily="34" charset="0"/>
                <a:ea typeface="Arial" pitchFamily="34" charset="-122"/>
                <a:cs typeface="Arial" pitchFamily="34" charset="-120"/>
              </a:rPr>
              <a:t>Act 846 (2023)</a:t>
            </a:r>
            <a:endParaRPr lang="en-US" sz="2250" dirty="0"/>
          </a:p>
        </p:txBody>
      </p:sp>
      <p:sp>
        <p:nvSpPr>
          <p:cNvPr id="20" name="Shape 18"/>
          <p:cNvSpPr/>
          <p:nvPr/>
        </p:nvSpPr>
        <p:spPr>
          <a:xfrm>
            <a:off x="4007644" y="4999077"/>
            <a:ext cx="7183636" cy="1469231"/>
          </a:xfrm>
          <a:prstGeom prst="rect">
            <a:avLst/>
          </a:prstGeom>
          <a:solidFill>
            <a:srgbClr val="FFFFFF"/>
          </a:solidFill>
          <a:ln/>
        </p:spPr>
      </p:sp>
      <p:sp>
        <p:nvSpPr>
          <p:cNvPr id="21" name="Shape 19"/>
          <p:cNvSpPr/>
          <p:nvPr/>
        </p:nvSpPr>
        <p:spPr>
          <a:xfrm>
            <a:off x="4007644" y="6460689"/>
            <a:ext cx="7183636" cy="9525"/>
          </a:xfrm>
          <a:prstGeom prst="rect">
            <a:avLst/>
          </a:prstGeom>
          <a:solidFill>
            <a:srgbClr val="E3EAF4"/>
          </a:solidFill>
          <a:ln/>
        </p:spPr>
      </p:sp>
      <p:sp>
        <p:nvSpPr>
          <p:cNvPr id="22" name="Text 20"/>
          <p:cNvSpPr/>
          <p:nvPr/>
        </p:nvSpPr>
        <p:spPr>
          <a:xfrm>
            <a:off x="4331494" y="5170527"/>
            <a:ext cx="6751445" cy="1156811"/>
          </a:xfrm>
          <a:prstGeom prst="rect">
            <a:avLst/>
          </a:prstGeom>
          <a:noFill/>
          <a:ln/>
        </p:spPr>
        <p:txBody>
          <a:bodyPr wrap="square" lIns="25400" tIns="25400" rIns="25400" bIns="25400" rtlCol="0" anchor="t">
            <a:normAutofit/>
          </a:bodyPr>
          <a:lstStyle/>
          <a:p>
            <a:pPr algn="l" indent="0" marL="0">
              <a:lnSpc>
                <a:spcPct val="116518"/>
              </a:lnSpc>
              <a:buNone/>
            </a:pPr>
            <a:r>
              <a:rPr lang="en-US" sz="2175" dirty="0">
                <a:solidFill>
                  <a:srgbClr val="3E5266"/>
                </a:solidFill>
                <a:latin typeface="Arial" pitchFamily="34" charset="0"/>
                <a:ea typeface="Arial" pitchFamily="34" charset="-122"/>
                <a:cs typeface="Arial" pitchFamily="34" charset="-120"/>
              </a:rPr>
              <a:t>Self-Funded Cyber Response Program. All municipalities participate; coverage is capped and conditioned on minimum cybersecurity standards.</a:t>
            </a:r>
            <a:endParaRPr lang="en-US" sz="2175" dirty="0"/>
          </a:p>
        </p:txBody>
      </p:sp>
      <p:sp>
        <p:nvSpPr>
          <p:cNvPr id="23" name="Shape 21"/>
          <p:cNvSpPr/>
          <p:nvPr/>
        </p:nvSpPr>
        <p:spPr>
          <a:xfrm>
            <a:off x="11191280" y="4999077"/>
            <a:ext cx="6106001" cy="1469231"/>
          </a:xfrm>
          <a:prstGeom prst="rect">
            <a:avLst/>
          </a:prstGeom>
          <a:solidFill>
            <a:srgbClr val="FFFFFF"/>
          </a:solidFill>
          <a:ln/>
        </p:spPr>
      </p:sp>
      <p:sp>
        <p:nvSpPr>
          <p:cNvPr id="24" name="Shape 22"/>
          <p:cNvSpPr/>
          <p:nvPr/>
        </p:nvSpPr>
        <p:spPr>
          <a:xfrm>
            <a:off x="11191280" y="6460689"/>
            <a:ext cx="6106001" cy="9525"/>
          </a:xfrm>
          <a:prstGeom prst="rect">
            <a:avLst/>
          </a:prstGeom>
          <a:solidFill>
            <a:srgbClr val="E3EAF4"/>
          </a:solidFill>
          <a:ln/>
        </p:spPr>
      </p:sp>
      <p:sp>
        <p:nvSpPr>
          <p:cNvPr id="25" name="Text 23"/>
          <p:cNvSpPr/>
          <p:nvPr/>
        </p:nvSpPr>
        <p:spPr>
          <a:xfrm>
            <a:off x="11515130" y="5170527"/>
            <a:ext cx="5641481" cy="1156811"/>
          </a:xfrm>
          <a:prstGeom prst="rect">
            <a:avLst/>
          </a:prstGeom>
          <a:noFill/>
          <a:ln/>
        </p:spPr>
        <p:txBody>
          <a:bodyPr wrap="square" lIns="25400" tIns="25400" rIns="25400" bIns="25400" rtlCol="0" anchor="t">
            <a:normAutofit/>
          </a:bodyPr>
          <a:lstStyle/>
          <a:p>
            <a:pPr algn="l" indent="0" marL="0">
              <a:lnSpc>
                <a:spcPct val="116518"/>
              </a:lnSpc>
              <a:buNone/>
            </a:pPr>
            <a:r>
              <a:rPr lang="en-US" sz="2175" dirty="0">
                <a:solidFill>
                  <a:srgbClr val="0E2E56"/>
                </a:solidFill>
                <a:latin typeface="Arial" pitchFamily="34" charset="0"/>
                <a:ea typeface="Arial" pitchFamily="34" charset="-122"/>
                <a:cs typeface="Arial" pitchFamily="34" charset="-120"/>
              </a:rPr>
              <a:t>Can we document that we meet the minimum standards today?</a:t>
            </a:r>
            <a:endParaRPr lang="en-US" sz="2175" dirty="0"/>
          </a:p>
        </p:txBody>
      </p:sp>
      <p:sp>
        <p:nvSpPr>
          <p:cNvPr id="26" name="Shape 24"/>
          <p:cNvSpPr/>
          <p:nvPr/>
        </p:nvSpPr>
        <p:spPr>
          <a:xfrm>
            <a:off x="990600" y="7929920"/>
            <a:ext cx="3017044" cy="9525"/>
          </a:xfrm>
          <a:prstGeom prst="rect">
            <a:avLst/>
          </a:prstGeom>
          <a:solidFill>
            <a:srgbClr val="E3EAF4"/>
          </a:solidFill>
          <a:ln/>
        </p:spPr>
      </p:sp>
      <p:sp>
        <p:nvSpPr>
          <p:cNvPr id="27" name="Text 25"/>
          <p:cNvSpPr/>
          <p:nvPr/>
        </p:nvSpPr>
        <p:spPr>
          <a:xfrm>
            <a:off x="1314450" y="6639759"/>
            <a:ext cx="2459855" cy="1156811"/>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ED1C2C"/>
                </a:solidFill>
                <a:latin typeface="Arial" pitchFamily="34" charset="0"/>
                <a:ea typeface="Arial" pitchFamily="34" charset="-122"/>
                <a:cs typeface="Arial" pitchFamily="34" charset="-120"/>
              </a:rPr>
              <a:t>Act 510 (2025)</a:t>
            </a:r>
            <a:endParaRPr lang="en-US" sz="2250" dirty="0"/>
          </a:p>
        </p:txBody>
      </p:sp>
      <p:sp>
        <p:nvSpPr>
          <p:cNvPr id="28" name="Shape 26"/>
          <p:cNvSpPr/>
          <p:nvPr/>
        </p:nvSpPr>
        <p:spPr>
          <a:xfrm>
            <a:off x="4007644" y="7929920"/>
            <a:ext cx="7183636" cy="9525"/>
          </a:xfrm>
          <a:prstGeom prst="rect">
            <a:avLst/>
          </a:prstGeom>
          <a:solidFill>
            <a:srgbClr val="E3EAF4"/>
          </a:solidFill>
          <a:ln/>
        </p:spPr>
      </p:sp>
      <p:sp>
        <p:nvSpPr>
          <p:cNvPr id="29" name="Text 27"/>
          <p:cNvSpPr/>
          <p:nvPr/>
        </p:nvSpPr>
        <p:spPr>
          <a:xfrm>
            <a:off x="4331494" y="6639759"/>
            <a:ext cx="6751445" cy="1156811"/>
          </a:xfrm>
          <a:prstGeom prst="rect">
            <a:avLst/>
          </a:prstGeom>
          <a:noFill/>
          <a:ln/>
        </p:spPr>
        <p:txBody>
          <a:bodyPr wrap="square" lIns="25400" tIns="25400" rIns="25400" bIns="25400" rtlCol="0" anchor="t">
            <a:normAutofit/>
          </a:bodyPr>
          <a:lstStyle/>
          <a:p>
            <a:pPr algn="l" indent="0" marL="0">
              <a:lnSpc>
                <a:spcPct val="116518"/>
              </a:lnSpc>
              <a:buNone/>
            </a:pPr>
            <a:r>
              <a:rPr lang="en-US" sz="2175" dirty="0">
                <a:solidFill>
                  <a:srgbClr val="3E5266"/>
                </a:solidFill>
                <a:latin typeface="Arial" pitchFamily="34" charset="0"/>
                <a:ea typeface="Arial" pitchFamily="34" charset="-122"/>
                <a:cs typeface="Arial" pitchFamily="34" charset="-120"/>
              </a:rPr>
              <a:t>Incident response plans and cyberattack details are treated as confidential rather than open records.</a:t>
            </a:r>
            <a:endParaRPr lang="en-US" sz="2175" dirty="0"/>
          </a:p>
        </p:txBody>
      </p:sp>
      <p:sp>
        <p:nvSpPr>
          <p:cNvPr id="30" name="Shape 28"/>
          <p:cNvSpPr/>
          <p:nvPr/>
        </p:nvSpPr>
        <p:spPr>
          <a:xfrm>
            <a:off x="11191280" y="7929920"/>
            <a:ext cx="6106001" cy="9525"/>
          </a:xfrm>
          <a:prstGeom prst="rect">
            <a:avLst/>
          </a:prstGeom>
          <a:solidFill>
            <a:srgbClr val="E3EAF4"/>
          </a:solidFill>
          <a:ln/>
        </p:spPr>
      </p:sp>
      <p:sp>
        <p:nvSpPr>
          <p:cNvPr id="31" name="Text 29"/>
          <p:cNvSpPr/>
          <p:nvPr/>
        </p:nvSpPr>
        <p:spPr>
          <a:xfrm>
            <a:off x="11515130" y="6639759"/>
            <a:ext cx="5641481" cy="1156811"/>
          </a:xfrm>
          <a:prstGeom prst="rect">
            <a:avLst/>
          </a:prstGeom>
          <a:noFill/>
          <a:ln/>
        </p:spPr>
        <p:txBody>
          <a:bodyPr wrap="square" lIns="25400" tIns="25400" rIns="25400" bIns="25400" rtlCol="0" anchor="t">
            <a:normAutofit/>
          </a:bodyPr>
          <a:lstStyle/>
          <a:p>
            <a:pPr algn="l" indent="0" marL="0">
              <a:lnSpc>
                <a:spcPct val="116518"/>
              </a:lnSpc>
              <a:buNone/>
            </a:pPr>
            <a:r>
              <a:rPr lang="en-US" sz="2175" dirty="0">
                <a:solidFill>
                  <a:srgbClr val="0E2E56"/>
                </a:solidFill>
                <a:latin typeface="Arial" pitchFamily="34" charset="0"/>
                <a:ea typeface="Arial" pitchFamily="34" charset="-122"/>
                <a:cs typeface="Arial" pitchFamily="34" charset="-120"/>
              </a:rPr>
              <a:t>Who is authorized to speak during an incident?</a:t>
            </a:r>
            <a:endParaRPr lang="en-US" sz="2175" dirty="0"/>
          </a:p>
        </p:txBody>
      </p:sp>
      <p:sp>
        <p:nvSpPr>
          <p:cNvPr id="32" name="Shape 30"/>
          <p:cNvSpPr/>
          <p:nvPr/>
        </p:nvSpPr>
        <p:spPr>
          <a:xfrm>
            <a:off x="990600" y="7937540"/>
            <a:ext cx="3017044" cy="1088708"/>
          </a:xfrm>
          <a:prstGeom prst="rect">
            <a:avLst/>
          </a:prstGeom>
          <a:solidFill>
            <a:srgbClr val="FFFFFF"/>
          </a:solidFill>
          <a:ln/>
        </p:spPr>
      </p:sp>
      <p:sp>
        <p:nvSpPr>
          <p:cNvPr id="33" name="Text 31"/>
          <p:cNvSpPr/>
          <p:nvPr/>
        </p:nvSpPr>
        <p:spPr>
          <a:xfrm>
            <a:off x="1314450" y="8108990"/>
            <a:ext cx="2459855" cy="783908"/>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ED1C2C"/>
                </a:solidFill>
                <a:latin typeface="Arial" pitchFamily="34" charset="0"/>
                <a:ea typeface="Arial" pitchFamily="34" charset="-122"/>
                <a:cs typeface="Arial" pitchFamily="34" charset="-120"/>
              </a:rPr>
              <a:t>Act 489 (2025)</a:t>
            </a:r>
            <a:endParaRPr lang="en-US" sz="2250" dirty="0"/>
          </a:p>
        </p:txBody>
      </p:sp>
      <p:sp>
        <p:nvSpPr>
          <p:cNvPr id="34" name="Shape 32"/>
          <p:cNvSpPr/>
          <p:nvPr/>
        </p:nvSpPr>
        <p:spPr>
          <a:xfrm>
            <a:off x="4007644" y="7937540"/>
            <a:ext cx="7183636" cy="1088708"/>
          </a:xfrm>
          <a:prstGeom prst="rect">
            <a:avLst/>
          </a:prstGeom>
          <a:solidFill>
            <a:srgbClr val="FFFFFF"/>
          </a:solidFill>
          <a:ln/>
        </p:spPr>
      </p:sp>
      <p:sp>
        <p:nvSpPr>
          <p:cNvPr id="35" name="Text 33"/>
          <p:cNvSpPr/>
          <p:nvPr/>
        </p:nvSpPr>
        <p:spPr>
          <a:xfrm>
            <a:off x="4331494" y="8108990"/>
            <a:ext cx="6751445" cy="783908"/>
          </a:xfrm>
          <a:prstGeom prst="rect">
            <a:avLst/>
          </a:prstGeom>
          <a:noFill/>
          <a:ln/>
        </p:spPr>
        <p:txBody>
          <a:bodyPr wrap="square" lIns="25400" tIns="25400" rIns="25400" bIns="25400" rtlCol="0" anchor="t">
            <a:normAutofit/>
          </a:bodyPr>
          <a:lstStyle/>
          <a:p>
            <a:pPr algn="l" indent="0" marL="0">
              <a:lnSpc>
                <a:spcPct val="116518"/>
              </a:lnSpc>
              <a:buNone/>
            </a:pPr>
            <a:r>
              <a:rPr lang="en-US" sz="2175" dirty="0">
                <a:solidFill>
                  <a:srgbClr val="3E5266"/>
                </a:solidFill>
                <a:latin typeface="Arial" pitchFamily="34" charset="0"/>
                <a:ea typeface="Arial" pitchFamily="34" charset="-122"/>
                <a:cs typeface="Arial" pitchFamily="34" charset="-120"/>
              </a:rPr>
              <a:t>Arkansas Cybersecurity Act — establishes a State Cybersecurity Office and statewide standards.</a:t>
            </a:r>
            <a:endParaRPr lang="en-US" sz="2175" dirty="0"/>
          </a:p>
        </p:txBody>
      </p:sp>
      <p:sp>
        <p:nvSpPr>
          <p:cNvPr id="36" name="Shape 34"/>
          <p:cNvSpPr/>
          <p:nvPr/>
        </p:nvSpPr>
        <p:spPr>
          <a:xfrm>
            <a:off x="11191280" y="7937540"/>
            <a:ext cx="6106001" cy="1088708"/>
          </a:xfrm>
          <a:prstGeom prst="rect">
            <a:avLst/>
          </a:prstGeom>
          <a:solidFill>
            <a:srgbClr val="FFFFFF"/>
          </a:solidFill>
          <a:ln/>
        </p:spPr>
      </p:sp>
      <p:sp>
        <p:nvSpPr>
          <p:cNvPr id="37" name="Text 35"/>
          <p:cNvSpPr/>
          <p:nvPr/>
        </p:nvSpPr>
        <p:spPr>
          <a:xfrm>
            <a:off x="11515130" y="8108990"/>
            <a:ext cx="5641481" cy="783908"/>
          </a:xfrm>
          <a:prstGeom prst="rect">
            <a:avLst/>
          </a:prstGeom>
          <a:noFill/>
          <a:ln/>
        </p:spPr>
        <p:txBody>
          <a:bodyPr wrap="square" lIns="25400" tIns="25400" rIns="25400" bIns="25400" rtlCol="0" anchor="t">
            <a:normAutofit/>
          </a:bodyPr>
          <a:lstStyle/>
          <a:p>
            <a:pPr algn="l" indent="0" marL="0">
              <a:lnSpc>
                <a:spcPct val="116518"/>
              </a:lnSpc>
              <a:buNone/>
            </a:pPr>
            <a:r>
              <a:rPr lang="en-US" sz="2175" dirty="0">
                <a:solidFill>
                  <a:srgbClr val="0E2E56"/>
                </a:solidFill>
                <a:latin typeface="Arial" pitchFamily="34" charset="0"/>
                <a:ea typeface="Arial" pitchFamily="34" charset="-122"/>
                <a:cs typeface="Arial" pitchFamily="34" charset="-120"/>
              </a:rPr>
              <a:t>Whose standards are we measuring ourselves against?</a:t>
            </a:r>
            <a:endParaRPr lang="en-US" sz="2175" dirty="0"/>
          </a:p>
        </p:txBody>
      </p:sp>
      <p:sp>
        <p:nvSpPr>
          <p:cNvPr id="38" name="Text 36"/>
          <p:cNvSpPr/>
          <p:nvPr/>
        </p:nvSpPr>
        <p:spPr>
          <a:xfrm>
            <a:off x="990600" y="9204960"/>
            <a:ext cx="16796004" cy="358140"/>
          </a:xfrm>
          <a:prstGeom prst="rect">
            <a:avLst/>
          </a:prstGeom>
          <a:noFill/>
          <a:ln/>
        </p:spPr>
        <p:txBody>
          <a:bodyPr wrap="square" lIns="25400" tIns="25400" rIns="25400" bIns="25400" rtlCol="0" anchor="t">
            <a:normAutofit/>
          </a:bodyPr>
          <a:lstStyle/>
          <a:p>
            <a:pPr algn="l" indent="0" marL="0">
              <a:lnSpc>
                <a:spcPct val="123529"/>
              </a:lnSpc>
              <a:buNone/>
            </a:pPr>
            <a:r>
              <a:rPr lang="en-US" sz="1800" dirty="0">
                <a:solidFill>
                  <a:srgbClr val="8A99AC"/>
                </a:solidFill>
                <a:latin typeface="Arial" pitchFamily="34" charset="0"/>
                <a:ea typeface="Arial" pitchFamily="34" charset="-122"/>
                <a:cs typeface="Arial" pitchFamily="34" charset="-120"/>
              </a:rPr>
              <a:t>Summary only — confirm current text and deadlines with your city attorney.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AGENDA</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What we'll cover</a:t>
            </a:r>
            <a:endParaRPr lang="en-US" sz="5100" dirty="0"/>
          </a:p>
        </p:txBody>
      </p:sp>
      <p:sp>
        <p:nvSpPr>
          <p:cNvPr id="4" name="Shape 2"/>
          <p:cNvSpPr/>
          <p:nvPr/>
        </p:nvSpPr>
        <p:spPr>
          <a:xfrm>
            <a:off x="990600" y="2566392"/>
            <a:ext cx="7991475" cy="3203258"/>
          </a:xfrm>
          <a:prstGeom prst="roundRect">
            <a:avLst>
              <a:gd name="adj" fmla="val 1784"/>
            </a:avLst>
          </a:prstGeom>
          <a:solidFill>
            <a:srgbClr val="FFFFFF"/>
          </a:solidFill>
          <a:ln/>
        </p:spPr>
      </p:sp>
      <p:sp>
        <p:nvSpPr>
          <p:cNvPr id="5" name="Shape 3"/>
          <p:cNvSpPr/>
          <p:nvPr/>
        </p:nvSpPr>
        <p:spPr>
          <a:xfrm>
            <a:off x="990600" y="2566392"/>
            <a:ext cx="7991475" cy="76200"/>
          </a:xfrm>
          <a:prstGeom prst="rect">
            <a:avLst/>
          </a:prstGeom>
          <a:solidFill>
            <a:srgbClr val="1B4E9B"/>
          </a:solidFill>
          <a:ln/>
        </p:spPr>
      </p:sp>
      <p:sp>
        <p:nvSpPr>
          <p:cNvPr id="6" name="Text 4"/>
          <p:cNvSpPr/>
          <p:nvPr/>
        </p:nvSpPr>
        <p:spPr>
          <a:xfrm>
            <a:off x="1428750" y="3061692"/>
            <a:ext cx="7826692" cy="361950"/>
          </a:xfrm>
          <a:prstGeom prst="rect">
            <a:avLst/>
          </a:prstGeom>
          <a:noFill/>
          <a:ln/>
        </p:spPr>
        <p:txBody>
          <a:bodyPr wrap="square" lIns="25400" tIns="25400" rIns="25400" bIns="25400" rtlCol="0" anchor="t">
            <a:normAutofit/>
          </a:bodyPr>
          <a:lstStyle/>
          <a:p>
            <a:pPr algn="l" indent="0" marL="0">
              <a:lnSpc>
                <a:spcPct val="70833"/>
              </a:lnSpc>
              <a:buNone/>
            </a:pPr>
            <a:r>
              <a:rPr lang="en-US" sz="2550" b="1" dirty="0">
                <a:solidFill>
                  <a:srgbClr val="ED1C2C"/>
                </a:solidFill>
                <a:latin typeface="Arial" pitchFamily="34" charset="0"/>
                <a:ea typeface="Arial" pitchFamily="34" charset="-122"/>
                <a:cs typeface="Arial" pitchFamily="34" charset="-120"/>
              </a:rPr>
              <a:t>01</a:t>
            </a:r>
            <a:endParaRPr lang="en-US" sz="2550" dirty="0"/>
          </a:p>
        </p:txBody>
      </p:sp>
      <p:sp>
        <p:nvSpPr>
          <p:cNvPr id="7" name="Text 5"/>
          <p:cNvSpPr/>
          <p:nvPr/>
        </p:nvSpPr>
        <p:spPr>
          <a:xfrm>
            <a:off x="1428750" y="3537942"/>
            <a:ext cx="7826692" cy="498157"/>
          </a:xfrm>
          <a:prstGeom prst="rect">
            <a:avLst/>
          </a:prstGeom>
          <a:noFill/>
          <a:ln/>
        </p:spPr>
        <p:txBody>
          <a:bodyPr wrap="square" lIns="25400" tIns="25400" rIns="25400" bIns="25400" rtlCol="0" anchor="t">
            <a:normAutofit/>
          </a:bodyPr>
          <a:lstStyle/>
          <a:p>
            <a:pPr algn="l" indent="0" marL="0">
              <a:lnSpc>
                <a:spcPct val="98975"/>
              </a:lnSpc>
              <a:buNone/>
            </a:pPr>
            <a:r>
              <a:rPr lang="en-US" sz="3150" b="1" dirty="0">
                <a:solidFill>
                  <a:srgbClr val="0E2E56"/>
                </a:solidFill>
                <a:latin typeface="Arial" pitchFamily="34" charset="0"/>
                <a:ea typeface="Arial" pitchFamily="34" charset="-122"/>
                <a:cs typeface="Arial" pitchFamily="34" charset="-120"/>
              </a:rPr>
              <a:t>How the money leaves</a:t>
            </a:r>
            <a:endParaRPr lang="en-US" sz="3150" dirty="0"/>
          </a:p>
        </p:txBody>
      </p:sp>
      <p:sp>
        <p:nvSpPr>
          <p:cNvPr id="8" name="Text 6"/>
          <p:cNvSpPr/>
          <p:nvPr/>
        </p:nvSpPr>
        <p:spPr>
          <a:xfrm>
            <a:off x="1428750" y="4150400"/>
            <a:ext cx="7328630" cy="838200"/>
          </a:xfrm>
          <a:prstGeom prst="rect">
            <a:avLst/>
          </a:prstGeom>
          <a:noFill/>
          <a:ln/>
        </p:spPr>
        <p:txBody>
          <a:bodyPr wrap="square" lIns="25400" tIns="25400" rIns="25400" bIns="25400" rtlCol="0" anchor="t">
            <a:normAutofit/>
          </a:bodyPr>
          <a:lstStyle/>
          <a:p>
            <a:pPr algn="l" indent="0" marL="0">
              <a:lnSpc>
                <a:spcPct val="122093"/>
              </a:lnSpc>
              <a:buNone/>
            </a:pPr>
            <a:r>
              <a:rPr lang="en-US" sz="2250" dirty="0">
                <a:solidFill>
                  <a:srgbClr val="5A6B80"/>
                </a:solidFill>
                <a:latin typeface="Arial" pitchFamily="34" charset="0"/>
                <a:ea typeface="Arial" pitchFamily="34" charset="-122"/>
                <a:cs typeface="Arial" pitchFamily="34" charset="-120"/>
              </a:rPr>
              <a:t>Business email compromise, wire and ACH fraud, vendor payment diversion.</a:t>
            </a:r>
            <a:endParaRPr lang="en-US" sz="2250" dirty="0"/>
          </a:p>
        </p:txBody>
      </p:sp>
      <p:sp>
        <p:nvSpPr>
          <p:cNvPr id="9" name="Text 7"/>
          <p:cNvSpPr/>
          <p:nvPr/>
        </p:nvSpPr>
        <p:spPr>
          <a:xfrm>
            <a:off x="1428750" y="5102900"/>
            <a:ext cx="7826692"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dirty="0">
                <a:solidFill>
                  <a:srgbClr val="94A5B8"/>
                </a:solidFill>
                <a:latin typeface="Arial" pitchFamily="34" charset="0"/>
                <a:ea typeface="Arial" pitchFamily="34" charset="-122"/>
                <a:cs typeface="Arial" pitchFamily="34" charset="-120"/>
              </a:rPr>
              <a:t>12 minutes</a:t>
            </a:r>
            <a:endParaRPr lang="en-US" sz="1950" dirty="0"/>
          </a:p>
        </p:txBody>
      </p:sp>
      <p:sp>
        <p:nvSpPr>
          <p:cNvPr id="10" name="Shape 8"/>
          <p:cNvSpPr/>
          <p:nvPr/>
        </p:nvSpPr>
        <p:spPr>
          <a:xfrm>
            <a:off x="9305925" y="2566392"/>
            <a:ext cx="7991475" cy="3203258"/>
          </a:xfrm>
          <a:prstGeom prst="roundRect">
            <a:avLst>
              <a:gd name="adj" fmla="val 1784"/>
            </a:avLst>
          </a:prstGeom>
          <a:solidFill>
            <a:srgbClr val="FFFFFF"/>
          </a:solidFill>
          <a:ln/>
        </p:spPr>
      </p:sp>
      <p:sp>
        <p:nvSpPr>
          <p:cNvPr id="11" name="Shape 9"/>
          <p:cNvSpPr/>
          <p:nvPr/>
        </p:nvSpPr>
        <p:spPr>
          <a:xfrm>
            <a:off x="9305925" y="2566392"/>
            <a:ext cx="7991475" cy="76200"/>
          </a:xfrm>
          <a:prstGeom prst="rect">
            <a:avLst/>
          </a:prstGeom>
          <a:solidFill>
            <a:srgbClr val="1B4E9B"/>
          </a:solidFill>
          <a:ln/>
        </p:spPr>
      </p:sp>
      <p:sp>
        <p:nvSpPr>
          <p:cNvPr id="12" name="Text 10"/>
          <p:cNvSpPr/>
          <p:nvPr/>
        </p:nvSpPr>
        <p:spPr>
          <a:xfrm>
            <a:off x="9744075" y="3061692"/>
            <a:ext cx="7826692" cy="361950"/>
          </a:xfrm>
          <a:prstGeom prst="rect">
            <a:avLst/>
          </a:prstGeom>
          <a:noFill/>
          <a:ln/>
        </p:spPr>
        <p:txBody>
          <a:bodyPr wrap="square" lIns="25400" tIns="25400" rIns="25400" bIns="25400" rtlCol="0" anchor="t">
            <a:normAutofit/>
          </a:bodyPr>
          <a:lstStyle/>
          <a:p>
            <a:pPr algn="l" indent="0" marL="0">
              <a:lnSpc>
                <a:spcPct val="70833"/>
              </a:lnSpc>
              <a:buNone/>
            </a:pPr>
            <a:r>
              <a:rPr lang="en-US" sz="2550" b="1" dirty="0">
                <a:solidFill>
                  <a:srgbClr val="ED1C2C"/>
                </a:solidFill>
                <a:latin typeface="Arial" pitchFamily="34" charset="0"/>
                <a:ea typeface="Arial" pitchFamily="34" charset="-122"/>
                <a:cs typeface="Arial" pitchFamily="34" charset="-120"/>
              </a:rPr>
              <a:t>02</a:t>
            </a:r>
            <a:endParaRPr lang="en-US" sz="2550" dirty="0"/>
          </a:p>
        </p:txBody>
      </p:sp>
      <p:sp>
        <p:nvSpPr>
          <p:cNvPr id="13" name="Text 11"/>
          <p:cNvSpPr/>
          <p:nvPr/>
        </p:nvSpPr>
        <p:spPr>
          <a:xfrm>
            <a:off x="9744075" y="3537942"/>
            <a:ext cx="7826692" cy="498157"/>
          </a:xfrm>
          <a:prstGeom prst="rect">
            <a:avLst/>
          </a:prstGeom>
          <a:noFill/>
          <a:ln/>
        </p:spPr>
        <p:txBody>
          <a:bodyPr wrap="square" lIns="25400" tIns="25400" rIns="25400" bIns="25400" rtlCol="0" anchor="t">
            <a:normAutofit/>
          </a:bodyPr>
          <a:lstStyle/>
          <a:p>
            <a:pPr algn="l" indent="0" marL="0">
              <a:lnSpc>
                <a:spcPct val="98975"/>
              </a:lnSpc>
              <a:buNone/>
            </a:pPr>
            <a:r>
              <a:rPr lang="en-US" sz="3150" b="1" dirty="0">
                <a:solidFill>
                  <a:srgbClr val="0E2E56"/>
                </a:solidFill>
                <a:latin typeface="Arial" pitchFamily="34" charset="0"/>
                <a:ea typeface="Arial" pitchFamily="34" charset="-122"/>
                <a:cs typeface="Arial" pitchFamily="34" charset="-120"/>
              </a:rPr>
              <a:t>When operations stop</a:t>
            </a:r>
            <a:endParaRPr lang="en-US" sz="3150" dirty="0"/>
          </a:p>
        </p:txBody>
      </p:sp>
      <p:sp>
        <p:nvSpPr>
          <p:cNvPr id="14" name="Text 12"/>
          <p:cNvSpPr/>
          <p:nvPr/>
        </p:nvSpPr>
        <p:spPr>
          <a:xfrm>
            <a:off x="9744075" y="4150400"/>
            <a:ext cx="7328630" cy="838200"/>
          </a:xfrm>
          <a:prstGeom prst="rect">
            <a:avLst/>
          </a:prstGeom>
          <a:noFill/>
          <a:ln/>
        </p:spPr>
        <p:txBody>
          <a:bodyPr wrap="square" lIns="25400" tIns="25400" rIns="25400" bIns="25400" rtlCol="0" anchor="t">
            <a:normAutofit/>
          </a:bodyPr>
          <a:lstStyle/>
          <a:p>
            <a:pPr algn="l" indent="0" marL="0">
              <a:lnSpc>
                <a:spcPct val="122093"/>
              </a:lnSpc>
              <a:buNone/>
            </a:pPr>
            <a:r>
              <a:rPr lang="en-US" sz="2250" dirty="0">
                <a:solidFill>
                  <a:srgbClr val="5A6B80"/>
                </a:solidFill>
                <a:latin typeface="Arial" pitchFamily="34" charset="0"/>
                <a:ea typeface="Arial" pitchFamily="34" charset="-122"/>
                <a:cs typeface="Arial" pitchFamily="34" charset="-120"/>
              </a:rPr>
              <a:t>Ransomware, downtime cost, and what recovery actually looks like.</a:t>
            </a:r>
            <a:endParaRPr lang="en-US" sz="2250" dirty="0"/>
          </a:p>
        </p:txBody>
      </p:sp>
      <p:sp>
        <p:nvSpPr>
          <p:cNvPr id="15" name="Text 13"/>
          <p:cNvSpPr/>
          <p:nvPr/>
        </p:nvSpPr>
        <p:spPr>
          <a:xfrm>
            <a:off x="9744075" y="5102900"/>
            <a:ext cx="7826692"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dirty="0">
                <a:solidFill>
                  <a:srgbClr val="94A5B8"/>
                </a:solidFill>
                <a:latin typeface="Arial" pitchFamily="34" charset="0"/>
                <a:ea typeface="Arial" pitchFamily="34" charset="-122"/>
                <a:cs typeface="Arial" pitchFamily="34" charset="-120"/>
              </a:rPr>
              <a:t>10 minutes</a:t>
            </a:r>
            <a:endParaRPr lang="en-US" sz="1950" dirty="0"/>
          </a:p>
        </p:txBody>
      </p:sp>
      <p:sp>
        <p:nvSpPr>
          <p:cNvPr id="16" name="Shape 14"/>
          <p:cNvSpPr/>
          <p:nvPr/>
        </p:nvSpPr>
        <p:spPr>
          <a:xfrm>
            <a:off x="990600" y="6093500"/>
            <a:ext cx="7991475" cy="3203258"/>
          </a:xfrm>
          <a:prstGeom prst="roundRect">
            <a:avLst>
              <a:gd name="adj" fmla="val 1784"/>
            </a:avLst>
          </a:prstGeom>
          <a:solidFill>
            <a:srgbClr val="FFFFFF"/>
          </a:solidFill>
          <a:ln/>
        </p:spPr>
      </p:sp>
      <p:sp>
        <p:nvSpPr>
          <p:cNvPr id="17" name="Shape 15"/>
          <p:cNvSpPr/>
          <p:nvPr/>
        </p:nvSpPr>
        <p:spPr>
          <a:xfrm>
            <a:off x="990600" y="6093500"/>
            <a:ext cx="7991475" cy="76200"/>
          </a:xfrm>
          <a:prstGeom prst="rect">
            <a:avLst/>
          </a:prstGeom>
          <a:solidFill>
            <a:srgbClr val="1B4E9B"/>
          </a:solidFill>
          <a:ln/>
        </p:spPr>
      </p:sp>
      <p:sp>
        <p:nvSpPr>
          <p:cNvPr id="18" name="Text 16"/>
          <p:cNvSpPr/>
          <p:nvPr/>
        </p:nvSpPr>
        <p:spPr>
          <a:xfrm>
            <a:off x="1428750" y="6588800"/>
            <a:ext cx="7826692" cy="361950"/>
          </a:xfrm>
          <a:prstGeom prst="rect">
            <a:avLst/>
          </a:prstGeom>
          <a:noFill/>
          <a:ln/>
        </p:spPr>
        <p:txBody>
          <a:bodyPr wrap="square" lIns="25400" tIns="25400" rIns="25400" bIns="25400" rtlCol="0" anchor="t">
            <a:normAutofit/>
          </a:bodyPr>
          <a:lstStyle/>
          <a:p>
            <a:pPr algn="l" indent="0" marL="0">
              <a:lnSpc>
                <a:spcPct val="70833"/>
              </a:lnSpc>
              <a:buNone/>
            </a:pPr>
            <a:r>
              <a:rPr lang="en-US" sz="2550" b="1" dirty="0">
                <a:solidFill>
                  <a:srgbClr val="ED1C2C"/>
                </a:solidFill>
                <a:latin typeface="Arial" pitchFamily="34" charset="0"/>
                <a:ea typeface="Arial" pitchFamily="34" charset="-122"/>
                <a:cs typeface="Arial" pitchFamily="34" charset="-120"/>
              </a:rPr>
              <a:t>03</a:t>
            </a:r>
            <a:endParaRPr lang="en-US" sz="2550" dirty="0"/>
          </a:p>
        </p:txBody>
      </p:sp>
      <p:sp>
        <p:nvSpPr>
          <p:cNvPr id="19" name="Text 17"/>
          <p:cNvSpPr/>
          <p:nvPr/>
        </p:nvSpPr>
        <p:spPr>
          <a:xfrm>
            <a:off x="1428750" y="7065050"/>
            <a:ext cx="7826692" cy="498157"/>
          </a:xfrm>
          <a:prstGeom prst="rect">
            <a:avLst/>
          </a:prstGeom>
          <a:noFill/>
          <a:ln/>
        </p:spPr>
        <p:txBody>
          <a:bodyPr wrap="square" lIns="25400" tIns="25400" rIns="25400" bIns="25400" rtlCol="0" anchor="t">
            <a:normAutofit/>
          </a:bodyPr>
          <a:lstStyle/>
          <a:p>
            <a:pPr algn="l" indent="0" marL="0">
              <a:lnSpc>
                <a:spcPct val="98975"/>
              </a:lnSpc>
              <a:buNone/>
            </a:pPr>
            <a:r>
              <a:rPr lang="en-US" sz="3150" b="1" dirty="0">
                <a:solidFill>
                  <a:srgbClr val="0E2E56"/>
                </a:solidFill>
                <a:latin typeface="Arial" pitchFamily="34" charset="0"/>
                <a:ea typeface="Arial" pitchFamily="34" charset="-122"/>
                <a:cs typeface="Arial" pitchFamily="34" charset="-120"/>
              </a:rPr>
              <a:t>Governance, risk &amp; compliance</a:t>
            </a:r>
            <a:endParaRPr lang="en-US" sz="3150" dirty="0"/>
          </a:p>
        </p:txBody>
      </p:sp>
      <p:sp>
        <p:nvSpPr>
          <p:cNvPr id="20" name="Text 18"/>
          <p:cNvSpPr/>
          <p:nvPr/>
        </p:nvSpPr>
        <p:spPr>
          <a:xfrm>
            <a:off x="1428750" y="7677508"/>
            <a:ext cx="7328630" cy="838200"/>
          </a:xfrm>
          <a:prstGeom prst="rect">
            <a:avLst/>
          </a:prstGeom>
          <a:noFill/>
          <a:ln/>
        </p:spPr>
        <p:txBody>
          <a:bodyPr wrap="square" lIns="25400" tIns="25400" rIns="25400" bIns="25400" rtlCol="0" anchor="t">
            <a:normAutofit/>
          </a:bodyPr>
          <a:lstStyle/>
          <a:p>
            <a:pPr algn="l" indent="0" marL="0">
              <a:lnSpc>
                <a:spcPct val="122093"/>
              </a:lnSpc>
              <a:buNone/>
            </a:pPr>
            <a:r>
              <a:rPr lang="en-US" sz="2250" dirty="0">
                <a:solidFill>
                  <a:srgbClr val="5A6B80"/>
                </a:solidFill>
                <a:latin typeface="Arial" pitchFamily="34" charset="0"/>
                <a:ea typeface="Arial" pitchFamily="34" charset="-122"/>
                <a:cs typeface="Arial" pitchFamily="34" charset="-120"/>
              </a:rPr>
              <a:t>Arkansas statutory requirements, audit questions, third-party risk.</a:t>
            </a:r>
            <a:endParaRPr lang="en-US" sz="2250" dirty="0"/>
          </a:p>
        </p:txBody>
      </p:sp>
      <p:sp>
        <p:nvSpPr>
          <p:cNvPr id="21" name="Text 19"/>
          <p:cNvSpPr/>
          <p:nvPr/>
        </p:nvSpPr>
        <p:spPr>
          <a:xfrm>
            <a:off x="1428750" y="8630008"/>
            <a:ext cx="7826692"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dirty="0">
                <a:solidFill>
                  <a:srgbClr val="94A5B8"/>
                </a:solidFill>
                <a:latin typeface="Arial" pitchFamily="34" charset="0"/>
                <a:ea typeface="Arial" pitchFamily="34" charset="-122"/>
                <a:cs typeface="Arial" pitchFamily="34" charset="-120"/>
              </a:rPr>
              <a:t>12 minutes</a:t>
            </a:r>
            <a:endParaRPr lang="en-US" sz="1950" dirty="0"/>
          </a:p>
        </p:txBody>
      </p:sp>
      <p:sp>
        <p:nvSpPr>
          <p:cNvPr id="22" name="Shape 20"/>
          <p:cNvSpPr/>
          <p:nvPr/>
        </p:nvSpPr>
        <p:spPr>
          <a:xfrm>
            <a:off x="9305925" y="6093500"/>
            <a:ext cx="7991475" cy="3203258"/>
          </a:xfrm>
          <a:prstGeom prst="roundRect">
            <a:avLst>
              <a:gd name="adj" fmla="val 1784"/>
            </a:avLst>
          </a:prstGeom>
          <a:solidFill>
            <a:srgbClr val="FFFFFF"/>
          </a:solidFill>
          <a:ln/>
        </p:spPr>
      </p:sp>
      <p:sp>
        <p:nvSpPr>
          <p:cNvPr id="23" name="Shape 21"/>
          <p:cNvSpPr/>
          <p:nvPr/>
        </p:nvSpPr>
        <p:spPr>
          <a:xfrm>
            <a:off x="9305925" y="6093500"/>
            <a:ext cx="7991475" cy="76200"/>
          </a:xfrm>
          <a:prstGeom prst="rect">
            <a:avLst/>
          </a:prstGeom>
          <a:solidFill>
            <a:srgbClr val="1B4E9B"/>
          </a:solidFill>
          <a:ln/>
        </p:spPr>
      </p:sp>
      <p:sp>
        <p:nvSpPr>
          <p:cNvPr id="24" name="Text 22"/>
          <p:cNvSpPr/>
          <p:nvPr/>
        </p:nvSpPr>
        <p:spPr>
          <a:xfrm>
            <a:off x="9744075" y="6588800"/>
            <a:ext cx="7826692" cy="361950"/>
          </a:xfrm>
          <a:prstGeom prst="rect">
            <a:avLst/>
          </a:prstGeom>
          <a:noFill/>
          <a:ln/>
        </p:spPr>
        <p:txBody>
          <a:bodyPr wrap="square" lIns="25400" tIns="25400" rIns="25400" bIns="25400" rtlCol="0" anchor="t">
            <a:normAutofit/>
          </a:bodyPr>
          <a:lstStyle/>
          <a:p>
            <a:pPr algn="l" indent="0" marL="0">
              <a:lnSpc>
                <a:spcPct val="70833"/>
              </a:lnSpc>
              <a:buNone/>
            </a:pPr>
            <a:r>
              <a:rPr lang="en-US" sz="2550" b="1" dirty="0">
                <a:solidFill>
                  <a:srgbClr val="ED1C2C"/>
                </a:solidFill>
                <a:latin typeface="Arial" pitchFamily="34" charset="0"/>
                <a:ea typeface="Arial" pitchFamily="34" charset="-122"/>
                <a:cs typeface="Arial" pitchFamily="34" charset="-120"/>
              </a:rPr>
              <a:t>04</a:t>
            </a:r>
            <a:endParaRPr lang="en-US" sz="2550" dirty="0"/>
          </a:p>
        </p:txBody>
      </p:sp>
      <p:sp>
        <p:nvSpPr>
          <p:cNvPr id="25" name="Text 23"/>
          <p:cNvSpPr/>
          <p:nvPr/>
        </p:nvSpPr>
        <p:spPr>
          <a:xfrm>
            <a:off x="9744075" y="7065050"/>
            <a:ext cx="7826692" cy="498157"/>
          </a:xfrm>
          <a:prstGeom prst="rect">
            <a:avLst/>
          </a:prstGeom>
          <a:noFill/>
          <a:ln/>
        </p:spPr>
        <p:txBody>
          <a:bodyPr wrap="square" lIns="25400" tIns="25400" rIns="25400" bIns="25400" rtlCol="0" anchor="t">
            <a:normAutofit/>
          </a:bodyPr>
          <a:lstStyle/>
          <a:p>
            <a:pPr algn="l" indent="0" marL="0">
              <a:lnSpc>
                <a:spcPct val="98975"/>
              </a:lnSpc>
              <a:buNone/>
            </a:pPr>
            <a:r>
              <a:rPr lang="en-US" sz="3150" b="1" dirty="0">
                <a:solidFill>
                  <a:srgbClr val="0E2E56"/>
                </a:solidFill>
                <a:latin typeface="Arial" pitchFamily="34" charset="0"/>
                <a:ea typeface="Arial" pitchFamily="34" charset="-122"/>
                <a:cs typeface="Arial" pitchFamily="34" charset="-120"/>
              </a:rPr>
              <a:t>What to do Monday</a:t>
            </a:r>
            <a:endParaRPr lang="en-US" sz="3150" dirty="0"/>
          </a:p>
        </p:txBody>
      </p:sp>
      <p:sp>
        <p:nvSpPr>
          <p:cNvPr id="26" name="Text 24"/>
          <p:cNvSpPr/>
          <p:nvPr/>
        </p:nvSpPr>
        <p:spPr>
          <a:xfrm>
            <a:off x="9744075" y="7677508"/>
            <a:ext cx="7328630" cy="838200"/>
          </a:xfrm>
          <a:prstGeom prst="rect">
            <a:avLst/>
          </a:prstGeom>
          <a:noFill/>
          <a:ln/>
        </p:spPr>
        <p:txBody>
          <a:bodyPr wrap="square" lIns="25400" tIns="25400" rIns="25400" bIns="25400" rtlCol="0" anchor="t">
            <a:normAutofit/>
          </a:bodyPr>
          <a:lstStyle/>
          <a:p>
            <a:pPr algn="l" indent="0" marL="0">
              <a:lnSpc>
                <a:spcPct val="122093"/>
              </a:lnSpc>
              <a:buNone/>
            </a:pPr>
            <a:r>
              <a:rPr lang="en-US" sz="2250" dirty="0">
                <a:solidFill>
                  <a:srgbClr val="5A6B80"/>
                </a:solidFill>
                <a:latin typeface="Arial" pitchFamily="34" charset="0"/>
                <a:ea typeface="Arial" pitchFamily="34" charset="-122"/>
                <a:cs typeface="Arial" pitchFamily="34" charset="-120"/>
              </a:rPr>
              <a:t>Controls, budget framing, and a ninety-day sequence.</a:t>
            </a:r>
            <a:endParaRPr lang="en-US" sz="2250" dirty="0"/>
          </a:p>
        </p:txBody>
      </p:sp>
      <p:sp>
        <p:nvSpPr>
          <p:cNvPr id="27" name="Text 25"/>
          <p:cNvSpPr/>
          <p:nvPr/>
        </p:nvSpPr>
        <p:spPr>
          <a:xfrm>
            <a:off x="9744075" y="8630008"/>
            <a:ext cx="7826692"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dirty="0">
                <a:solidFill>
                  <a:srgbClr val="94A5B8"/>
                </a:solidFill>
                <a:latin typeface="Arial" pitchFamily="34" charset="0"/>
                <a:ea typeface="Arial" pitchFamily="34" charset="-122"/>
                <a:cs typeface="Arial" pitchFamily="34" charset="-120"/>
              </a:rPr>
              <a:t>8 minutes</a:t>
            </a:r>
            <a:endParaRPr lang="en-US" sz="1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DEFINITIONS</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Governance, risk and compliance in plain English</a:t>
            </a:r>
            <a:endParaRPr lang="en-US" sz="5100" dirty="0"/>
          </a:p>
        </p:txBody>
      </p:sp>
      <p:sp>
        <p:nvSpPr>
          <p:cNvPr id="4" name="Shape 2"/>
          <p:cNvSpPr/>
          <p:nvPr/>
        </p:nvSpPr>
        <p:spPr>
          <a:xfrm>
            <a:off x="990600" y="2528292"/>
            <a:ext cx="5219700" cy="4440555"/>
          </a:xfrm>
          <a:prstGeom prst="roundRect">
            <a:avLst>
              <a:gd name="adj" fmla="val 1716"/>
            </a:avLst>
          </a:prstGeom>
          <a:solidFill>
            <a:srgbClr val="FFFFFF"/>
          </a:solidFill>
          <a:ln/>
        </p:spPr>
      </p:sp>
      <p:sp>
        <p:nvSpPr>
          <p:cNvPr id="5" name="Text 3"/>
          <p:cNvSpPr/>
          <p:nvPr/>
        </p:nvSpPr>
        <p:spPr>
          <a:xfrm>
            <a:off x="1428750" y="2985492"/>
            <a:ext cx="4777740" cy="520065"/>
          </a:xfrm>
          <a:prstGeom prst="rect">
            <a:avLst/>
          </a:prstGeom>
          <a:noFill/>
          <a:ln/>
        </p:spPr>
        <p:txBody>
          <a:bodyPr wrap="square" lIns="25400" tIns="25400" rIns="25400" bIns="25400" rtlCol="0" anchor="t">
            <a:normAutofit/>
          </a:bodyPr>
          <a:lstStyle/>
          <a:p>
            <a:pPr algn="l" indent="0" marL="0">
              <a:lnSpc>
                <a:spcPct val="78086"/>
              </a:lnSpc>
              <a:buNone/>
            </a:pPr>
            <a:r>
              <a:rPr lang="en-US" sz="3450" b="1" dirty="0">
                <a:solidFill>
                  <a:srgbClr val="1B4E9B"/>
                </a:solidFill>
                <a:latin typeface="Arial" pitchFamily="34" charset="0"/>
                <a:ea typeface="Arial" pitchFamily="34" charset="-122"/>
                <a:cs typeface="Arial" pitchFamily="34" charset="-120"/>
              </a:rPr>
              <a:t>Governance</a:t>
            </a:r>
            <a:endParaRPr lang="en-US" sz="3450" dirty="0"/>
          </a:p>
        </p:txBody>
      </p:sp>
      <p:sp>
        <p:nvSpPr>
          <p:cNvPr id="6" name="Text 4"/>
          <p:cNvSpPr/>
          <p:nvPr/>
        </p:nvSpPr>
        <p:spPr>
          <a:xfrm>
            <a:off x="1428750" y="3657957"/>
            <a:ext cx="4473702" cy="174498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3E5266"/>
                </a:solidFill>
                <a:latin typeface="Arial" pitchFamily="34" charset="0"/>
                <a:ea typeface="Arial" pitchFamily="34" charset="-122"/>
                <a:cs typeface="Arial" pitchFamily="34" charset="-120"/>
              </a:rPr>
              <a:t>Who decides, who approves, and what is written down. Policies, thresholds, and delegated authority.</a:t>
            </a:r>
            <a:endParaRPr lang="en-US" sz="2400" dirty="0"/>
          </a:p>
        </p:txBody>
      </p:sp>
      <p:sp>
        <p:nvSpPr>
          <p:cNvPr id="7" name="Shape 5"/>
          <p:cNvSpPr/>
          <p:nvPr/>
        </p:nvSpPr>
        <p:spPr>
          <a:xfrm>
            <a:off x="1428750" y="5555337"/>
            <a:ext cx="4343400" cy="15240"/>
          </a:xfrm>
          <a:prstGeom prst="rect">
            <a:avLst/>
          </a:prstGeom>
          <a:solidFill>
            <a:srgbClr val="E3EAF4"/>
          </a:solidFill>
          <a:ln/>
        </p:spPr>
      </p:sp>
      <p:sp>
        <p:nvSpPr>
          <p:cNvPr id="8" name="Text 6"/>
          <p:cNvSpPr/>
          <p:nvPr/>
        </p:nvSpPr>
        <p:spPr>
          <a:xfrm>
            <a:off x="1428750" y="5818227"/>
            <a:ext cx="4473702" cy="731520"/>
          </a:xfrm>
          <a:prstGeom prst="rect">
            <a:avLst/>
          </a:prstGeom>
          <a:noFill/>
          <a:ln/>
        </p:spPr>
        <p:txBody>
          <a:bodyPr wrap="square" lIns="25400" tIns="25400" rIns="25400" bIns="25400" rtlCol="0" anchor="t">
            <a:normAutofit/>
          </a:bodyPr>
          <a:lstStyle/>
          <a:p>
            <a:pPr algn="l" indent="0" marL="0">
              <a:lnSpc>
                <a:spcPct val="113750"/>
              </a:lnSpc>
              <a:buNone/>
            </a:pPr>
            <a:r>
              <a:rPr lang="en-US" sz="2100" b="1" dirty="0">
                <a:solidFill>
                  <a:srgbClr val="0E2E56"/>
                </a:solidFill>
                <a:latin typeface="Arial" pitchFamily="34" charset="0"/>
                <a:ea typeface="Arial" pitchFamily="34" charset="-122"/>
                <a:cs typeface="Arial" pitchFamily="34" charset="-120"/>
              </a:rPr>
              <a:t>Owned by the council and the finance director.</a:t>
            </a:r>
            <a:endParaRPr lang="en-US" sz="2100" dirty="0"/>
          </a:p>
        </p:txBody>
      </p:sp>
      <p:sp>
        <p:nvSpPr>
          <p:cNvPr id="9" name="Shape 7"/>
          <p:cNvSpPr/>
          <p:nvPr/>
        </p:nvSpPr>
        <p:spPr>
          <a:xfrm>
            <a:off x="6534150" y="2528292"/>
            <a:ext cx="5219700" cy="4440555"/>
          </a:xfrm>
          <a:prstGeom prst="roundRect">
            <a:avLst>
              <a:gd name="adj" fmla="val 1716"/>
            </a:avLst>
          </a:prstGeom>
          <a:solidFill>
            <a:srgbClr val="FFFFFF"/>
          </a:solidFill>
          <a:ln/>
        </p:spPr>
      </p:sp>
      <p:sp>
        <p:nvSpPr>
          <p:cNvPr id="10" name="Text 8"/>
          <p:cNvSpPr/>
          <p:nvPr/>
        </p:nvSpPr>
        <p:spPr>
          <a:xfrm>
            <a:off x="6972300" y="2985492"/>
            <a:ext cx="4777740" cy="520065"/>
          </a:xfrm>
          <a:prstGeom prst="rect">
            <a:avLst/>
          </a:prstGeom>
          <a:noFill/>
          <a:ln/>
        </p:spPr>
        <p:txBody>
          <a:bodyPr wrap="square" lIns="25400" tIns="25400" rIns="25400" bIns="25400" rtlCol="0" anchor="t">
            <a:normAutofit/>
          </a:bodyPr>
          <a:lstStyle/>
          <a:p>
            <a:pPr algn="l" indent="0" marL="0">
              <a:lnSpc>
                <a:spcPct val="78086"/>
              </a:lnSpc>
              <a:buNone/>
            </a:pPr>
            <a:r>
              <a:rPr lang="en-US" sz="3450" b="1" dirty="0">
                <a:solidFill>
                  <a:srgbClr val="1B4E9B"/>
                </a:solidFill>
                <a:latin typeface="Arial" pitchFamily="34" charset="0"/>
                <a:ea typeface="Arial" pitchFamily="34" charset="-122"/>
                <a:cs typeface="Arial" pitchFamily="34" charset="-120"/>
              </a:rPr>
              <a:t>Risk</a:t>
            </a:r>
            <a:endParaRPr lang="en-US" sz="3450" dirty="0"/>
          </a:p>
        </p:txBody>
      </p:sp>
      <p:sp>
        <p:nvSpPr>
          <p:cNvPr id="11" name="Text 9"/>
          <p:cNvSpPr/>
          <p:nvPr/>
        </p:nvSpPr>
        <p:spPr>
          <a:xfrm>
            <a:off x="6972300" y="3657957"/>
            <a:ext cx="4473702" cy="174498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3E5266"/>
                </a:solidFill>
                <a:latin typeface="Arial" pitchFamily="34" charset="0"/>
                <a:ea typeface="Arial" pitchFamily="34" charset="-122"/>
                <a:cs typeface="Arial" pitchFamily="34" charset="-120"/>
              </a:rPr>
              <a:t>What could go wrong, how likely, how expensive — and which of those you accept on purpose.</a:t>
            </a:r>
            <a:endParaRPr lang="en-US" sz="2400" dirty="0"/>
          </a:p>
        </p:txBody>
      </p:sp>
      <p:sp>
        <p:nvSpPr>
          <p:cNvPr id="12" name="Shape 10"/>
          <p:cNvSpPr/>
          <p:nvPr/>
        </p:nvSpPr>
        <p:spPr>
          <a:xfrm>
            <a:off x="6972300" y="5555337"/>
            <a:ext cx="4343400" cy="15240"/>
          </a:xfrm>
          <a:prstGeom prst="rect">
            <a:avLst/>
          </a:prstGeom>
          <a:solidFill>
            <a:srgbClr val="E3EAF4"/>
          </a:solidFill>
          <a:ln/>
        </p:spPr>
      </p:sp>
      <p:sp>
        <p:nvSpPr>
          <p:cNvPr id="13" name="Text 11"/>
          <p:cNvSpPr/>
          <p:nvPr/>
        </p:nvSpPr>
        <p:spPr>
          <a:xfrm>
            <a:off x="6972300" y="5818227"/>
            <a:ext cx="4473702" cy="731520"/>
          </a:xfrm>
          <a:prstGeom prst="rect">
            <a:avLst/>
          </a:prstGeom>
          <a:noFill/>
          <a:ln/>
        </p:spPr>
        <p:txBody>
          <a:bodyPr wrap="square" lIns="25400" tIns="25400" rIns="25400" bIns="25400" rtlCol="0" anchor="t">
            <a:normAutofit/>
          </a:bodyPr>
          <a:lstStyle/>
          <a:p>
            <a:pPr algn="l" indent="0" marL="0">
              <a:lnSpc>
                <a:spcPct val="113750"/>
              </a:lnSpc>
              <a:buNone/>
            </a:pPr>
            <a:r>
              <a:rPr lang="en-US" sz="2100" b="1" dirty="0">
                <a:solidFill>
                  <a:srgbClr val="0E2E56"/>
                </a:solidFill>
                <a:latin typeface="Arial" pitchFamily="34" charset="0"/>
                <a:ea typeface="Arial" pitchFamily="34" charset="-122"/>
                <a:cs typeface="Arial" pitchFamily="34" charset="-120"/>
              </a:rPr>
              <a:t>Owned jointly with IT and your insurer.</a:t>
            </a:r>
            <a:endParaRPr lang="en-US" sz="2100" dirty="0"/>
          </a:p>
        </p:txBody>
      </p:sp>
      <p:sp>
        <p:nvSpPr>
          <p:cNvPr id="14" name="Shape 12"/>
          <p:cNvSpPr/>
          <p:nvPr/>
        </p:nvSpPr>
        <p:spPr>
          <a:xfrm>
            <a:off x="12077700" y="2528292"/>
            <a:ext cx="5219700" cy="4440555"/>
          </a:xfrm>
          <a:prstGeom prst="roundRect">
            <a:avLst>
              <a:gd name="adj" fmla="val 1716"/>
            </a:avLst>
          </a:prstGeom>
          <a:solidFill>
            <a:srgbClr val="FFFFFF"/>
          </a:solidFill>
          <a:ln/>
        </p:spPr>
      </p:sp>
      <p:sp>
        <p:nvSpPr>
          <p:cNvPr id="15" name="Text 13"/>
          <p:cNvSpPr/>
          <p:nvPr/>
        </p:nvSpPr>
        <p:spPr>
          <a:xfrm>
            <a:off x="12515850" y="2985492"/>
            <a:ext cx="4777740" cy="520065"/>
          </a:xfrm>
          <a:prstGeom prst="rect">
            <a:avLst/>
          </a:prstGeom>
          <a:noFill/>
          <a:ln/>
        </p:spPr>
        <p:txBody>
          <a:bodyPr wrap="square" lIns="25400" tIns="25400" rIns="25400" bIns="25400" rtlCol="0" anchor="t">
            <a:normAutofit/>
          </a:bodyPr>
          <a:lstStyle/>
          <a:p>
            <a:pPr algn="l" indent="0" marL="0">
              <a:lnSpc>
                <a:spcPct val="78086"/>
              </a:lnSpc>
              <a:buNone/>
            </a:pPr>
            <a:r>
              <a:rPr lang="en-US" sz="3450" b="1" dirty="0">
                <a:solidFill>
                  <a:srgbClr val="1B4E9B"/>
                </a:solidFill>
                <a:latin typeface="Arial" pitchFamily="34" charset="0"/>
                <a:ea typeface="Arial" pitchFamily="34" charset="-122"/>
                <a:cs typeface="Arial" pitchFamily="34" charset="-120"/>
              </a:rPr>
              <a:t>Compliance</a:t>
            </a:r>
            <a:endParaRPr lang="en-US" sz="3450" dirty="0"/>
          </a:p>
        </p:txBody>
      </p:sp>
      <p:sp>
        <p:nvSpPr>
          <p:cNvPr id="16" name="Text 14"/>
          <p:cNvSpPr/>
          <p:nvPr/>
        </p:nvSpPr>
        <p:spPr>
          <a:xfrm>
            <a:off x="12515850" y="3657957"/>
            <a:ext cx="4473702" cy="131826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3E5266"/>
                </a:solidFill>
                <a:latin typeface="Arial" pitchFamily="34" charset="0"/>
                <a:ea typeface="Arial" pitchFamily="34" charset="-122"/>
                <a:cs typeface="Arial" pitchFamily="34" charset="-120"/>
              </a:rPr>
              <a:t>Proving it. Evidence, dates, logs, and training records an auditor can actually read.</a:t>
            </a:r>
            <a:endParaRPr lang="en-US" sz="2400" dirty="0"/>
          </a:p>
        </p:txBody>
      </p:sp>
      <p:sp>
        <p:nvSpPr>
          <p:cNvPr id="17" name="Shape 15"/>
          <p:cNvSpPr/>
          <p:nvPr/>
        </p:nvSpPr>
        <p:spPr>
          <a:xfrm>
            <a:off x="12515850" y="5555337"/>
            <a:ext cx="4343400" cy="15240"/>
          </a:xfrm>
          <a:prstGeom prst="rect">
            <a:avLst/>
          </a:prstGeom>
          <a:solidFill>
            <a:srgbClr val="E3EAF4"/>
          </a:solidFill>
          <a:ln/>
        </p:spPr>
      </p:sp>
      <p:sp>
        <p:nvSpPr>
          <p:cNvPr id="18" name="Text 16"/>
          <p:cNvSpPr/>
          <p:nvPr/>
        </p:nvSpPr>
        <p:spPr>
          <a:xfrm>
            <a:off x="12515850" y="5818227"/>
            <a:ext cx="4473702" cy="731520"/>
          </a:xfrm>
          <a:prstGeom prst="rect">
            <a:avLst/>
          </a:prstGeom>
          <a:noFill/>
          <a:ln/>
        </p:spPr>
        <p:txBody>
          <a:bodyPr wrap="square" lIns="25400" tIns="25400" rIns="25400" bIns="25400" rtlCol="0" anchor="t">
            <a:normAutofit/>
          </a:bodyPr>
          <a:lstStyle/>
          <a:p>
            <a:pPr algn="l" indent="0" marL="0">
              <a:lnSpc>
                <a:spcPct val="113750"/>
              </a:lnSpc>
              <a:buNone/>
            </a:pPr>
            <a:r>
              <a:rPr lang="en-US" sz="2100" b="1" dirty="0">
                <a:solidFill>
                  <a:srgbClr val="0E2E56"/>
                </a:solidFill>
                <a:latin typeface="Arial" pitchFamily="34" charset="0"/>
                <a:ea typeface="Arial" pitchFamily="34" charset="-122"/>
                <a:cs typeface="Arial" pitchFamily="34" charset="-120"/>
              </a:rPr>
              <a:t>Owned by whoever answers the audit letter.</a:t>
            </a:r>
            <a:endParaRPr lang="en-US" sz="2100" dirty="0"/>
          </a:p>
        </p:txBody>
      </p:sp>
      <p:sp>
        <p:nvSpPr>
          <p:cNvPr id="19" name="Text 17"/>
          <p:cNvSpPr/>
          <p:nvPr/>
        </p:nvSpPr>
        <p:spPr>
          <a:xfrm>
            <a:off x="990600" y="7426047"/>
            <a:ext cx="17937480" cy="501015"/>
          </a:xfrm>
          <a:prstGeom prst="rect">
            <a:avLst/>
          </a:prstGeom>
          <a:noFill/>
          <a:ln/>
        </p:spPr>
        <p:txBody>
          <a:bodyPr wrap="square" lIns="25400" tIns="25400" rIns="25400" bIns="25400" rtlCol="0" anchor="t">
            <a:normAutofit/>
          </a:bodyPr>
          <a:lstStyle/>
          <a:p>
            <a:pPr algn="l" indent="0" marL="0">
              <a:lnSpc>
                <a:spcPct val="116827"/>
              </a:lnSpc>
              <a:buNone/>
            </a:pPr>
            <a:r>
              <a:rPr lang="en-US" sz="2700" b="1" dirty="0">
                <a:solidFill>
                  <a:srgbClr val="0E2E56"/>
                </a:solidFill>
                <a:latin typeface="Arial" pitchFamily="34" charset="0"/>
                <a:ea typeface="Arial" pitchFamily="34" charset="-122"/>
                <a:cs typeface="Arial" pitchFamily="34" charset="-120"/>
              </a:rPr>
              <a:t>If a control is not documented, it does not exist during an audit or a claim.</a:t>
            </a:r>
            <a:endParaRPr lang="en-US" sz="27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E2E56"/>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7FB2F5"/>
                </a:solidFill>
                <a:latin typeface="Arial" pitchFamily="34" charset="0"/>
                <a:ea typeface="Arial" pitchFamily="34" charset="-122"/>
                <a:cs typeface="Arial" pitchFamily="34" charset="-120"/>
              </a:rPr>
              <a:t>SELF-ASSESSMENT</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FFFFFF"/>
                </a:solidFill>
                <a:latin typeface="Arial" pitchFamily="34" charset="0"/>
                <a:ea typeface="Arial" pitchFamily="34" charset="-122"/>
                <a:cs typeface="Arial" pitchFamily="34" charset="-120"/>
              </a:rPr>
              <a:t>The controls auditors and underwriters ask about</a:t>
            </a:r>
            <a:endParaRPr lang="en-US" sz="5100" dirty="0"/>
          </a:p>
        </p:txBody>
      </p:sp>
      <p:sp>
        <p:nvSpPr>
          <p:cNvPr id="4" name="Text 2"/>
          <p:cNvSpPr/>
          <p:nvPr/>
        </p:nvSpPr>
        <p:spPr>
          <a:xfrm>
            <a:off x="990600" y="2223492"/>
            <a:ext cx="15716250" cy="49149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A8C6E8"/>
                </a:solidFill>
                <a:latin typeface="Arial" pitchFamily="34" charset="0"/>
                <a:ea typeface="Arial" pitchFamily="34" charset="-122"/>
                <a:cs typeface="Arial" pitchFamily="34" charset="-120"/>
              </a:rPr>
              <a:t>Count the ones you could evidence this afternoon.</a:t>
            </a:r>
            <a:endParaRPr lang="en-US" sz="2550" dirty="0"/>
          </a:p>
        </p:txBody>
      </p:sp>
      <p:sp>
        <p:nvSpPr>
          <p:cNvPr id="5" name="Shape 3"/>
          <p:cNvSpPr/>
          <p:nvPr/>
        </p:nvSpPr>
        <p:spPr>
          <a:xfrm>
            <a:off x="990600" y="3134082"/>
            <a:ext cx="3905250" cy="1390650"/>
          </a:xfrm>
          <a:prstGeom prst="roundRect">
            <a:avLst>
              <a:gd name="adj" fmla="val 5479"/>
            </a:avLst>
          </a:prstGeom>
          <a:solidFill>
            <a:srgbClr val="FFFFFF">
              <a:alpha val="7000"/>
            </a:srgbClr>
          </a:solidFill>
          <a:ln/>
        </p:spPr>
      </p:sp>
      <p:sp>
        <p:nvSpPr>
          <p:cNvPr id="6" name="Text 4"/>
          <p:cNvSpPr/>
          <p:nvPr/>
        </p:nvSpPr>
        <p:spPr>
          <a:xfrm>
            <a:off x="1295400" y="3457932"/>
            <a:ext cx="3412807"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FFFFFF"/>
                </a:solidFill>
                <a:latin typeface="Arial" pitchFamily="34" charset="0"/>
                <a:ea typeface="Arial" pitchFamily="34" charset="-122"/>
                <a:cs typeface="Arial" pitchFamily="34" charset="-120"/>
              </a:rPr>
              <a:t>MFA on email, VPN, and banking</a:t>
            </a:r>
            <a:endParaRPr lang="en-US" sz="2250" dirty="0"/>
          </a:p>
        </p:txBody>
      </p:sp>
      <p:sp>
        <p:nvSpPr>
          <p:cNvPr id="7" name="Shape 5"/>
          <p:cNvSpPr/>
          <p:nvPr/>
        </p:nvSpPr>
        <p:spPr>
          <a:xfrm>
            <a:off x="5124450" y="3134082"/>
            <a:ext cx="3905250" cy="1390650"/>
          </a:xfrm>
          <a:prstGeom prst="roundRect">
            <a:avLst>
              <a:gd name="adj" fmla="val 5479"/>
            </a:avLst>
          </a:prstGeom>
          <a:solidFill>
            <a:srgbClr val="FFFFFF">
              <a:alpha val="7000"/>
            </a:srgbClr>
          </a:solidFill>
          <a:ln/>
        </p:spPr>
      </p:sp>
      <p:sp>
        <p:nvSpPr>
          <p:cNvPr id="8" name="Text 6"/>
          <p:cNvSpPr/>
          <p:nvPr/>
        </p:nvSpPr>
        <p:spPr>
          <a:xfrm>
            <a:off x="5429250" y="3457932"/>
            <a:ext cx="3412807"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FFFFFF"/>
                </a:solidFill>
                <a:latin typeface="Arial" pitchFamily="34" charset="0"/>
                <a:ea typeface="Arial" pitchFamily="34" charset="-122"/>
                <a:cs typeface="Arial" pitchFamily="34" charset="-120"/>
              </a:rPr>
              <a:t>Endpoint detection on every device</a:t>
            </a:r>
            <a:endParaRPr lang="en-US" sz="2250" dirty="0"/>
          </a:p>
        </p:txBody>
      </p:sp>
      <p:sp>
        <p:nvSpPr>
          <p:cNvPr id="9" name="Shape 7"/>
          <p:cNvSpPr/>
          <p:nvPr/>
        </p:nvSpPr>
        <p:spPr>
          <a:xfrm>
            <a:off x="9258300" y="3134082"/>
            <a:ext cx="3905250" cy="1390650"/>
          </a:xfrm>
          <a:prstGeom prst="roundRect">
            <a:avLst>
              <a:gd name="adj" fmla="val 5479"/>
            </a:avLst>
          </a:prstGeom>
          <a:solidFill>
            <a:srgbClr val="FFFFFF">
              <a:alpha val="7000"/>
            </a:srgbClr>
          </a:solidFill>
          <a:ln/>
        </p:spPr>
      </p:sp>
      <p:sp>
        <p:nvSpPr>
          <p:cNvPr id="10" name="Text 8"/>
          <p:cNvSpPr/>
          <p:nvPr/>
        </p:nvSpPr>
        <p:spPr>
          <a:xfrm>
            <a:off x="9563100" y="3457932"/>
            <a:ext cx="3412807"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FFFFFF"/>
                </a:solidFill>
                <a:latin typeface="Arial" pitchFamily="34" charset="0"/>
                <a:ea typeface="Arial" pitchFamily="34" charset="-122"/>
                <a:cs typeface="Arial" pitchFamily="34" charset="-120"/>
              </a:rPr>
              <a:t>Offline, immutable backups</a:t>
            </a:r>
            <a:endParaRPr lang="en-US" sz="2250" dirty="0"/>
          </a:p>
        </p:txBody>
      </p:sp>
      <p:sp>
        <p:nvSpPr>
          <p:cNvPr id="11" name="Shape 9"/>
          <p:cNvSpPr/>
          <p:nvPr/>
        </p:nvSpPr>
        <p:spPr>
          <a:xfrm>
            <a:off x="13392150" y="3134082"/>
            <a:ext cx="3905250" cy="1390650"/>
          </a:xfrm>
          <a:prstGeom prst="roundRect">
            <a:avLst>
              <a:gd name="adj" fmla="val 5479"/>
            </a:avLst>
          </a:prstGeom>
          <a:solidFill>
            <a:srgbClr val="FFFFFF">
              <a:alpha val="7000"/>
            </a:srgbClr>
          </a:solidFill>
          <a:ln/>
        </p:spPr>
      </p:sp>
      <p:sp>
        <p:nvSpPr>
          <p:cNvPr id="12" name="Text 10"/>
          <p:cNvSpPr/>
          <p:nvPr/>
        </p:nvSpPr>
        <p:spPr>
          <a:xfrm>
            <a:off x="13696950" y="3457932"/>
            <a:ext cx="3412807"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FFFFFF"/>
                </a:solidFill>
                <a:latin typeface="Arial" pitchFamily="34" charset="0"/>
                <a:ea typeface="Arial" pitchFamily="34" charset="-122"/>
                <a:cs typeface="Arial" pitchFamily="34" charset="-120"/>
              </a:rPr>
              <a:t>A documented restore test</a:t>
            </a:r>
            <a:endParaRPr lang="en-US" sz="2250" dirty="0"/>
          </a:p>
        </p:txBody>
      </p:sp>
      <p:sp>
        <p:nvSpPr>
          <p:cNvPr id="13" name="Shape 11"/>
          <p:cNvSpPr/>
          <p:nvPr/>
        </p:nvSpPr>
        <p:spPr>
          <a:xfrm>
            <a:off x="990600" y="4753332"/>
            <a:ext cx="3905250" cy="1390650"/>
          </a:xfrm>
          <a:prstGeom prst="roundRect">
            <a:avLst>
              <a:gd name="adj" fmla="val 5479"/>
            </a:avLst>
          </a:prstGeom>
          <a:solidFill>
            <a:srgbClr val="FFFFFF">
              <a:alpha val="7000"/>
            </a:srgbClr>
          </a:solidFill>
          <a:ln/>
        </p:spPr>
      </p:sp>
      <p:sp>
        <p:nvSpPr>
          <p:cNvPr id="14" name="Text 12"/>
          <p:cNvSpPr/>
          <p:nvPr/>
        </p:nvSpPr>
        <p:spPr>
          <a:xfrm>
            <a:off x="1295400" y="5077182"/>
            <a:ext cx="3412807"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FFFFFF"/>
                </a:solidFill>
                <a:latin typeface="Arial" pitchFamily="34" charset="0"/>
                <a:ea typeface="Arial" pitchFamily="34" charset="-122"/>
                <a:cs typeface="Arial" pitchFamily="34" charset="-120"/>
              </a:rPr>
              <a:t>Written incident response plan</a:t>
            </a:r>
            <a:endParaRPr lang="en-US" sz="2250" dirty="0"/>
          </a:p>
        </p:txBody>
      </p:sp>
      <p:sp>
        <p:nvSpPr>
          <p:cNvPr id="15" name="Shape 13"/>
          <p:cNvSpPr/>
          <p:nvPr/>
        </p:nvSpPr>
        <p:spPr>
          <a:xfrm>
            <a:off x="5124450" y="4753332"/>
            <a:ext cx="3905250" cy="1390650"/>
          </a:xfrm>
          <a:prstGeom prst="roundRect">
            <a:avLst>
              <a:gd name="adj" fmla="val 5479"/>
            </a:avLst>
          </a:prstGeom>
          <a:solidFill>
            <a:srgbClr val="FFFFFF">
              <a:alpha val="7000"/>
            </a:srgbClr>
          </a:solidFill>
          <a:ln/>
        </p:spPr>
      </p:sp>
      <p:sp>
        <p:nvSpPr>
          <p:cNvPr id="16" name="Text 14"/>
          <p:cNvSpPr/>
          <p:nvPr/>
        </p:nvSpPr>
        <p:spPr>
          <a:xfrm>
            <a:off x="5429250" y="5077182"/>
            <a:ext cx="3412807"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FFFFFF"/>
                </a:solidFill>
                <a:latin typeface="Arial" pitchFamily="34" charset="0"/>
                <a:ea typeface="Arial" pitchFamily="34" charset="-122"/>
                <a:cs typeface="Arial" pitchFamily="34" charset="-120"/>
              </a:rPr>
              <a:t>Security awareness training records</a:t>
            </a:r>
            <a:endParaRPr lang="en-US" sz="2250" dirty="0"/>
          </a:p>
        </p:txBody>
      </p:sp>
      <p:sp>
        <p:nvSpPr>
          <p:cNvPr id="17" name="Shape 15"/>
          <p:cNvSpPr/>
          <p:nvPr/>
        </p:nvSpPr>
        <p:spPr>
          <a:xfrm>
            <a:off x="9258300" y="4753332"/>
            <a:ext cx="3905250" cy="1390650"/>
          </a:xfrm>
          <a:prstGeom prst="roundRect">
            <a:avLst>
              <a:gd name="adj" fmla="val 5479"/>
            </a:avLst>
          </a:prstGeom>
          <a:solidFill>
            <a:srgbClr val="FFFFFF">
              <a:alpha val="7000"/>
            </a:srgbClr>
          </a:solidFill>
          <a:ln/>
        </p:spPr>
      </p:sp>
      <p:sp>
        <p:nvSpPr>
          <p:cNvPr id="18" name="Text 16"/>
          <p:cNvSpPr/>
          <p:nvPr/>
        </p:nvSpPr>
        <p:spPr>
          <a:xfrm>
            <a:off x="9563100" y="5077182"/>
            <a:ext cx="3412807"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FFFFFF"/>
                </a:solidFill>
                <a:latin typeface="Arial" pitchFamily="34" charset="0"/>
                <a:ea typeface="Arial" pitchFamily="34" charset="-122"/>
                <a:cs typeface="Arial" pitchFamily="34" charset="-120"/>
              </a:rPr>
              <a:t>Least-privilege and offboarding</a:t>
            </a:r>
            <a:endParaRPr lang="en-US" sz="2250" dirty="0"/>
          </a:p>
        </p:txBody>
      </p:sp>
      <p:sp>
        <p:nvSpPr>
          <p:cNvPr id="19" name="Shape 17"/>
          <p:cNvSpPr/>
          <p:nvPr/>
        </p:nvSpPr>
        <p:spPr>
          <a:xfrm>
            <a:off x="13392150" y="4753332"/>
            <a:ext cx="3905250" cy="1390650"/>
          </a:xfrm>
          <a:prstGeom prst="roundRect">
            <a:avLst>
              <a:gd name="adj" fmla="val 5479"/>
            </a:avLst>
          </a:prstGeom>
          <a:solidFill>
            <a:srgbClr val="FFFFFF">
              <a:alpha val="7000"/>
            </a:srgbClr>
          </a:solidFill>
          <a:ln/>
        </p:spPr>
      </p:sp>
      <p:sp>
        <p:nvSpPr>
          <p:cNvPr id="20" name="Text 18"/>
          <p:cNvSpPr/>
          <p:nvPr/>
        </p:nvSpPr>
        <p:spPr>
          <a:xfrm>
            <a:off x="13696950" y="5077182"/>
            <a:ext cx="3412807" cy="781050"/>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FFFFFF"/>
                </a:solidFill>
                <a:latin typeface="Arial" pitchFamily="34" charset="0"/>
                <a:ea typeface="Arial" pitchFamily="34" charset="-122"/>
                <a:cs typeface="Arial" pitchFamily="34" charset="-120"/>
              </a:rPr>
              <a:t>Patch and vulnerability reporting</a:t>
            </a:r>
            <a:endParaRPr lang="en-US" sz="2250" dirty="0"/>
          </a:p>
        </p:txBody>
      </p:sp>
      <p:sp>
        <p:nvSpPr>
          <p:cNvPr id="21" name="Shape 19"/>
          <p:cNvSpPr/>
          <p:nvPr/>
        </p:nvSpPr>
        <p:spPr>
          <a:xfrm>
            <a:off x="990600" y="6601183"/>
            <a:ext cx="16306800" cy="1131570"/>
          </a:xfrm>
          <a:prstGeom prst="roundRect">
            <a:avLst>
              <a:gd name="adj" fmla="val 6734"/>
            </a:avLst>
          </a:prstGeom>
          <a:solidFill>
            <a:srgbClr val="ED1C2C"/>
          </a:solidFill>
          <a:ln/>
        </p:spPr>
      </p:sp>
      <p:sp>
        <p:nvSpPr>
          <p:cNvPr id="22" name="Text 20"/>
          <p:cNvSpPr/>
          <p:nvPr/>
        </p:nvSpPr>
        <p:spPr>
          <a:xfrm>
            <a:off x="1409700" y="6944083"/>
            <a:ext cx="15957804" cy="483870"/>
          </a:xfrm>
          <a:prstGeom prst="rect">
            <a:avLst/>
          </a:prstGeom>
          <a:noFill/>
          <a:ln/>
        </p:spPr>
        <p:txBody>
          <a:bodyPr wrap="square" lIns="25400" tIns="25400" rIns="25400" bIns="25400" rtlCol="0" anchor="t">
            <a:normAutofit/>
          </a:bodyPr>
          <a:lstStyle/>
          <a:p>
            <a:pPr algn="l" indent="0" marL="0">
              <a:lnSpc>
                <a:spcPct val="112500"/>
              </a:lnSpc>
              <a:buNone/>
            </a:pPr>
            <a:r>
              <a:rPr lang="en-US" sz="2700" b="1" dirty="0">
                <a:solidFill>
                  <a:srgbClr val="FFFFFF"/>
                </a:solidFill>
                <a:latin typeface="Arial" pitchFamily="34" charset="0"/>
                <a:ea typeface="Arial" pitchFamily="34" charset="-122"/>
                <a:cs typeface="Arial" pitchFamily="34" charset="-120"/>
              </a:rPr>
              <a:t>Every one of these is a question on a cyber insurance application.</a:t>
            </a:r>
            <a:endParaRPr lang="en-US" sz="27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838200"/>
            <a:ext cx="859155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VENDOR RISK</a:t>
            </a:r>
            <a:endParaRPr lang="en-US" sz="1950" dirty="0"/>
          </a:p>
        </p:txBody>
      </p:sp>
      <p:sp>
        <p:nvSpPr>
          <p:cNvPr id="3" name="Text 1"/>
          <p:cNvSpPr/>
          <p:nvPr/>
        </p:nvSpPr>
        <p:spPr>
          <a:xfrm>
            <a:off x="990600" y="1333500"/>
            <a:ext cx="8044815" cy="1313498"/>
          </a:xfrm>
          <a:prstGeom prst="rect">
            <a:avLst/>
          </a:prstGeom>
          <a:noFill/>
          <a:ln/>
        </p:spPr>
        <p:txBody>
          <a:bodyPr wrap="square" lIns="25400" tIns="25400" rIns="25400" bIns="25400" rtlCol="0" anchor="t">
            <a:normAutofit/>
          </a:bodyPr>
          <a:lstStyle/>
          <a:p>
            <a:pPr algn="l" indent="0" marL="0">
              <a:lnSpc>
                <a:spcPct val="76789"/>
              </a:lnSpc>
              <a:buNone/>
            </a:pPr>
            <a:r>
              <a:rPr lang="en-US" sz="4650" b="1" spc="-70" kern="0" dirty="0">
                <a:solidFill>
                  <a:srgbClr val="0E2E56"/>
                </a:solidFill>
                <a:latin typeface="Arial" pitchFamily="34" charset="0"/>
                <a:ea typeface="Arial" pitchFamily="34" charset="-122"/>
                <a:cs typeface="Arial" pitchFamily="34" charset="-120"/>
              </a:rPr>
              <a:t>Third-party risk across every transaction</a:t>
            </a:r>
            <a:endParaRPr lang="en-US" sz="4650" dirty="0"/>
          </a:p>
        </p:txBody>
      </p:sp>
      <p:sp>
        <p:nvSpPr>
          <p:cNvPr id="4" name="Text 2"/>
          <p:cNvSpPr/>
          <p:nvPr/>
        </p:nvSpPr>
        <p:spPr>
          <a:xfrm>
            <a:off x="990600" y="2913697"/>
            <a:ext cx="8044815" cy="139827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5A6B80"/>
                </a:solidFill>
                <a:latin typeface="Arial" pitchFamily="34" charset="0"/>
                <a:ea typeface="Arial" pitchFamily="34" charset="-122"/>
                <a:cs typeface="Arial" pitchFamily="34" charset="-120"/>
              </a:rPr>
              <a:t>A single capital project can involve a dozen outside mailboxes. Any one of them can be the compromised sender.</a:t>
            </a:r>
            <a:endParaRPr lang="en-US" sz="2550" dirty="0"/>
          </a:p>
        </p:txBody>
      </p:sp>
      <p:sp>
        <p:nvSpPr>
          <p:cNvPr id="5" name="Shape 3"/>
          <p:cNvSpPr/>
          <p:nvPr/>
        </p:nvSpPr>
        <p:spPr>
          <a:xfrm>
            <a:off x="990600" y="4616768"/>
            <a:ext cx="53340" cy="371475"/>
          </a:xfrm>
          <a:prstGeom prst="rect">
            <a:avLst/>
          </a:prstGeom>
          <a:solidFill>
            <a:srgbClr val="1B4E9B"/>
          </a:solidFill>
          <a:ln/>
        </p:spPr>
      </p:sp>
      <p:sp>
        <p:nvSpPr>
          <p:cNvPr id="6" name="Text 4"/>
          <p:cNvSpPr/>
          <p:nvPr/>
        </p:nvSpPr>
        <p:spPr>
          <a:xfrm>
            <a:off x="1215390" y="4616768"/>
            <a:ext cx="3924300"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Bond counsel</a:t>
            </a:r>
            <a:endParaRPr lang="en-US" sz="2250" dirty="0"/>
          </a:p>
        </p:txBody>
      </p:sp>
      <p:sp>
        <p:nvSpPr>
          <p:cNvPr id="7" name="Shape 5"/>
          <p:cNvSpPr/>
          <p:nvPr/>
        </p:nvSpPr>
        <p:spPr>
          <a:xfrm>
            <a:off x="5029200" y="4616768"/>
            <a:ext cx="53340" cy="371475"/>
          </a:xfrm>
          <a:prstGeom prst="rect">
            <a:avLst/>
          </a:prstGeom>
          <a:solidFill>
            <a:srgbClr val="1B4E9B"/>
          </a:solidFill>
          <a:ln/>
        </p:spPr>
      </p:sp>
      <p:sp>
        <p:nvSpPr>
          <p:cNvPr id="8" name="Text 6"/>
          <p:cNvSpPr/>
          <p:nvPr/>
        </p:nvSpPr>
        <p:spPr>
          <a:xfrm>
            <a:off x="5253990" y="4616768"/>
            <a:ext cx="3924300"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Engineering firms</a:t>
            </a:r>
            <a:endParaRPr lang="en-US" sz="2250" dirty="0"/>
          </a:p>
        </p:txBody>
      </p:sp>
      <p:sp>
        <p:nvSpPr>
          <p:cNvPr id="9" name="Shape 7"/>
          <p:cNvSpPr/>
          <p:nvPr/>
        </p:nvSpPr>
        <p:spPr>
          <a:xfrm>
            <a:off x="990600" y="5159693"/>
            <a:ext cx="53340" cy="371475"/>
          </a:xfrm>
          <a:prstGeom prst="rect">
            <a:avLst/>
          </a:prstGeom>
          <a:solidFill>
            <a:srgbClr val="1B4E9B"/>
          </a:solidFill>
          <a:ln/>
        </p:spPr>
      </p:sp>
      <p:sp>
        <p:nvSpPr>
          <p:cNvPr id="10" name="Text 8"/>
          <p:cNvSpPr/>
          <p:nvPr/>
        </p:nvSpPr>
        <p:spPr>
          <a:xfrm>
            <a:off x="1215390" y="5159693"/>
            <a:ext cx="3924300"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Depository banks</a:t>
            </a:r>
            <a:endParaRPr lang="en-US" sz="2250" dirty="0"/>
          </a:p>
        </p:txBody>
      </p:sp>
      <p:sp>
        <p:nvSpPr>
          <p:cNvPr id="11" name="Shape 9"/>
          <p:cNvSpPr/>
          <p:nvPr/>
        </p:nvSpPr>
        <p:spPr>
          <a:xfrm>
            <a:off x="5029200" y="5159693"/>
            <a:ext cx="53340" cy="371475"/>
          </a:xfrm>
          <a:prstGeom prst="rect">
            <a:avLst/>
          </a:prstGeom>
          <a:solidFill>
            <a:srgbClr val="1B4E9B"/>
          </a:solidFill>
          <a:ln/>
        </p:spPr>
      </p:sp>
      <p:sp>
        <p:nvSpPr>
          <p:cNvPr id="12" name="Text 10"/>
          <p:cNvSpPr/>
          <p:nvPr/>
        </p:nvSpPr>
        <p:spPr>
          <a:xfrm>
            <a:off x="5253990" y="5159693"/>
            <a:ext cx="3924300"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ERP and billing vendors</a:t>
            </a:r>
            <a:endParaRPr lang="en-US" sz="2250" dirty="0"/>
          </a:p>
        </p:txBody>
      </p:sp>
      <p:sp>
        <p:nvSpPr>
          <p:cNvPr id="13" name="Shape 11"/>
          <p:cNvSpPr/>
          <p:nvPr/>
        </p:nvSpPr>
        <p:spPr>
          <a:xfrm>
            <a:off x="990600" y="5702618"/>
            <a:ext cx="53340" cy="371475"/>
          </a:xfrm>
          <a:prstGeom prst="rect">
            <a:avLst/>
          </a:prstGeom>
          <a:solidFill>
            <a:srgbClr val="1B4E9B"/>
          </a:solidFill>
          <a:ln/>
        </p:spPr>
      </p:sp>
      <p:sp>
        <p:nvSpPr>
          <p:cNvPr id="14" name="Text 12"/>
          <p:cNvSpPr/>
          <p:nvPr/>
        </p:nvSpPr>
        <p:spPr>
          <a:xfrm>
            <a:off x="1215390" y="5702618"/>
            <a:ext cx="3924300"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Title companies</a:t>
            </a:r>
            <a:endParaRPr lang="en-US" sz="2250" dirty="0"/>
          </a:p>
        </p:txBody>
      </p:sp>
      <p:sp>
        <p:nvSpPr>
          <p:cNvPr id="15" name="Shape 13"/>
          <p:cNvSpPr/>
          <p:nvPr/>
        </p:nvSpPr>
        <p:spPr>
          <a:xfrm>
            <a:off x="5029200" y="5702618"/>
            <a:ext cx="53340" cy="371475"/>
          </a:xfrm>
          <a:prstGeom prst="rect">
            <a:avLst/>
          </a:prstGeom>
          <a:solidFill>
            <a:srgbClr val="1B4E9B"/>
          </a:solidFill>
          <a:ln/>
        </p:spPr>
      </p:sp>
      <p:sp>
        <p:nvSpPr>
          <p:cNvPr id="16" name="Text 14"/>
          <p:cNvSpPr/>
          <p:nvPr/>
        </p:nvSpPr>
        <p:spPr>
          <a:xfrm>
            <a:off x="5253990" y="5702618"/>
            <a:ext cx="3924300"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Payment processors</a:t>
            </a:r>
            <a:endParaRPr lang="en-US" sz="2250" dirty="0"/>
          </a:p>
        </p:txBody>
      </p:sp>
      <p:sp>
        <p:nvSpPr>
          <p:cNvPr id="17" name="Shape 15"/>
          <p:cNvSpPr/>
          <p:nvPr/>
        </p:nvSpPr>
        <p:spPr>
          <a:xfrm>
            <a:off x="990600" y="6245543"/>
            <a:ext cx="53340" cy="371475"/>
          </a:xfrm>
          <a:prstGeom prst="rect">
            <a:avLst/>
          </a:prstGeom>
          <a:solidFill>
            <a:srgbClr val="1B4E9B"/>
          </a:solidFill>
          <a:ln/>
        </p:spPr>
      </p:sp>
      <p:sp>
        <p:nvSpPr>
          <p:cNvPr id="18" name="Text 16"/>
          <p:cNvSpPr/>
          <p:nvPr/>
        </p:nvSpPr>
        <p:spPr>
          <a:xfrm>
            <a:off x="1215390" y="6245543"/>
            <a:ext cx="3924300"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Contractors</a:t>
            </a:r>
            <a:endParaRPr lang="en-US" sz="2250" dirty="0"/>
          </a:p>
        </p:txBody>
      </p:sp>
      <p:sp>
        <p:nvSpPr>
          <p:cNvPr id="19" name="Shape 17"/>
          <p:cNvSpPr/>
          <p:nvPr/>
        </p:nvSpPr>
        <p:spPr>
          <a:xfrm>
            <a:off x="5029200" y="6245543"/>
            <a:ext cx="53340" cy="371475"/>
          </a:xfrm>
          <a:prstGeom prst="rect">
            <a:avLst/>
          </a:prstGeom>
          <a:solidFill>
            <a:srgbClr val="1B4E9B"/>
          </a:solidFill>
          <a:ln/>
        </p:spPr>
      </p:sp>
      <p:sp>
        <p:nvSpPr>
          <p:cNvPr id="20" name="Text 18"/>
          <p:cNvSpPr/>
          <p:nvPr/>
        </p:nvSpPr>
        <p:spPr>
          <a:xfrm>
            <a:off x="5253990" y="6245543"/>
            <a:ext cx="3924300"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b="1" dirty="0">
                <a:solidFill>
                  <a:srgbClr val="0E2E56"/>
                </a:solidFill>
                <a:latin typeface="Arial" pitchFamily="34" charset="0"/>
                <a:ea typeface="Arial" pitchFamily="34" charset="-122"/>
                <a:cs typeface="Arial" pitchFamily="34" charset="-120"/>
              </a:rPr>
              <a:t>Grant administrators</a:t>
            </a:r>
            <a:endParaRPr lang="en-US" sz="2250" dirty="0"/>
          </a:p>
        </p:txBody>
      </p:sp>
      <p:sp>
        <p:nvSpPr>
          <p:cNvPr id="21" name="Shape 19"/>
          <p:cNvSpPr/>
          <p:nvPr/>
        </p:nvSpPr>
        <p:spPr>
          <a:xfrm>
            <a:off x="9486900" y="838200"/>
            <a:ext cx="7810500" cy="8686800"/>
          </a:xfrm>
          <a:prstGeom prst="roundRect">
            <a:avLst>
              <a:gd name="adj" fmla="val 976"/>
            </a:avLst>
          </a:prstGeom>
          <a:solidFill>
            <a:srgbClr val="F4F7FC"/>
          </a:solidFill>
          <a:ln/>
        </p:spPr>
      </p:sp>
      <p:sp>
        <p:nvSpPr>
          <p:cNvPr id="22" name="Text 20"/>
          <p:cNvSpPr/>
          <p:nvPr/>
        </p:nvSpPr>
        <p:spPr>
          <a:xfrm>
            <a:off x="9982200" y="2857500"/>
            <a:ext cx="7501890"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spc="153" kern="0" dirty="0">
                <a:solidFill>
                  <a:srgbClr val="ED1C2C"/>
                </a:solidFill>
                <a:latin typeface="Arial" pitchFamily="34" charset="0"/>
                <a:ea typeface="Arial" pitchFamily="34" charset="-122"/>
                <a:cs typeface="Arial" pitchFamily="34" charset="-120"/>
              </a:rPr>
              <a:t>THREE QUESTIONS AT RENEWAL</a:t>
            </a:r>
            <a:endParaRPr lang="en-US" sz="2550" dirty="0"/>
          </a:p>
        </p:txBody>
      </p:sp>
      <p:sp>
        <p:nvSpPr>
          <p:cNvPr id="23" name="Text 21"/>
          <p:cNvSpPr/>
          <p:nvPr/>
        </p:nvSpPr>
        <p:spPr>
          <a:xfrm>
            <a:off x="9982200" y="3608070"/>
            <a:ext cx="533400" cy="459105"/>
          </a:xfrm>
          <a:prstGeom prst="rect">
            <a:avLst/>
          </a:prstGeom>
          <a:noFill/>
          <a:ln/>
        </p:spPr>
        <p:txBody>
          <a:bodyPr wrap="square" lIns="25400" tIns="25400" rIns="25400" bIns="25400" rtlCol="0" anchor="t">
            <a:normAutofit/>
          </a:bodyPr>
          <a:lstStyle/>
          <a:p>
            <a:pPr algn="l" indent="0" marL="0">
              <a:lnSpc>
                <a:spcPct val="92083"/>
              </a:lnSpc>
              <a:buNone/>
            </a:pPr>
            <a:r>
              <a:rPr lang="en-US" sz="2550" b="1" dirty="0">
                <a:solidFill>
                  <a:srgbClr val="1B4E9B"/>
                </a:solidFill>
                <a:latin typeface="Arial" pitchFamily="34" charset="0"/>
                <a:ea typeface="Arial" pitchFamily="34" charset="-122"/>
                <a:cs typeface="Arial" pitchFamily="34" charset="-120"/>
              </a:rPr>
              <a:t>01</a:t>
            </a:r>
            <a:endParaRPr lang="en-US" sz="2550" dirty="0"/>
          </a:p>
        </p:txBody>
      </p:sp>
      <p:sp>
        <p:nvSpPr>
          <p:cNvPr id="24" name="Text 22"/>
          <p:cNvSpPr/>
          <p:nvPr/>
        </p:nvSpPr>
        <p:spPr>
          <a:xfrm>
            <a:off x="10648950" y="3608070"/>
            <a:ext cx="6337745" cy="139827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3E5266"/>
                </a:solidFill>
                <a:latin typeface="Arial" pitchFamily="34" charset="0"/>
                <a:ea typeface="Arial" pitchFamily="34" charset="-122"/>
                <a:cs typeface="Arial" pitchFamily="34" charset="-120"/>
              </a:rPr>
              <a:t>Do you require multi-factor authentication on the accounts that email us?</a:t>
            </a:r>
            <a:endParaRPr lang="en-US" sz="2550" dirty="0"/>
          </a:p>
        </p:txBody>
      </p:sp>
      <p:sp>
        <p:nvSpPr>
          <p:cNvPr id="25" name="Text 23"/>
          <p:cNvSpPr/>
          <p:nvPr/>
        </p:nvSpPr>
        <p:spPr>
          <a:xfrm>
            <a:off x="9982200" y="5330190"/>
            <a:ext cx="533400" cy="459105"/>
          </a:xfrm>
          <a:prstGeom prst="rect">
            <a:avLst/>
          </a:prstGeom>
          <a:noFill/>
          <a:ln/>
        </p:spPr>
        <p:txBody>
          <a:bodyPr wrap="square" lIns="25400" tIns="25400" rIns="25400" bIns="25400" rtlCol="0" anchor="t">
            <a:normAutofit/>
          </a:bodyPr>
          <a:lstStyle/>
          <a:p>
            <a:pPr algn="l" indent="0" marL="0">
              <a:lnSpc>
                <a:spcPct val="92083"/>
              </a:lnSpc>
              <a:buNone/>
            </a:pPr>
            <a:r>
              <a:rPr lang="en-US" sz="2550" b="1" dirty="0">
                <a:solidFill>
                  <a:srgbClr val="1B4E9B"/>
                </a:solidFill>
                <a:latin typeface="Arial" pitchFamily="34" charset="0"/>
                <a:ea typeface="Arial" pitchFamily="34" charset="-122"/>
                <a:cs typeface="Arial" pitchFamily="34" charset="-120"/>
              </a:rPr>
              <a:t>02</a:t>
            </a:r>
            <a:endParaRPr lang="en-US" sz="2550" dirty="0"/>
          </a:p>
        </p:txBody>
      </p:sp>
      <p:sp>
        <p:nvSpPr>
          <p:cNvPr id="26" name="Text 24"/>
          <p:cNvSpPr/>
          <p:nvPr/>
        </p:nvSpPr>
        <p:spPr>
          <a:xfrm>
            <a:off x="10648950" y="5330190"/>
            <a:ext cx="6337745"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3E5266"/>
                </a:solidFill>
                <a:latin typeface="Arial" pitchFamily="34" charset="0"/>
                <a:ea typeface="Arial" pitchFamily="34" charset="-122"/>
                <a:cs typeface="Arial" pitchFamily="34" charset="-120"/>
              </a:rPr>
              <a:t>How will you notify us of a breach, and how quickly?</a:t>
            </a:r>
            <a:endParaRPr lang="en-US" sz="2550" dirty="0"/>
          </a:p>
        </p:txBody>
      </p:sp>
      <p:sp>
        <p:nvSpPr>
          <p:cNvPr id="27" name="Text 25"/>
          <p:cNvSpPr/>
          <p:nvPr/>
        </p:nvSpPr>
        <p:spPr>
          <a:xfrm>
            <a:off x="9982200" y="6598920"/>
            <a:ext cx="533400" cy="459105"/>
          </a:xfrm>
          <a:prstGeom prst="rect">
            <a:avLst/>
          </a:prstGeom>
          <a:noFill/>
          <a:ln/>
        </p:spPr>
        <p:txBody>
          <a:bodyPr wrap="square" lIns="25400" tIns="25400" rIns="25400" bIns="25400" rtlCol="0" anchor="t">
            <a:normAutofit/>
          </a:bodyPr>
          <a:lstStyle/>
          <a:p>
            <a:pPr algn="l" indent="0" marL="0">
              <a:lnSpc>
                <a:spcPct val="92083"/>
              </a:lnSpc>
              <a:buNone/>
            </a:pPr>
            <a:r>
              <a:rPr lang="en-US" sz="2550" b="1" dirty="0">
                <a:solidFill>
                  <a:srgbClr val="1B4E9B"/>
                </a:solidFill>
                <a:latin typeface="Arial" pitchFamily="34" charset="0"/>
                <a:ea typeface="Arial" pitchFamily="34" charset="-122"/>
                <a:cs typeface="Arial" pitchFamily="34" charset="-120"/>
              </a:rPr>
              <a:t>03</a:t>
            </a:r>
            <a:endParaRPr lang="en-US" sz="2550" dirty="0"/>
          </a:p>
        </p:txBody>
      </p:sp>
      <p:sp>
        <p:nvSpPr>
          <p:cNvPr id="28" name="Text 26"/>
          <p:cNvSpPr/>
          <p:nvPr/>
        </p:nvSpPr>
        <p:spPr>
          <a:xfrm>
            <a:off x="10648950" y="6598920"/>
            <a:ext cx="6337745"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3E5266"/>
                </a:solidFill>
                <a:latin typeface="Arial" pitchFamily="34" charset="0"/>
                <a:ea typeface="Arial" pitchFamily="34" charset="-122"/>
                <a:cs typeface="Arial" pitchFamily="34" charset="-120"/>
              </a:rPr>
              <a:t>Who at your firm can authorize a change to payment instructions?</a:t>
            </a:r>
            <a:endParaRPr lang="en-US" sz="25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1764506"/>
            <a:ext cx="9065133"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AWAY FROM THE DESK</a:t>
            </a:r>
            <a:endParaRPr lang="en-US" sz="1950" dirty="0"/>
          </a:p>
        </p:txBody>
      </p:sp>
      <p:sp>
        <p:nvSpPr>
          <p:cNvPr id="3" name="Text 1"/>
          <p:cNvSpPr/>
          <p:nvPr/>
        </p:nvSpPr>
        <p:spPr>
          <a:xfrm>
            <a:off x="990600" y="2259806"/>
            <a:ext cx="8488261" cy="1313498"/>
          </a:xfrm>
          <a:prstGeom prst="rect">
            <a:avLst/>
          </a:prstGeom>
          <a:noFill/>
          <a:ln/>
        </p:spPr>
        <p:txBody>
          <a:bodyPr wrap="square" lIns="25400" tIns="25400" rIns="25400" bIns="25400" rtlCol="0" anchor="t">
            <a:normAutofit/>
          </a:bodyPr>
          <a:lstStyle/>
          <a:p>
            <a:pPr algn="l" indent="0" marL="0">
              <a:lnSpc>
                <a:spcPct val="76789"/>
              </a:lnSpc>
              <a:buNone/>
            </a:pPr>
            <a:r>
              <a:rPr lang="en-US" sz="4650" b="1" spc="-70" kern="0" dirty="0">
                <a:solidFill>
                  <a:srgbClr val="0E2E56"/>
                </a:solidFill>
                <a:latin typeface="Arial" pitchFamily="34" charset="0"/>
                <a:ea typeface="Arial" pitchFamily="34" charset="-122"/>
                <a:cs typeface="Arial" pitchFamily="34" charset="-120"/>
              </a:rPr>
              <a:t>Mobile workforce and remote access</a:t>
            </a:r>
            <a:endParaRPr lang="en-US" sz="4650" dirty="0"/>
          </a:p>
        </p:txBody>
      </p:sp>
      <p:sp>
        <p:nvSpPr>
          <p:cNvPr id="4" name="Text 2"/>
          <p:cNvSpPr/>
          <p:nvPr/>
        </p:nvSpPr>
        <p:spPr>
          <a:xfrm>
            <a:off x="990600" y="3840004"/>
            <a:ext cx="8488261"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5A6B80"/>
                </a:solidFill>
                <a:latin typeface="Arial" pitchFamily="34" charset="0"/>
                <a:ea typeface="Arial" pitchFamily="34" charset="-122"/>
                <a:cs typeface="Arial" pitchFamily="34" charset="-120"/>
              </a:rPr>
              <a:t>Approving payments from a phone in a hotel lobby is now normal. The controls have to travel too.</a:t>
            </a:r>
            <a:endParaRPr lang="en-US" sz="2550" dirty="0"/>
          </a:p>
        </p:txBody>
      </p:sp>
      <p:sp>
        <p:nvSpPr>
          <p:cNvPr id="5" name="Shape 3"/>
          <p:cNvSpPr/>
          <p:nvPr/>
        </p:nvSpPr>
        <p:spPr>
          <a:xfrm>
            <a:off x="990600" y="5223034"/>
            <a:ext cx="114300" cy="114300"/>
          </a:xfrm>
          <a:prstGeom prst="ellipse">
            <a:avLst/>
          </a:prstGeom>
          <a:solidFill>
            <a:srgbClr val="ED1C2C"/>
          </a:solidFill>
          <a:ln/>
        </p:spPr>
      </p:sp>
      <p:sp>
        <p:nvSpPr>
          <p:cNvPr id="6" name="Text 4"/>
          <p:cNvSpPr/>
          <p:nvPr/>
        </p:nvSpPr>
        <p:spPr>
          <a:xfrm>
            <a:off x="1295400" y="5089684"/>
            <a:ext cx="817431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16283F"/>
                </a:solidFill>
                <a:latin typeface="Arial" pitchFamily="34" charset="0"/>
                <a:ea typeface="Arial" pitchFamily="34" charset="-122"/>
                <a:cs typeface="Arial" pitchFamily="34" charset="-120"/>
              </a:rPr>
              <a:t>Personal devices reaching city email without management or encryption.</a:t>
            </a:r>
            <a:endParaRPr lang="en-US" sz="2400" dirty="0"/>
          </a:p>
        </p:txBody>
      </p:sp>
      <p:sp>
        <p:nvSpPr>
          <p:cNvPr id="7" name="Shape 5"/>
          <p:cNvSpPr/>
          <p:nvPr/>
        </p:nvSpPr>
        <p:spPr>
          <a:xfrm>
            <a:off x="990600" y="6255544"/>
            <a:ext cx="114300" cy="114300"/>
          </a:xfrm>
          <a:prstGeom prst="ellipse">
            <a:avLst/>
          </a:prstGeom>
          <a:solidFill>
            <a:srgbClr val="ED1C2C"/>
          </a:solidFill>
          <a:ln/>
        </p:spPr>
      </p:sp>
      <p:sp>
        <p:nvSpPr>
          <p:cNvPr id="8" name="Text 6"/>
          <p:cNvSpPr/>
          <p:nvPr/>
        </p:nvSpPr>
        <p:spPr>
          <a:xfrm>
            <a:off x="1295400" y="6122194"/>
            <a:ext cx="8574786" cy="44958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16283F"/>
                </a:solidFill>
                <a:latin typeface="Arial" pitchFamily="34" charset="0"/>
                <a:ea typeface="Arial" pitchFamily="34" charset="-122"/>
                <a:cs typeface="Arial" pitchFamily="34" charset="-120"/>
              </a:rPr>
              <a:t>Public Wi-Fi at hotels, airports, and conference centers.</a:t>
            </a:r>
            <a:endParaRPr lang="en-US" sz="2400" dirty="0"/>
          </a:p>
        </p:txBody>
      </p:sp>
      <p:sp>
        <p:nvSpPr>
          <p:cNvPr id="9" name="Shape 7"/>
          <p:cNvSpPr/>
          <p:nvPr/>
        </p:nvSpPr>
        <p:spPr>
          <a:xfrm>
            <a:off x="990600" y="6876574"/>
            <a:ext cx="114300" cy="114300"/>
          </a:xfrm>
          <a:prstGeom prst="ellipse">
            <a:avLst/>
          </a:prstGeom>
          <a:solidFill>
            <a:srgbClr val="ED1C2C"/>
          </a:solidFill>
          <a:ln/>
        </p:spPr>
      </p:sp>
      <p:sp>
        <p:nvSpPr>
          <p:cNvPr id="10" name="Text 8"/>
          <p:cNvSpPr/>
          <p:nvPr/>
        </p:nvSpPr>
        <p:spPr>
          <a:xfrm>
            <a:off x="1295400" y="6743224"/>
            <a:ext cx="817431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16283F"/>
                </a:solidFill>
                <a:latin typeface="Arial" pitchFamily="34" charset="0"/>
                <a:ea typeface="Arial" pitchFamily="34" charset="-122"/>
                <a:cs typeface="Arial" pitchFamily="34" charset="-120"/>
              </a:rPr>
              <a:t>Remote access left open for a vendor and never turned back off.</a:t>
            </a:r>
            <a:endParaRPr lang="en-US" sz="2400" dirty="0"/>
          </a:p>
        </p:txBody>
      </p:sp>
      <p:sp>
        <p:nvSpPr>
          <p:cNvPr id="11" name="Shape 9"/>
          <p:cNvSpPr/>
          <p:nvPr/>
        </p:nvSpPr>
        <p:spPr>
          <a:xfrm>
            <a:off x="990600" y="7909084"/>
            <a:ext cx="114300" cy="114300"/>
          </a:xfrm>
          <a:prstGeom prst="ellipse">
            <a:avLst/>
          </a:prstGeom>
          <a:solidFill>
            <a:srgbClr val="ED1C2C"/>
          </a:solidFill>
          <a:ln/>
        </p:spPr>
      </p:sp>
      <p:sp>
        <p:nvSpPr>
          <p:cNvPr id="12" name="Text 10"/>
          <p:cNvSpPr/>
          <p:nvPr/>
        </p:nvSpPr>
        <p:spPr>
          <a:xfrm>
            <a:off x="1295400" y="7775734"/>
            <a:ext cx="817431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16283F"/>
                </a:solidFill>
                <a:latin typeface="Arial" pitchFamily="34" charset="0"/>
                <a:ea typeface="Arial" pitchFamily="34" charset="-122"/>
                <a:cs typeface="Arial" pitchFamily="34" charset="-120"/>
              </a:rPr>
              <a:t>Devices that leave with an employee and are never wiped.</a:t>
            </a:r>
            <a:endParaRPr lang="en-US" sz="2400" dirty="0"/>
          </a:p>
        </p:txBody>
      </p:sp>
      <p:pic>
        <p:nvPicPr>
          <p:cNvPr id="13" name="Image 0" descr="preencoded.png">    </p:cNvPr>
          <p:cNvPicPr>
            <a:picLocks noChangeAspect="1"/>
          </p:cNvPicPr>
          <p:nvPr/>
        </p:nvPicPr>
        <p:blipFill>
          <a:blip r:embed="rId1"/>
          <a:srcRect l="0" r="0" t="1" b="1"/>
          <a:stretch/>
        </p:blipFill>
        <p:spPr>
          <a:xfrm>
            <a:off x="9841231" y="2077760"/>
            <a:ext cx="7456170" cy="620768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Text 0"/>
          <p:cNvSpPr/>
          <p:nvPr/>
        </p:nvSpPr>
        <p:spPr>
          <a:xfrm>
            <a:off x="990600" y="3733086"/>
            <a:ext cx="17937480" cy="323850"/>
          </a:xfrm>
          <a:prstGeom prst="rect">
            <a:avLst/>
          </a:prstGeom>
          <a:noFill/>
          <a:ln/>
        </p:spPr>
        <p:txBody>
          <a:bodyPr wrap="square" lIns="25400" tIns="25400" rIns="25400" bIns="25400" rtlCol="0" anchor="t">
            <a:normAutofit/>
          </a:bodyPr>
          <a:lstStyle/>
          <a:p>
            <a:pPr algn="l" indent="0" marL="0">
              <a:lnSpc>
                <a:spcPct val="87209"/>
              </a:lnSpc>
              <a:buNone/>
            </a:pPr>
            <a:r>
              <a:rPr lang="en-US" sz="2250" b="1" spc="585" kern="0" dirty="0">
                <a:solidFill>
                  <a:srgbClr val="7FB2F5"/>
                </a:solidFill>
                <a:latin typeface="Arial" pitchFamily="34" charset="0"/>
                <a:ea typeface="Arial" pitchFamily="34" charset="-122"/>
                <a:cs typeface="Arial" pitchFamily="34" charset="-120"/>
              </a:rPr>
              <a:t>PART FOUR</a:t>
            </a:r>
            <a:endParaRPr lang="en-US" sz="2250" dirty="0"/>
          </a:p>
        </p:txBody>
      </p:sp>
      <p:sp>
        <p:nvSpPr>
          <p:cNvPr id="4" name="Text 1"/>
          <p:cNvSpPr/>
          <p:nvPr/>
        </p:nvSpPr>
        <p:spPr>
          <a:xfrm>
            <a:off x="990600" y="4342686"/>
            <a:ext cx="14668500" cy="1068229"/>
          </a:xfrm>
          <a:prstGeom prst="rect">
            <a:avLst/>
          </a:prstGeom>
          <a:noFill/>
          <a:ln/>
        </p:spPr>
        <p:txBody>
          <a:bodyPr wrap="square" lIns="25400" tIns="25400" rIns="25400" bIns="25400" rtlCol="0" anchor="t">
            <a:normAutofit/>
          </a:bodyPr>
          <a:lstStyle/>
          <a:p>
            <a:pPr algn="l" indent="0" marL="0">
              <a:lnSpc>
                <a:spcPct val="73880"/>
              </a:lnSpc>
              <a:buNone/>
            </a:pPr>
            <a:r>
              <a:rPr lang="en-US" sz="7800" b="1" spc="-156" kern="0" dirty="0">
                <a:solidFill>
                  <a:srgbClr val="FFFFFF"/>
                </a:solidFill>
                <a:latin typeface="Arial" pitchFamily="34" charset="0"/>
                <a:ea typeface="Arial" pitchFamily="34" charset="-122"/>
                <a:cs typeface="Arial" pitchFamily="34" charset="-120"/>
              </a:rPr>
              <a:t>What to do Monday</a:t>
            </a:r>
            <a:endParaRPr lang="en-US" sz="7800" dirty="0"/>
          </a:p>
        </p:txBody>
      </p:sp>
      <p:sp>
        <p:nvSpPr>
          <p:cNvPr id="5" name="Shape 2"/>
          <p:cNvSpPr/>
          <p:nvPr/>
        </p:nvSpPr>
        <p:spPr>
          <a:xfrm>
            <a:off x="990600" y="5696664"/>
            <a:ext cx="1714500" cy="95250"/>
          </a:xfrm>
          <a:prstGeom prst="roundRect">
            <a:avLst>
              <a:gd name="adj" fmla="val 50000"/>
            </a:avLst>
          </a:prstGeom>
          <a:solidFill>
            <a:srgbClr val="ED1C2C"/>
          </a:solidFill>
          <a:ln/>
        </p:spPr>
      </p:sp>
      <p:sp>
        <p:nvSpPr>
          <p:cNvPr id="6" name="Text 3"/>
          <p:cNvSpPr/>
          <p:nvPr/>
        </p:nvSpPr>
        <p:spPr>
          <a:xfrm>
            <a:off x="990600" y="6115764"/>
            <a:ext cx="13620750" cy="552450"/>
          </a:xfrm>
          <a:prstGeom prst="rect">
            <a:avLst/>
          </a:prstGeom>
          <a:noFill/>
          <a:ln/>
        </p:spPr>
        <p:txBody>
          <a:bodyPr wrap="square" lIns="25400" tIns="25400" rIns="25400" bIns="25400" rtlCol="0" anchor="t">
            <a:normAutofit/>
          </a:bodyPr>
          <a:lstStyle/>
          <a:p>
            <a:pPr algn="l" indent="0" marL="0">
              <a:lnSpc>
                <a:spcPct val="116379"/>
              </a:lnSpc>
              <a:buNone/>
            </a:pPr>
            <a:r>
              <a:rPr lang="en-US" sz="3000" dirty="0">
                <a:solidFill>
                  <a:srgbClr val="C9DBF2"/>
                </a:solidFill>
                <a:latin typeface="Arial" pitchFamily="34" charset="0"/>
                <a:ea typeface="Arial" pitchFamily="34" charset="-122"/>
                <a:cs typeface="Arial" pitchFamily="34" charset="-120"/>
              </a:rPr>
              <a:t>Habits, controls, budget framing, and a ninety-day sequence.</a:t>
            </a:r>
            <a:endParaRPr lang="en-US" sz="3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1431131"/>
            <a:ext cx="8201787"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THE HUMAN LAYER</a:t>
            </a:r>
            <a:endParaRPr lang="en-US" sz="1950" dirty="0"/>
          </a:p>
        </p:txBody>
      </p:sp>
      <p:sp>
        <p:nvSpPr>
          <p:cNvPr id="3" name="Text 1"/>
          <p:cNvSpPr/>
          <p:nvPr/>
        </p:nvSpPr>
        <p:spPr>
          <a:xfrm>
            <a:off x="990600" y="1926431"/>
            <a:ext cx="7679855" cy="1313498"/>
          </a:xfrm>
          <a:prstGeom prst="rect">
            <a:avLst/>
          </a:prstGeom>
          <a:noFill/>
          <a:ln/>
        </p:spPr>
        <p:txBody>
          <a:bodyPr wrap="square" lIns="25400" tIns="25400" rIns="25400" bIns="25400" rtlCol="0" anchor="t">
            <a:normAutofit/>
          </a:bodyPr>
          <a:lstStyle/>
          <a:p>
            <a:pPr algn="l" indent="0" marL="0">
              <a:lnSpc>
                <a:spcPct val="76789"/>
              </a:lnSpc>
              <a:buNone/>
            </a:pPr>
            <a:r>
              <a:rPr lang="en-US" sz="4650" b="1" spc="-70" kern="0" dirty="0">
                <a:solidFill>
                  <a:srgbClr val="0E2E56"/>
                </a:solidFill>
                <a:latin typeface="Arial" pitchFamily="34" charset="0"/>
                <a:ea typeface="Arial" pitchFamily="34" charset="-122"/>
                <a:cs typeface="Arial" pitchFamily="34" charset="-120"/>
              </a:rPr>
              <a:t>Passwords are still the front door</a:t>
            </a:r>
            <a:endParaRPr lang="en-US" sz="4650" dirty="0"/>
          </a:p>
        </p:txBody>
      </p:sp>
      <p:sp>
        <p:nvSpPr>
          <p:cNvPr id="4" name="Text 2"/>
          <p:cNvSpPr/>
          <p:nvPr/>
        </p:nvSpPr>
        <p:spPr>
          <a:xfrm>
            <a:off x="990600" y="3506629"/>
            <a:ext cx="7679855"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5A6B80"/>
                </a:solidFill>
                <a:latin typeface="Arial" pitchFamily="34" charset="0"/>
                <a:ea typeface="Arial" pitchFamily="34" charset="-122"/>
                <a:cs typeface="Arial" pitchFamily="34" charset="-120"/>
              </a:rPr>
              <a:t>Attackers do not guess. They buy lists from other breaches and try them everywhere.</a:t>
            </a:r>
            <a:endParaRPr lang="en-US" sz="2550" dirty="0"/>
          </a:p>
        </p:txBody>
      </p:sp>
      <p:sp>
        <p:nvSpPr>
          <p:cNvPr id="5" name="Shape 3"/>
          <p:cNvSpPr/>
          <p:nvPr/>
        </p:nvSpPr>
        <p:spPr>
          <a:xfrm>
            <a:off x="990600" y="4737259"/>
            <a:ext cx="7456170" cy="3048000"/>
          </a:xfrm>
          <a:prstGeom prst="roundRect">
            <a:avLst>
              <a:gd name="adj" fmla="val 2500"/>
            </a:avLst>
          </a:prstGeom>
          <a:solidFill>
            <a:srgbClr val="F4F7FC"/>
          </a:solidFill>
          <a:ln/>
        </p:spPr>
      </p:sp>
      <p:sp>
        <p:nvSpPr>
          <p:cNvPr id="6" name="Text 4"/>
          <p:cNvSpPr/>
          <p:nvPr/>
        </p:nvSpPr>
        <p:spPr>
          <a:xfrm>
            <a:off x="1409700" y="5118259"/>
            <a:ext cx="7279767" cy="323850"/>
          </a:xfrm>
          <a:prstGeom prst="rect">
            <a:avLst/>
          </a:prstGeom>
          <a:noFill/>
          <a:ln/>
        </p:spPr>
        <p:txBody>
          <a:bodyPr wrap="square" lIns="25400" tIns="25400" rIns="25400" bIns="25400" rtlCol="0" anchor="t">
            <a:normAutofit/>
          </a:bodyPr>
          <a:lstStyle/>
          <a:p>
            <a:pPr algn="l" indent="0" marL="0">
              <a:lnSpc>
                <a:spcPct val="87209"/>
              </a:lnSpc>
              <a:buNone/>
            </a:pPr>
            <a:r>
              <a:rPr lang="en-US" sz="2250" b="1" spc="180" kern="0" dirty="0">
                <a:solidFill>
                  <a:srgbClr val="0E2E56"/>
                </a:solidFill>
                <a:latin typeface="Arial" pitchFamily="34" charset="0"/>
                <a:ea typeface="Arial" pitchFamily="34" charset="-122"/>
                <a:cs typeface="Arial" pitchFamily="34" charset="-120"/>
              </a:rPr>
              <a:t>STILL IN CIRCULATION</a:t>
            </a:r>
            <a:endParaRPr lang="en-US" sz="2250" dirty="0"/>
          </a:p>
        </p:txBody>
      </p:sp>
      <p:sp>
        <p:nvSpPr>
          <p:cNvPr id="7" name="Text 5"/>
          <p:cNvSpPr/>
          <p:nvPr/>
        </p:nvSpPr>
        <p:spPr>
          <a:xfrm>
            <a:off x="1409700" y="5575459"/>
            <a:ext cx="7279767" cy="533400"/>
          </a:xfrm>
          <a:prstGeom prst="rect">
            <a:avLst/>
          </a:prstGeom>
          <a:noFill/>
          <a:ln/>
        </p:spPr>
        <p:txBody>
          <a:bodyPr wrap="square" lIns="25400" tIns="25400" rIns="25400" bIns="25400" rtlCol="0" anchor="t">
            <a:normAutofit/>
          </a:bodyPr>
          <a:lstStyle/>
          <a:p>
            <a:pPr algn="l" indent="0" marL="0">
              <a:lnSpc>
                <a:spcPct val="112069"/>
              </a:lnSpc>
              <a:buNone/>
            </a:pPr>
            <a:r>
              <a:rPr lang="en-US" sz="3000" b="1" dirty="0">
                <a:solidFill>
                  <a:srgbClr val="ED1C2C"/>
                </a:solidFill>
                <a:latin typeface="Arial" pitchFamily="34" charset="0"/>
                <a:ea typeface="Arial" pitchFamily="34" charset="-122"/>
                <a:cs typeface="Arial" pitchFamily="34" charset="-120"/>
              </a:rPr>
              <a:t>Password123</a:t>
            </a:r>
            <a:endParaRPr lang="en-US" sz="3000" dirty="0"/>
          </a:p>
        </p:txBody>
      </p:sp>
      <p:sp>
        <p:nvSpPr>
          <p:cNvPr id="8" name="Text 6"/>
          <p:cNvSpPr/>
          <p:nvPr/>
        </p:nvSpPr>
        <p:spPr>
          <a:xfrm>
            <a:off x="1409700" y="6242209"/>
            <a:ext cx="7279767" cy="533400"/>
          </a:xfrm>
          <a:prstGeom prst="rect">
            <a:avLst/>
          </a:prstGeom>
          <a:noFill/>
          <a:ln/>
        </p:spPr>
        <p:txBody>
          <a:bodyPr wrap="square" lIns="25400" tIns="25400" rIns="25400" bIns="25400" rtlCol="0" anchor="t">
            <a:normAutofit/>
          </a:bodyPr>
          <a:lstStyle/>
          <a:p>
            <a:pPr algn="l" indent="0" marL="0">
              <a:lnSpc>
                <a:spcPct val="112069"/>
              </a:lnSpc>
              <a:buNone/>
            </a:pPr>
            <a:r>
              <a:rPr lang="en-US" sz="3000" b="1" dirty="0">
                <a:solidFill>
                  <a:srgbClr val="ED1C2C"/>
                </a:solidFill>
                <a:latin typeface="Arial" pitchFamily="34" charset="0"/>
                <a:ea typeface="Arial" pitchFamily="34" charset="-122"/>
                <a:cs typeface="Arial" pitchFamily="34" charset="-120"/>
              </a:rPr>
              <a:t>CityName2026</a:t>
            </a:r>
            <a:endParaRPr lang="en-US" sz="3000" dirty="0"/>
          </a:p>
        </p:txBody>
      </p:sp>
      <p:sp>
        <p:nvSpPr>
          <p:cNvPr id="9" name="Text 7"/>
          <p:cNvSpPr/>
          <p:nvPr/>
        </p:nvSpPr>
        <p:spPr>
          <a:xfrm>
            <a:off x="1409700" y="6908959"/>
            <a:ext cx="7279767" cy="533400"/>
          </a:xfrm>
          <a:prstGeom prst="rect">
            <a:avLst/>
          </a:prstGeom>
          <a:noFill/>
          <a:ln/>
        </p:spPr>
        <p:txBody>
          <a:bodyPr wrap="square" lIns="25400" tIns="25400" rIns="25400" bIns="25400" rtlCol="0" anchor="t">
            <a:normAutofit/>
          </a:bodyPr>
          <a:lstStyle/>
          <a:p>
            <a:pPr algn="l" indent="0" marL="0">
              <a:lnSpc>
                <a:spcPct val="112069"/>
              </a:lnSpc>
              <a:buNone/>
            </a:pPr>
            <a:r>
              <a:rPr lang="en-US" sz="3000" b="1" dirty="0">
                <a:solidFill>
                  <a:srgbClr val="ED1C2C"/>
                </a:solidFill>
                <a:latin typeface="Arial" pitchFamily="34" charset="0"/>
                <a:ea typeface="Arial" pitchFamily="34" charset="-122"/>
                <a:cs typeface="Arial" pitchFamily="34" charset="-120"/>
              </a:rPr>
              <a:t>Welcome1</a:t>
            </a:r>
            <a:endParaRPr lang="en-US" sz="3000" dirty="0"/>
          </a:p>
        </p:txBody>
      </p:sp>
      <p:sp>
        <p:nvSpPr>
          <p:cNvPr id="10" name="Text 8"/>
          <p:cNvSpPr/>
          <p:nvPr/>
        </p:nvSpPr>
        <p:spPr>
          <a:xfrm>
            <a:off x="990600" y="8109109"/>
            <a:ext cx="7679855"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b="1" dirty="0">
                <a:solidFill>
                  <a:srgbClr val="0E2E56"/>
                </a:solidFill>
                <a:latin typeface="Arial" pitchFamily="34" charset="0"/>
                <a:ea typeface="Arial" pitchFamily="34" charset="-122"/>
                <a:cs typeface="Arial" pitchFamily="34" charset="-120"/>
              </a:rPr>
              <a:t>Reuse is the real problem. One breach elsewhere becomes a login here.</a:t>
            </a:r>
            <a:endParaRPr lang="en-US" sz="2400" dirty="0"/>
          </a:p>
        </p:txBody>
      </p:sp>
      <p:pic>
        <p:nvPicPr>
          <p:cNvPr id="11" name="Image 0" descr="preencoded.png">    </p:cNvPr>
          <p:cNvPicPr>
            <a:picLocks noChangeAspect="1"/>
          </p:cNvPicPr>
          <p:nvPr/>
        </p:nvPicPr>
        <p:blipFill>
          <a:blip r:embed="rId1"/>
          <a:srcRect l="0" r="0" t="1" b="1"/>
          <a:stretch/>
        </p:blipFill>
        <p:spPr>
          <a:xfrm>
            <a:off x="9056370" y="2435304"/>
            <a:ext cx="8241030" cy="549259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THE UPGRADE</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Passphrases and password managers</a:t>
            </a:r>
            <a:endParaRPr lang="en-US" sz="5100" dirty="0"/>
          </a:p>
        </p:txBody>
      </p:sp>
      <p:sp>
        <p:nvSpPr>
          <p:cNvPr id="4" name="Shape 2"/>
          <p:cNvSpPr/>
          <p:nvPr/>
        </p:nvSpPr>
        <p:spPr>
          <a:xfrm>
            <a:off x="990600" y="2490192"/>
            <a:ext cx="7943850" cy="1531620"/>
          </a:xfrm>
          <a:prstGeom prst="roundRect">
            <a:avLst>
              <a:gd name="adj" fmla="val 4975"/>
            </a:avLst>
          </a:prstGeom>
          <a:solidFill>
            <a:srgbClr val="FFFFFF"/>
          </a:solidFill>
          <a:ln/>
        </p:spPr>
      </p:sp>
      <p:sp>
        <p:nvSpPr>
          <p:cNvPr id="5" name="Text 3"/>
          <p:cNvSpPr/>
          <p:nvPr/>
        </p:nvSpPr>
        <p:spPr>
          <a:xfrm>
            <a:off x="1371600" y="2833092"/>
            <a:ext cx="7900035"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94A5B8"/>
                </a:solidFill>
                <a:latin typeface="Arial" pitchFamily="34" charset="0"/>
                <a:ea typeface="Arial" pitchFamily="34" charset="-122"/>
                <a:cs typeface="Arial" pitchFamily="34" charset="-120"/>
              </a:rPr>
              <a:t>WEAK</a:t>
            </a:r>
            <a:endParaRPr lang="en-US" sz="1950" dirty="0"/>
          </a:p>
        </p:txBody>
      </p:sp>
      <p:sp>
        <p:nvSpPr>
          <p:cNvPr id="6" name="Text 4"/>
          <p:cNvSpPr/>
          <p:nvPr/>
        </p:nvSpPr>
        <p:spPr>
          <a:xfrm>
            <a:off x="1371600" y="3175992"/>
            <a:ext cx="7900035" cy="541020"/>
          </a:xfrm>
          <a:prstGeom prst="rect">
            <a:avLst/>
          </a:prstGeom>
          <a:noFill/>
          <a:ln/>
        </p:spPr>
        <p:txBody>
          <a:bodyPr wrap="square" lIns="25400" tIns="25400" rIns="25400" bIns="25400" rtlCol="0" anchor="t">
            <a:normAutofit/>
          </a:bodyPr>
          <a:lstStyle/>
          <a:p>
            <a:pPr algn="l" indent="0" marL="0">
              <a:lnSpc>
                <a:spcPct val="103125"/>
              </a:lnSpc>
              <a:buNone/>
            </a:pPr>
            <a:r>
              <a:rPr lang="en-US" sz="3300" b="1" strike="sngStrike" dirty="0">
                <a:solidFill>
                  <a:srgbClr val="94A5B8"/>
                </a:solidFill>
                <a:latin typeface="Arial" pitchFamily="34" charset="0"/>
                <a:ea typeface="Arial" pitchFamily="34" charset="-122"/>
                <a:cs typeface="Arial" pitchFamily="34" charset="-120"/>
              </a:rPr>
              <a:t>bulldozer</a:t>
            </a:r>
            <a:endParaRPr lang="en-US" sz="3300" dirty="0"/>
          </a:p>
        </p:txBody>
      </p:sp>
      <p:sp>
        <p:nvSpPr>
          <p:cNvPr id="7" name="Shape 5"/>
          <p:cNvSpPr/>
          <p:nvPr/>
        </p:nvSpPr>
        <p:spPr>
          <a:xfrm>
            <a:off x="990600" y="4250412"/>
            <a:ext cx="7943850" cy="1531620"/>
          </a:xfrm>
          <a:prstGeom prst="roundRect">
            <a:avLst>
              <a:gd name="adj" fmla="val 4975"/>
            </a:avLst>
          </a:prstGeom>
          <a:solidFill>
            <a:srgbClr val="FFFFFF"/>
          </a:solidFill>
          <a:ln/>
        </p:spPr>
      </p:sp>
      <p:sp>
        <p:nvSpPr>
          <p:cNvPr id="8" name="Text 6"/>
          <p:cNvSpPr/>
          <p:nvPr/>
        </p:nvSpPr>
        <p:spPr>
          <a:xfrm>
            <a:off x="1371600" y="4593312"/>
            <a:ext cx="7900035"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B37400"/>
                </a:solidFill>
                <a:latin typeface="Arial" pitchFamily="34" charset="0"/>
                <a:ea typeface="Arial" pitchFamily="34" charset="-122"/>
                <a:cs typeface="Arial" pitchFamily="34" charset="-120"/>
              </a:rPr>
              <a:t>BETTER</a:t>
            </a:r>
            <a:endParaRPr lang="en-US" sz="1950" dirty="0"/>
          </a:p>
        </p:txBody>
      </p:sp>
      <p:sp>
        <p:nvSpPr>
          <p:cNvPr id="9" name="Text 7"/>
          <p:cNvSpPr/>
          <p:nvPr/>
        </p:nvSpPr>
        <p:spPr>
          <a:xfrm>
            <a:off x="1371600" y="4936212"/>
            <a:ext cx="7900035" cy="541020"/>
          </a:xfrm>
          <a:prstGeom prst="rect">
            <a:avLst/>
          </a:prstGeom>
          <a:noFill/>
          <a:ln/>
        </p:spPr>
        <p:txBody>
          <a:bodyPr wrap="square" lIns="25400" tIns="25400" rIns="25400" bIns="25400" rtlCol="0" anchor="t">
            <a:normAutofit/>
          </a:bodyPr>
          <a:lstStyle/>
          <a:p>
            <a:pPr algn="l" indent="0" marL="0">
              <a:lnSpc>
                <a:spcPct val="103125"/>
              </a:lnSpc>
              <a:buNone/>
            </a:pPr>
            <a:r>
              <a:rPr lang="en-US" sz="3300" b="1" dirty="0">
                <a:solidFill>
                  <a:srgbClr val="0E2E56"/>
                </a:solidFill>
                <a:latin typeface="Arial" pitchFamily="34" charset="0"/>
                <a:ea typeface="Arial" pitchFamily="34" charset="-122"/>
                <a:cs typeface="Arial" pitchFamily="34" charset="-120"/>
              </a:rPr>
              <a:t>Bulldozer2026!</a:t>
            </a:r>
            <a:endParaRPr lang="en-US" sz="3300" dirty="0"/>
          </a:p>
        </p:txBody>
      </p:sp>
      <p:sp>
        <p:nvSpPr>
          <p:cNvPr id="10" name="Shape 8"/>
          <p:cNvSpPr/>
          <p:nvPr/>
        </p:nvSpPr>
        <p:spPr>
          <a:xfrm>
            <a:off x="990600" y="6010633"/>
            <a:ext cx="7943850" cy="1531620"/>
          </a:xfrm>
          <a:prstGeom prst="roundRect">
            <a:avLst>
              <a:gd name="adj" fmla="val 4975"/>
            </a:avLst>
          </a:prstGeom>
          <a:solidFill>
            <a:srgbClr val="0E2E56"/>
          </a:solidFill>
          <a:ln/>
        </p:spPr>
      </p:sp>
      <p:sp>
        <p:nvSpPr>
          <p:cNvPr id="11" name="Text 9"/>
          <p:cNvSpPr/>
          <p:nvPr/>
        </p:nvSpPr>
        <p:spPr>
          <a:xfrm>
            <a:off x="1371600" y="6353533"/>
            <a:ext cx="7900035"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273" kern="0" dirty="0">
                <a:solidFill>
                  <a:srgbClr val="7FB2F5"/>
                </a:solidFill>
                <a:latin typeface="Arial" pitchFamily="34" charset="0"/>
                <a:ea typeface="Arial" pitchFamily="34" charset="-122"/>
                <a:cs typeface="Arial" pitchFamily="34" charset="-120"/>
              </a:rPr>
              <a:t>STRONG</a:t>
            </a:r>
            <a:endParaRPr lang="en-US" sz="1950" dirty="0"/>
          </a:p>
        </p:txBody>
      </p:sp>
      <p:sp>
        <p:nvSpPr>
          <p:cNvPr id="12" name="Text 10"/>
          <p:cNvSpPr/>
          <p:nvPr/>
        </p:nvSpPr>
        <p:spPr>
          <a:xfrm>
            <a:off x="1371600" y="6696433"/>
            <a:ext cx="7900035" cy="541020"/>
          </a:xfrm>
          <a:prstGeom prst="rect">
            <a:avLst/>
          </a:prstGeom>
          <a:noFill/>
          <a:ln/>
        </p:spPr>
        <p:txBody>
          <a:bodyPr wrap="square" lIns="25400" tIns="25400" rIns="25400" bIns="25400" rtlCol="0" anchor="t">
            <a:normAutofit/>
          </a:bodyPr>
          <a:lstStyle/>
          <a:p>
            <a:pPr algn="l" indent="0" marL="0">
              <a:lnSpc>
                <a:spcPct val="103125"/>
              </a:lnSpc>
              <a:buNone/>
            </a:pPr>
            <a:r>
              <a:rPr lang="en-US" sz="3300" b="1" dirty="0">
                <a:solidFill>
                  <a:srgbClr val="FFFFFF"/>
                </a:solidFill>
                <a:latin typeface="Arial" pitchFamily="34" charset="0"/>
                <a:ea typeface="Arial" pitchFamily="34" charset="-122"/>
                <a:cs typeface="Arial" pitchFamily="34" charset="-120"/>
              </a:rPr>
              <a:t>MyD0gLovesCityHall!</a:t>
            </a:r>
            <a:endParaRPr lang="en-US" sz="3300" dirty="0"/>
          </a:p>
        </p:txBody>
      </p:sp>
      <p:sp>
        <p:nvSpPr>
          <p:cNvPr id="13" name="Text 11"/>
          <p:cNvSpPr/>
          <p:nvPr/>
        </p:nvSpPr>
        <p:spPr>
          <a:xfrm>
            <a:off x="990600" y="7828002"/>
            <a:ext cx="8182165" cy="838200"/>
          </a:xfrm>
          <a:prstGeom prst="rect">
            <a:avLst/>
          </a:prstGeom>
          <a:noFill/>
          <a:ln/>
        </p:spPr>
        <p:txBody>
          <a:bodyPr wrap="square" lIns="25400" tIns="25400" rIns="25400" bIns="25400" rtlCol="0" anchor="t">
            <a:normAutofit/>
          </a:bodyPr>
          <a:lstStyle/>
          <a:p>
            <a:pPr algn="l" indent="0" marL="0">
              <a:lnSpc>
                <a:spcPct val="122093"/>
              </a:lnSpc>
              <a:buNone/>
            </a:pPr>
            <a:r>
              <a:rPr lang="en-US" sz="2250" dirty="0">
                <a:solidFill>
                  <a:srgbClr val="5A6B80"/>
                </a:solidFill>
                <a:latin typeface="Arial" pitchFamily="34" charset="0"/>
                <a:ea typeface="Arial" pitchFamily="34" charset="-122"/>
                <a:cs typeface="Arial" pitchFamily="34" charset="-120"/>
              </a:rPr>
              <a:t>Length beats complexity. Four unrelated words beat one clever substitution.</a:t>
            </a:r>
            <a:endParaRPr lang="en-US" sz="2250" dirty="0"/>
          </a:p>
        </p:txBody>
      </p:sp>
      <p:sp>
        <p:nvSpPr>
          <p:cNvPr id="14" name="Shape 12"/>
          <p:cNvSpPr/>
          <p:nvPr/>
        </p:nvSpPr>
        <p:spPr>
          <a:xfrm>
            <a:off x="9353550" y="2490192"/>
            <a:ext cx="7943850" cy="6137910"/>
          </a:xfrm>
          <a:prstGeom prst="roundRect">
            <a:avLst>
              <a:gd name="adj" fmla="val 1241"/>
            </a:avLst>
          </a:prstGeom>
          <a:solidFill>
            <a:srgbClr val="FFFFFF"/>
          </a:solidFill>
          <a:ln/>
        </p:spPr>
      </p:sp>
      <p:sp>
        <p:nvSpPr>
          <p:cNvPr id="15" name="Text 13"/>
          <p:cNvSpPr/>
          <p:nvPr/>
        </p:nvSpPr>
        <p:spPr>
          <a:xfrm>
            <a:off x="9848850" y="2947392"/>
            <a:ext cx="7648575" cy="498157"/>
          </a:xfrm>
          <a:prstGeom prst="rect">
            <a:avLst/>
          </a:prstGeom>
          <a:noFill/>
          <a:ln/>
        </p:spPr>
        <p:txBody>
          <a:bodyPr wrap="square" lIns="25400" tIns="25400" rIns="25400" bIns="25400" rtlCol="0" anchor="t">
            <a:normAutofit/>
          </a:bodyPr>
          <a:lstStyle/>
          <a:p>
            <a:pPr algn="l" indent="0" marL="0">
              <a:lnSpc>
                <a:spcPct val="98975"/>
              </a:lnSpc>
              <a:buNone/>
            </a:pPr>
            <a:r>
              <a:rPr lang="en-US" sz="3150" b="1" dirty="0">
                <a:solidFill>
                  <a:srgbClr val="0E2E56"/>
                </a:solidFill>
                <a:latin typeface="Arial" pitchFamily="34" charset="0"/>
                <a:ea typeface="Arial" pitchFamily="34" charset="-122"/>
                <a:cs typeface="Arial" pitchFamily="34" charset="-120"/>
              </a:rPr>
              <a:t>What a password manager fixes</a:t>
            </a:r>
            <a:endParaRPr lang="en-US" sz="3150" dirty="0"/>
          </a:p>
        </p:txBody>
      </p:sp>
      <p:sp>
        <p:nvSpPr>
          <p:cNvPr id="16" name="Shape 14"/>
          <p:cNvSpPr/>
          <p:nvPr/>
        </p:nvSpPr>
        <p:spPr>
          <a:xfrm>
            <a:off x="9848850" y="3778925"/>
            <a:ext cx="114300" cy="114300"/>
          </a:xfrm>
          <a:prstGeom prst="ellipse">
            <a:avLst/>
          </a:prstGeom>
          <a:solidFill>
            <a:srgbClr val="ED1C2C"/>
          </a:solidFill>
          <a:ln/>
        </p:spPr>
      </p:sp>
      <p:sp>
        <p:nvSpPr>
          <p:cNvPr id="17" name="Text 15"/>
          <p:cNvSpPr/>
          <p:nvPr/>
        </p:nvSpPr>
        <p:spPr>
          <a:xfrm>
            <a:off x="10153650" y="3655100"/>
            <a:ext cx="6847903"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A unique password everywhere, without anyone memorizing them.</a:t>
            </a:r>
            <a:endParaRPr lang="en-US" sz="2400" dirty="0"/>
          </a:p>
        </p:txBody>
      </p:sp>
      <p:sp>
        <p:nvSpPr>
          <p:cNvPr id="18" name="Shape 16"/>
          <p:cNvSpPr/>
          <p:nvPr/>
        </p:nvSpPr>
        <p:spPr>
          <a:xfrm>
            <a:off x="9848850" y="4849535"/>
            <a:ext cx="114300" cy="114300"/>
          </a:xfrm>
          <a:prstGeom prst="ellipse">
            <a:avLst/>
          </a:prstGeom>
          <a:solidFill>
            <a:srgbClr val="ED1C2C"/>
          </a:solidFill>
          <a:ln/>
        </p:spPr>
      </p:sp>
      <p:sp>
        <p:nvSpPr>
          <p:cNvPr id="19" name="Text 17"/>
          <p:cNvSpPr/>
          <p:nvPr/>
        </p:nvSpPr>
        <p:spPr>
          <a:xfrm>
            <a:off x="10153650" y="4725710"/>
            <a:ext cx="6847903"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Shared credentials handled without a spreadsheet or a sticky note.</a:t>
            </a:r>
            <a:endParaRPr lang="en-US" sz="2400" dirty="0"/>
          </a:p>
        </p:txBody>
      </p:sp>
      <p:sp>
        <p:nvSpPr>
          <p:cNvPr id="20" name="Shape 18"/>
          <p:cNvSpPr/>
          <p:nvPr/>
        </p:nvSpPr>
        <p:spPr>
          <a:xfrm>
            <a:off x="9848850" y="5920145"/>
            <a:ext cx="114300" cy="114300"/>
          </a:xfrm>
          <a:prstGeom prst="ellipse">
            <a:avLst/>
          </a:prstGeom>
          <a:solidFill>
            <a:srgbClr val="ED1C2C"/>
          </a:solidFill>
          <a:ln/>
        </p:spPr>
      </p:sp>
      <p:sp>
        <p:nvSpPr>
          <p:cNvPr id="21" name="Text 19"/>
          <p:cNvSpPr/>
          <p:nvPr/>
        </p:nvSpPr>
        <p:spPr>
          <a:xfrm>
            <a:off x="10153650" y="5796320"/>
            <a:ext cx="6847903"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Instant revocation when someone leaves the city's employment.</a:t>
            </a:r>
            <a:endParaRPr lang="en-US" sz="2400" dirty="0"/>
          </a:p>
        </p:txBody>
      </p:sp>
      <p:sp>
        <p:nvSpPr>
          <p:cNvPr id="22" name="Shape 20"/>
          <p:cNvSpPr/>
          <p:nvPr/>
        </p:nvSpPr>
        <p:spPr>
          <a:xfrm>
            <a:off x="9848850" y="6990755"/>
            <a:ext cx="114300" cy="114300"/>
          </a:xfrm>
          <a:prstGeom prst="ellipse">
            <a:avLst/>
          </a:prstGeom>
          <a:solidFill>
            <a:srgbClr val="ED1C2C"/>
          </a:solidFill>
          <a:ln/>
        </p:spPr>
      </p:sp>
      <p:sp>
        <p:nvSpPr>
          <p:cNvPr id="23" name="Text 21"/>
          <p:cNvSpPr/>
          <p:nvPr/>
        </p:nvSpPr>
        <p:spPr>
          <a:xfrm>
            <a:off x="10153650" y="6866930"/>
            <a:ext cx="6847903"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An auditable record of who had access to what, and when.</a:t>
            </a:r>
            <a:endParaRPr 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2159079"/>
            <a:ext cx="9065133"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HIGHEST RETURN PER DOLLAR</a:t>
            </a:r>
            <a:endParaRPr lang="en-US" sz="1950" dirty="0"/>
          </a:p>
        </p:txBody>
      </p:sp>
      <p:sp>
        <p:nvSpPr>
          <p:cNvPr id="3" name="Text 1"/>
          <p:cNvSpPr/>
          <p:nvPr/>
        </p:nvSpPr>
        <p:spPr>
          <a:xfrm>
            <a:off x="990600" y="2654380"/>
            <a:ext cx="9065133" cy="675799"/>
          </a:xfrm>
          <a:prstGeom prst="rect">
            <a:avLst/>
          </a:prstGeom>
          <a:noFill/>
          <a:ln/>
        </p:spPr>
        <p:txBody>
          <a:bodyPr wrap="square" lIns="25400" tIns="25400" rIns="25400" bIns="25400" rtlCol="0" anchor="t">
            <a:normAutofit/>
          </a:bodyPr>
          <a:lstStyle/>
          <a:p>
            <a:pPr algn="l" indent="0" marL="0">
              <a:lnSpc>
                <a:spcPct val="76789"/>
              </a:lnSpc>
              <a:buNone/>
            </a:pPr>
            <a:r>
              <a:rPr lang="en-US" sz="4650" b="1" spc="-70" kern="0" dirty="0">
                <a:solidFill>
                  <a:srgbClr val="0E2E56"/>
                </a:solidFill>
                <a:latin typeface="Arial" pitchFamily="34" charset="0"/>
                <a:ea typeface="Arial" pitchFamily="34" charset="-122"/>
                <a:cs typeface="Arial" pitchFamily="34" charset="-120"/>
              </a:rPr>
              <a:t>Multi-factor authentication</a:t>
            </a:r>
            <a:endParaRPr lang="en-US" sz="4650" dirty="0"/>
          </a:p>
        </p:txBody>
      </p:sp>
      <p:sp>
        <p:nvSpPr>
          <p:cNvPr id="4" name="Text 2"/>
          <p:cNvSpPr/>
          <p:nvPr/>
        </p:nvSpPr>
        <p:spPr>
          <a:xfrm>
            <a:off x="990600" y="3596878"/>
            <a:ext cx="8488261" cy="944880"/>
          </a:xfrm>
          <a:prstGeom prst="rect">
            <a:avLst/>
          </a:prstGeom>
          <a:noFill/>
          <a:ln/>
        </p:spPr>
        <p:txBody>
          <a:bodyPr wrap="square" lIns="25400" tIns="25400" rIns="25400" bIns="25400" rtlCol="0" anchor="t">
            <a:normAutofit/>
          </a:bodyPr>
          <a:lstStyle/>
          <a:p>
            <a:pPr algn="l" indent="0" marL="0">
              <a:lnSpc>
                <a:spcPct val="123958"/>
              </a:lnSpc>
              <a:buNone/>
            </a:pPr>
            <a:r>
              <a:rPr lang="en-US" sz="2550" dirty="0">
                <a:solidFill>
                  <a:srgbClr val="5A6B80"/>
                </a:solidFill>
                <a:latin typeface="Arial" pitchFamily="34" charset="0"/>
                <a:ea typeface="Arial" pitchFamily="34" charset="-122"/>
                <a:cs typeface="Arial" pitchFamily="34" charset="-120"/>
              </a:rPr>
              <a:t>A stolen password stops being useful. Require it in five places:</a:t>
            </a:r>
            <a:endParaRPr lang="en-US" sz="2550" dirty="0"/>
          </a:p>
        </p:txBody>
      </p:sp>
      <p:sp>
        <p:nvSpPr>
          <p:cNvPr id="5" name="Shape 3"/>
          <p:cNvSpPr/>
          <p:nvPr/>
        </p:nvSpPr>
        <p:spPr>
          <a:xfrm>
            <a:off x="990600" y="4827508"/>
            <a:ext cx="53340" cy="396240"/>
          </a:xfrm>
          <a:prstGeom prst="rect">
            <a:avLst/>
          </a:prstGeom>
          <a:solidFill>
            <a:srgbClr val="1B4E9B"/>
          </a:solidFill>
          <a:ln/>
        </p:spPr>
      </p:sp>
      <p:sp>
        <p:nvSpPr>
          <p:cNvPr id="6" name="Text 4"/>
          <p:cNvSpPr/>
          <p:nvPr/>
        </p:nvSpPr>
        <p:spPr>
          <a:xfrm>
            <a:off x="1234440" y="4827508"/>
            <a:ext cx="8821293"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Email</a:t>
            </a:r>
            <a:endParaRPr lang="en-US" sz="2400" dirty="0"/>
          </a:p>
        </p:txBody>
      </p:sp>
      <p:sp>
        <p:nvSpPr>
          <p:cNvPr id="7" name="Shape 5"/>
          <p:cNvSpPr/>
          <p:nvPr/>
        </p:nvSpPr>
        <p:spPr>
          <a:xfrm>
            <a:off x="990600" y="5395198"/>
            <a:ext cx="53340" cy="396240"/>
          </a:xfrm>
          <a:prstGeom prst="rect">
            <a:avLst/>
          </a:prstGeom>
          <a:solidFill>
            <a:srgbClr val="1B4E9B"/>
          </a:solidFill>
          <a:ln/>
        </p:spPr>
      </p:sp>
      <p:sp>
        <p:nvSpPr>
          <p:cNvPr id="8" name="Text 6"/>
          <p:cNvSpPr/>
          <p:nvPr/>
        </p:nvSpPr>
        <p:spPr>
          <a:xfrm>
            <a:off x="1234440" y="5395198"/>
            <a:ext cx="8821293"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Online banking and treasury portals</a:t>
            </a:r>
            <a:endParaRPr lang="en-US" sz="2400" dirty="0"/>
          </a:p>
        </p:txBody>
      </p:sp>
      <p:sp>
        <p:nvSpPr>
          <p:cNvPr id="9" name="Shape 7"/>
          <p:cNvSpPr/>
          <p:nvPr/>
        </p:nvSpPr>
        <p:spPr>
          <a:xfrm>
            <a:off x="990600" y="5962888"/>
            <a:ext cx="53340" cy="396240"/>
          </a:xfrm>
          <a:prstGeom prst="rect">
            <a:avLst/>
          </a:prstGeom>
          <a:solidFill>
            <a:srgbClr val="1B4E9B"/>
          </a:solidFill>
          <a:ln/>
        </p:spPr>
      </p:sp>
      <p:sp>
        <p:nvSpPr>
          <p:cNvPr id="10" name="Text 8"/>
          <p:cNvSpPr/>
          <p:nvPr/>
        </p:nvSpPr>
        <p:spPr>
          <a:xfrm>
            <a:off x="1234440" y="5962888"/>
            <a:ext cx="8821293"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Remote access and VPN</a:t>
            </a:r>
            <a:endParaRPr lang="en-US" sz="2400" dirty="0"/>
          </a:p>
        </p:txBody>
      </p:sp>
      <p:sp>
        <p:nvSpPr>
          <p:cNvPr id="11" name="Shape 9"/>
          <p:cNvSpPr/>
          <p:nvPr/>
        </p:nvSpPr>
        <p:spPr>
          <a:xfrm>
            <a:off x="990600" y="6530578"/>
            <a:ext cx="53340" cy="396240"/>
          </a:xfrm>
          <a:prstGeom prst="rect">
            <a:avLst/>
          </a:prstGeom>
          <a:solidFill>
            <a:srgbClr val="1B4E9B"/>
          </a:solidFill>
          <a:ln/>
        </p:spPr>
      </p:sp>
      <p:sp>
        <p:nvSpPr>
          <p:cNvPr id="12" name="Text 10"/>
          <p:cNvSpPr/>
          <p:nvPr/>
        </p:nvSpPr>
        <p:spPr>
          <a:xfrm>
            <a:off x="1234440" y="6530578"/>
            <a:ext cx="8821293"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The financial system and payroll</a:t>
            </a:r>
            <a:endParaRPr lang="en-US" sz="2400" dirty="0"/>
          </a:p>
        </p:txBody>
      </p:sp>
      <p:sp>
        <p:nvSpPr>
          <p:cNvPr id="13" name="Shape 11"/>
          <p:cNvSpPr/>
          <p:nvPr/>
        </p:nvSpPr>
        <p:spPr>
          <a:xfrm>
            <a:off x="990600" y="7098268"/>
            <a:ext cx="53340" cy="396240"/>
          </a:xfrm>
          <a:prstGeom prst="rect">
            <a:avLst/>
          </a:prstGeom>
          <a:solidFill>
            <a:srgbClr val="1B4E9B"/>
          </a:solidFill>
          <a:ln/>
        </p:spPr>
      </p:sp>
      <p:sp>
        <p:nvSpPr>
          <p:cNvPr id="14" name="Text 12"/>
          <p:cNvSpPr/>
          <p:nvPr/>
        </p:nvSpPr>
        <p:spPr>
          <a:xfrm>
            <a:off x="1234440" y="7098268"/>
            <a:ext cx="8821293" cy="434340"/>
          </a:xfrm>
          <a:prstGeom prst="rect">
            <a:avLst/>
          </a:prstGeom>
          <a:noFill/>
          <a:ln/>
        </p:spPr>
        <p:txBody>
          <a:bodyPr wrap="square" lIns="25400" tIns="25400" rIns="25400" bIns="25400" rtlCol="0" anchor="t">
            <a:normAutofit/>
          </a:bodyPr>
          <a:lstStyle/>
          <a:p>
            <a:pPr algn="l" indent="0" marL="0">
              <a:lnSpc>
                <a:spcPct val="115556"/>
              </a:lnSpc>
              <a:buNone/>
            </a:pPr>
            <a:r>
              <a:rPr lang="en-US" sz="2400" b="1" dirty="0">
                <a:solidFill>
                  <a:srgbClr val="0E2E56"/>
                </a:solidFill>
                <a:latin typeface="Arial" pitchFamily="34" charset="0"/>
                <a:ea typeface="Arial" pitchFamily="34" charset="-122"/>
                <a:cs typeface="Arial" pitchFamily="34" charset="-120"/>
              </a:rPr>
              <a:t>Every administrator account</a:t>
            </a:r>
            <a:endParaRPr lang="en-US" sz="2400" dirty="0"/>
          </a:p>
        </p:txBody>
      </p:sp>
      <p:sp>
        <p:nvSpPr>
          <p:cNvPr id="15" name="Text 13"/>
          <p:cNvSpPr/>
          <p:nvPr/>
        </p:nvSpPr>
        <p:spPr>
          <a:xfrm>
            <a:off x="990600" y="7818358"/>
            <a:ext cx="9065133" cy="423863"/>
          </a:xfrm>
          <a:prstGeom prst="rect">
            <a:avLst/>
          </a:prstGeom>
          <a:noFill/>
          <a:ln/>
        </p:spPr>
        <p:txBody>
          <a:bodyPr wrap="square" lIns="25400" tIns="25400" rIns="25400" bIns="25400" rtlCol="0" anchor="t">
            <a:normAutofit/>
          </a:bodyPr>
          <a:lstStyle/>
          <a:p>
            <a:pPr algn="l" indent="0" marL="0">
              <a:lnSpc>
                <a:spcPct val="117733"/>
              </a:lnSpc>
              <a:buNone/>
            </a:pPr>
            <a:r>
              <a:rPr lang="en-US" sz="2250" b="1" dirty="0">
                <a:solidFill>
                  <a:srgbClr val="5A6B80"/>
                </a:solidFill>
                <a:latin typeface="Arial" pitchFamily="34" charset="0"/>
                <a:ea typeface="Arial" pitchFamily="34" charset="-122"/>
                <a:cs typeface="Arial" pitchFamily="34" charset="-120"/>
              </a:rPr>
              <a:t>Prefer an authenticator app over text-message codes.</a:t>
            </a:r>
            <a:endParaRPr lang="en-US" sz="2250" dirty="0"/>
          </a:p>
        </p:txBody>
      </p:sp>
      <p:pic>
        <p:nvPicPr>
          <p:cNvPr id="16" name="Image 0" descr="preencoded.png">    </p:cNvPr>
          <p:cNvPicPr>
            <a:picLocks noChangeAspect="1"/>
          </p:cNvPicPr>
          <p:nvPr/>
        </p:nvPicPr>
        <p:blipFill>
          <a:blip r:embed="rId1"/>
          <a:srcRect l="-1" r="-1" t="0" b="0"/>
          <a:stretch/>
        </p:blipFill>
        <p:spPr>
          <a:xfrm>
            <a:off x="9841231" y="2589133"/>
            <a:ext cx="7456170" cy="518481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E2E56"/>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7FB2F5"/>
                </a:solidFill>
                <a:latin typeface="Arial" pitchFamily="34" charset="0"/>
                <a:ea typeface="Arial" pitchFamily="34" charset="-122"/>
                <a:cs typeface="Arial" pitchFamily="34" charset="-120"/>
              </a:rPr>
              <a:t>MAKING THE CASE</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FFFFFF"/>
                </a:solidFill>
                <a:latin typeface="Arial" pitchFamily="34" charset="0"/>
                <a:ea typeface="Arial" pitchFamily="34" charset="-122"/>
                <a:cs typeface="Arial" pitchFamily="34" charset="-120"/>
              </a:rPr>
              <a:t>Budgeting for cybersecurity</a:t>
            </a:r>
            <a:endParaRPr lang="en-US" sz="5100" dirty="0"/>
          </a:p>
        </p:txBody>
      </p:sp>
      <p:sp>
        <p:nvSpPr>
          <p:cNvPr id="4" name="Text 2"/>
          <p:cNvSpPr/>
          <p:nvPr/>
        </p:nvSpPr>
        <p:spPr>
          <a:xfrm>
            <a:off x="990600" y="2223492"/>
            <a:ext cx="15716250" cy="518160"/>
          </a:xfrm>
          <a:prstGeom prst="rect">
            <a:avLst/>
          </a:prstGeom>
          <a:noFill/>
          <a:ln/>
        </p:spPr>
        <p:txBody>
          <a:bodyPr wrap="square" lIns="25400" tIns="25400" rIns="25400" bIns="25400" rtlCol="0" anchor="t">
            <a:normAutofit/>
          </a:bodyPr>
          <a:lstStyle/>
          <a:p>
            <a:pPr algn="l" indent="0" marL="0">
              <a:lnSpc>
                <a:spcPct val="121154"/>
              </a:lnSpc>
              <a:buNone/>
            </a:pPr>
            <a:r>
              <a:rPr lang="en-US" sz="2700" dirty="0">
                <a:solidFill>
                  <a:srgbClr val="A8C6E8"/>
                </a:solidFill>
                <a:latin typeface="Arial" pitchFamily="34" charset="0"/>
                <a:ea typeface="Arial" pitchFamily="34" charset="-122"/>
                <a:cs typeface="Arial" pitchFamily="34" charset="-120"/>
              </a:rPr>
              <a:t>Councils approve predictable line items far more easily than emergency appropriations.</a:t>
            </a:r>
            <a:endParaRPr lang="en-US" sz="2700" dirty="0"/>
          </a:p>
        </p:txBody>
      </p:sp>
      <p:sp>
        <p:nvSpPr>
          <p:cNvPr id="5" name="Shape 3"/>
          <p:cNvSpPr/>
          <p:nvPr/>
        </p:nvSpPr>
        <p:spPr>
          <a:xfrm>
            <a:off x="990600" y="3198852"/>
            <a:ext cx="7943850" cy="3931920"/>
          </a:xfrm>
          <a:prstGeom prst="roundRect">
            <a:avLst>
              <a:gd name="adj" fmla="val 2422"/>
            </a:avLst>
          </a:prstGeom>
          <a:solidFill>
            <a:srgbClr val="FFFFFF">
              <a:alpha val="7000"/>
            </a:srgbClr>
          </a:solidFill>
          <a:ln/>
        </p:spPr>
      </p:sp>
      <p:sp>
        <p:nvSpPr>
          <p:cNvPr id="6" name="Text 4"/>
          <p:cNvSpPr/>
          <p:nvPr/>
        </p:nvSpPr>
        <p:spPr>
          <a:xfrm>
            <a:off x="1466850" y="3694152"/>
            <a:ext cx="7690485"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spc="153" kern="0" dirty="0">
                <a:solidFill>
                  <a:srgbClr val="7FB2F5"/>
                </a:solidFill>
                <a:latin typeface="Arial" pitchFamily="34" charset="0"/>
                <a:ea typeface="Arial" pitchFamily="34" charset="-122"/>
                <a:cs typeface="Arial" pitchFamily="34" charset="-120"/>
              </a:rPr>
              <a:t>PLANNED</a:t>
            </a:r>
            <a:endParaRPr lang="en-US" sz="2550" dirty="0"/>
          </a:p>
        </p:txBody>
      </p:sp>
      <p:sp>
        <p:nvSpPr>
          <p:cNvPr id="7" name="Text 5"/>
          <p:cNvSpPr/>
          <p:nvPr/>
        </p:nvSpPr>
        <p:spPr>
          <a:xfrm>
            <a:off x="1466850" y="4292322"/>
            <a:ext cx="7201091" cy="131826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DCE9F7"/>
                </a:solidFill>
                <a:latin typeface="Arial" pitchFamily="34" charset="0"/>
                <a:ea typeface="Arial" pitchFamily="34" charset="-122"/>
                <a:cs typeface="Arial" pitchFamily="34" charset="-120"/>
              </a:rPr>
              <a:t>A flat monthly managed security and support rate. One number, budgeted in advance, adjusted at renewal.</a:t>
            </a:r>
            <a:endParaRPr lang="en-US" sz="2400" dirty="0"/>
          </a:p>
        </p:txBody>
      </p:sp>
      <p:sp>
        <p:nvSpPr>
          <p:cNvPr id="8" name="Text 6"/>
          <p:cNvSpPr/>
          <p:nvPr/>
        </p:nvSpPr>
        <p:spPr>
          <a:xfrm>
            <a:off x="1466850" y="5782033"/>
            <a:ext cx="7201091" cy="89154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DCE9F7"/>
                </a:solidFill>
                <a:latin typeface="Arial" pitchFamily="34" charset="0"/>
                <a:ea typeface="Arial" pitchFamily="34" charset="-122"/>
                <a:cs typeface="Arial" pitchFamily="34" charset="-120"/>
              </a:rPr>
              <a:t>Produces the evidence auditors and underwriters ask for as a by-product.</a:t>
            </a:r>
            <a:endParaRPr lang="en-US" sz="2400" dirty="0"/>
          </a:p>
        </p:txBody>
      </p:sp>
      <p:sp>
        <p:nvSpPr>
          <p:cNvPr id="9" name="Shape 7"/>
          <p:cNvSpPr/>
          <p:nvPr/>
        </p:nvSpPr>
        <p:spPr>
          <a:xfrm>
            <a:off x="9353550" y="3198852"/>
            <a:ext cx="7943850" cy="3931920"/>
          </a:xfrm>
          <a:prstGeom prst="roundRect">
            <a:avLst>
              <a:gd name="adj" fmla="val 2422"/>
            </a:avLst>
          </a:prstGeom>
          <a:solidFill>
            <a:srgbClr val="ED1C2C">
              <a:alpha val="14000"/>
            </a:srgbClr>
          </a:solidFill>
          <a:ln w="15240">
            <a:solidFill>
              <a:srgbClr val="ED1C2C"/>
            </a:solidFill>
            <a:prstDash val="solid"/>
          </a:ln>
        </p:spPr>
      </p:sp>
      <p:sp>
        <p:nvSpPr>
          <p:cNvPr id="10" name="Text 8"/>
          <p:cNvSpPr/>
          <p:nvPr/>
        </p:nvSpPr>
        <p:spPr>
          <a:xfrm>
            <a:off x="9845040" y="3709392"/>
            <a:ext cx="7656957"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spc="153" kern="0" dirty="0">
                <a:solidFill>
                  <a:srgbClr val="FF8A94"/>
                </a:solidFill>
                <a:latin typeface="Arial" pitchFamily="34" charset="0"/>
                <a:ea typeface="Arial" pitchFamily="34" charset="-122"/>
                <a:cs typeface="Arial" pitchFamily="34" charset="-120"/>
              </a:rPr>
              <a:t>UNPLANNED</a:t>
            </a:r>
            <a:endParaRPr lang="en-US" sz="2550" dirty="0"/>
          </a:p>
        </p:txBody>
      </p:sp>
      <p:sp>
        <p:nvSpPr>
          <p:cNvPr id="11" name="Text 9"/>
          <p:cNvSpPr/>
          <p:nvPr/>
        </p:nvSpPr>
        <p:spPr>
          <a:xfrm>
            <a:off x="9845040" y="4307562"/>
            <a:ext cx="7169696" cy="89154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FFFFFF"/>
                </a:solidFill>
                <a:latin typeface="Arial" pitchFamily="34" charset="0"/>
                <a:ea typeface="Arial" pitchFamily="34" charset="-122"/>
                <a:cs typeface="Arial" pitchFamily="34" charset="-120"/>
              </a:rPr>
              <a:t>Emergency forensics and legal counsel at incident-rate pricing, mid-fiscal-year.</a:t>
            </a:r>
            <a:endParaRPr lang="en-US" sz="2400" dirty="0"/>
          </a:p>
        </p:txBody>
      </p:sp>
      <p:sp>
        <p:nvSpPr>
          <p:cNvPr id="12" name="Text 10"/>
          <p:cNvSpPr/>
          <p:nvPr/>
        </p:nvSpPr>
        <p:spPr>
          <a:xfrm>
            <a:off x="9845040" y="5370552"/>
            <a:ext cx="7169696" cy="89154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FFFFFF"/>
                </a:solidFill>
                <a:latin typeface="Arial" pitchFamily="34" charset="0"/>
                <a:ea typeface="Arial" pitchFamily="34" charset="-122"/>
                <a:cs typeface="Arial" pitchFamily="34" charset="-120"/>
              </a:rPr>
              <a:t>Plus overtime, delayed revenue, and a public conversation you do not control.</a:t>
            </a:r>
            <a:endParaRPr lang="en-US" sz="2400" dirty="0"/>
          </a:p>
        </p:txBody>
      </p:sp>
      <p:sp>
        <p:nvSpPr>
          <p:cNvPr id="13" name="Text 11"/>
          <p:cNvSpPr/>
          <p:nvPr/>
        </p:nvSpPr>
        <p:spPr>
          <a:xfrm>
            <a:off x="990600" y="7626072"/>
            <a:ext cx="16796004" cy="1066800"/>
          </a:xfrm>
          <a:prstGeom prst="rect">
            <a:avLst/>
          </a:prstGeom>
          <a:noFill/>
          <a:ln/>
        </p:spPr>
        <p:txBody>
          <a:bodyPr wrap="square" lIns="25400" tIns="25400" rIns="25400" bIns="25400" rtlCol="0" anchor="t">
            <a:normAutofit/>
          </a:bodyPr>
          <a:lstStyle/>
          <a:p>
            <a:pPr algn="l" indent="0" marL="0">
              <a:lnSpc>
                <a:spcPct val="116379"/>
              </a:lnSpc>
              <a:buNone/>
            </a:pPr>
            <a:r>
              <a:rPr lang="en-US" sz="3000" b="1" dirty="0">
                <a:solidFill>
                  <a:srgbClr val="FFFFFF"/>
                </a:solidFill>
                <a:latin typeface="Arial" pitchFamily="34" charset="0"/>
                <a:ea typeface="Arial" pitchFamily="34" charset="-122"/>
                <a:cs typeface="Arial" pitchFamily="34" charset="-120"/>
              </a:rPr>
              <a:t>Security spending is not an IT expense. It is the cost of keeping a payment control enforceable.</a:t>
            </a:r>
            <a:endParaRPr lang="en-US" sz="3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HOW WE WORK</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The Pinnacle IT process</a:t>
            </a:r>
            <a:endParaRPr lang="en-US" sz="5100" dirty="0"/>
          </a:p>
        </p:txBody>
      </p:sp>
      <p:sp>
        <p:nvSpPr>
          <p:cNvPr id="4" name="Shape 2"/>
          <p:cNvSpPr/>
          <p:nvPr/>
        </p:nvSpPr>
        <p:spPr>
          <a:xfrm>
            <a:off x="990600" y="2528292"/>
            <a:ext cx="5219700" cy="4672965"/>
          </a:xfrm>
          <a:prstGeom prst="roundRect">
            <a:avLst>
              <a:gd name="adj" fmla="val 1631"/>
            </a:avLst>
          </a:prstGeom>
          <a:solidFill>
            <a:srgbClr val="FFFFFF"/>
          </a:solidFill>
          <a:ln/>
        </p:spPr>
      </p:sp>
      <p:sp>
        <p:nvSpPr>
          <p:cNvPr id="5" name="Text 3"/>
          <p:cNvSpPr/>
          <p:nvPr/>
        </p:nvSpPr>
        <p:spPr>
          <a:xfrm>
            <a:off x="1447800" y="3023592"/>
            <a:ext cx="4735830" cy="723900"/>
          </a:xfrm>
          <a:prstGeom prst="rect">
            <a:avLst/>
          </a:prstGeom>
          <a:noFill/>
          <a:ln/>
        </p:spPr>
        <p:txBody>
          <a:bodyPr wrap="square" lIns="25400" tIns="25400" rIns="25400" bIns="25400" rtlCol="0" anchor="t">
            <a:normAutofit/>
          </a:bodyPr>
          <a:lstStyle/>
          <a:p>
            <a:pPr algn="l" indent="0" marL="0">
              <a:lnSpc>
                <a:spcPct val="70866"/>
              </a:lnSpc>
              <a:buNone/>
            </a:pPr>
            <a:r>
              <a:rPr lang="en-US" sz="5400" b="1" dirty="0">
                <a:solidFill>
                  <a:srgbClr val="E1E9F5"/>
                </a:solidFill>
                <a:latin typeface="Arial" pitchFamily="34" charset="0"/>
                <a:ea typeface="Arial" pitchFamily="34" charset="-122"/>
                <a:cs typeface="Arial" pitchFamily="34" charset="-120"/>
              </a:rPr>
              <a:t>01</a:t>
            </a:r>
            <a:endParaRPr lang="en-US" sz="5400" dirty="0"/>
          </a:p>
        </p:txBody>
      </p:sp>
      <p:sp>
        <p:nvSpPr>
          <p:cNvPr id="6" name="Text 4"/>
          <p:cNvSpPr/>
          <p:nvPr/>
        </p:nvSpPr>
        <p:spPr>
          <a:xfrm>
            <a:off x="1447800" y="3899892"/>
            <a:ext cx="4735830" cy="520065"/>
          </a:xfrm>
          <a:prstGeom prst="rect">
            <a:avLst/>
          </a:prstGeom>
          <a:noFill/>
          <a:ln/>
        </p:spPr>
        <p:txBody>
          <a:bodyPr wrap="square" lIns="25400" tIns="25400" rIns="25400" bIns="25400" rtlCol="0" anchor="t">
            <a:normAutofit/>
          </a:bodyPr>
          <a:lstStyle/>
          <a:p>
            <a:pPr algn="l" indent="0" marL="0">
              <a:lnSpc>
                <a:spcPct val="98828"/>
              </a:lnSpc>
              <a:buNone/>
            </a:pPr>
            <a:r>
              <a:rPr lang="en-US" sz="3300" b="1" dirty="0">
                <a:solidFill>
                  <a:srgbClr val="0E2E56"/>
                </a:solidFill>
                <a:latin typeface="Arial" pitchFamily="34" charset="0"/>
                <a:ea typeface="Arial" pitchFamily="34" charset="-122"/>
                <a:cs typeface="Arial" pitchFamily="34" charset="-120"/>
              </a:rPr>
              <a:t>Assess &amp; audit</a:t>
            </a:r>
            <a:endParaRPr lang="en-US" sz="3300" dirty="0"/>
          </a:p>
        </p:txBody>
      </p:sp>
      <p:sp>
        <p:nvSpPr>
          <p:cNvPr id="7" name="Text 5"/>
          <p:cNvSpPr/>
          <p:nvPr/>
        </p:nvSpPr>
        <p:spPr>
          <a:xfrm>
            <a:off x="1447800" y="4572357"/>
            <a:ext cx="4434459" cy="217170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5A6B80"/>
                </a:solidFill>
                <a:latin typeface="Arial" pitchFamily="34" charset="0"/>
                <a:ea typeface="Arial" pitchFamily="34" charset="-122"/>
                <a:cs typeface="Arial" pitchFamily="34" charset="-120"/>
              </a:rPr>
              <a:t>Discovery across your infrastructure to surface security gaps and chronic pain points, with prioritized findings.</a:t>
            </a:r>
            <a:endParaRPr lang="en-US" sz="2400" dirty="0"/>
          </a:p>
        </p:txBody>
      </p:sp>
      <p:sp>
        <p:nvSpPr>
          <p:cNvPr id="8" name="Shape 6"/>
          <p:cNvSpPr/>
          <p:nvPr/>
        </p:nvSpPr>
        <p:spPr>
          <a:xfrm>
            <a:off x="6534150" y="2528292"/>
            <a:ext cx="5219700" cy="4672965"/>
          </a:xfrm>
          <a:prstGeom prst="roundRect">
            <a:avLst>
              <a:gd name="adj" fmla="val 1631"/>
            </a:avLst>
          </a:prstGeom>
          <a:solidFill>
            <a:srgbClr val="FFFFFF"/>
          </a:solidFill>
          <a:ln/>
        </p:spPr>
      </p:sp>
      <p:sp>
        <p:nvSpPr>
          <p:cNvPr id="9" name="Text 7"/>
          <p:cNvSpPr/>
          <p:nvPr/>
        </p:nvSpPr>
        <p:spPr>
          <a:xfrm>
            <a:off x="6991350" y="3023592"/>
            <a:ext cx="4735830" cy="723900"/>
          </a:xfrm>
          <a:prstGeom prst="rect">
            <a:avLst/>
          </a:prstGeom>
          <a:noFill/>
          <a:ln/>
        </p:spPr>
        <p:txBody>
          <a:bodyPr wrap="square" lIns="25400" tIns="25400" rIns="25400" bIns="25400" rtlCol="0" anchor="t">
            <a:normAutofit/>
          </a:bodyPr>
          <a:lstStyle/>
          <a:p>
            <a:pPr algn="l" indent="0" marL="0">
              <a:lnSpc>
                <a:spcPct val="70866"/>
              </a:lnSpc>
              <a:buNone/>
            </a:pPr>
            <a:r>
              <a:rPr lang="en-US" sz="5400" b="1" dirty="0">
                <a:solidFill>
                  <a:srgbClr val="E1E9F5"/>
                </a:solidFill>
                <a:latin typeface="Arial" pitchFamily="34" charset="0"/>
                <a:ea typeface="Arial" pitchFamily="34" charset="-122"/>
                <a:cs typeface="Arial" pitchFamily="34" charset="-120"/>
              </a:rPr>
              <a:t>02</a:t>
            </a:r>
            <a:endParaRPr lang="en-US" sz="5400" dirty="0"/>
          </a:p>
        </p:txBody>
      </p:sp>
      <p:sp>
        <p:nvSpPr>
          <p:cNvPr id="10" name="Text 8"/>
          <p:cNvSpPr/>
          <p:nvPr/>
        </p:nvSpPr>
        <p:spPr>
          <a:xfrm>
            <a:off x="6991350" y="3899892"/>
            <a:ext cx="4735830" cy="520065"/>
          </a:xfrm>
          <a:prstGeom prst="rect">
            <a:avLst/>
          </a:prstGeom>
          <a:noFill/>
          <a:ln/>
        </p:spPr>
        <p:txBody>
          <a:bodyPr wrap="square" lIns="25400" tIns="25400" rIns="25400" bIns="25400" rtlCol="0" anchor="t">
            <a:normAutofit/>
          </a:bodyPr>
          <a:lstStyle/>
          <a:p>
            <a:pPr algn="l" indent="0" marL="0">
              <a:lnSpc>
                <a:spcPct val="98828"/>
              </a:lnSpc>
              <a:buNone/>
            </a:pPr>
            <a:r>
              <a:rPr lang="en-US" sz="3300" b="1" dirty="0">
                <a:solidFill>
                  <a:srgbClr val="0E2E56"/>
                </a:solidFill>
                <a:latin typeface="Arial" pitchFamily="34" charset="0"/>
                <a:ea typeface="Arial" pitchFamily="34" charset="-122"/>
                <a:cs typeface="Arial" pitchFamily="34" charset="-120"/>
              </a:rPr>
              <a:t>Stabilize &amp; harden</a:t>
            </a:r>
            <a:endParaRPr lang="en-US" sz="3300" dirty="0"/>
          </a:p>
        </p:txBody>
      </p:sp>
      <p:sp>
        <p:nvSpPr>
          <p:cNvPr id="11" name="Text 9"/>
          <p:cNvSpPr/>
          <p:nvPr/>
        </p:nvSpPr>
        <p:spPr>
          <a:xfrm>
            <a:off x="6991350" y="4572357"/>
            <a:ext cx="4434459" cy="174498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5A6B80"/>
                </a:solidFill>
                <a:latin typeface="Arial" pitchFamily="34" charset="0"/>
                <a:ea typeface="Arial" pitchFamily="34" charset="-122"/>
                <a:cs typeface="Arial" pitchFamily="34" charset="-120"/>
              </a:rPr>
              <a:t>Deploy the security stack, document the network, and resolve the issues holding your staff back.</a:t>
            </a:r>
            <a:endParaRPr lang="en-US" sz="2400" dirty="0"/>
          </a:p>
        </p:txBody>
      </p:sp>
      <p:sp>
        <p:nvSpPr>
          <p:cNvPr id="12" name="Shape 10"/>
          <p:cNvSpPr/>
          <p:nvPr/>
        </p:nvSpPr>
        <p:spPr>
          <a:xfrm>
            <a:off x="12077700" y="2528292"/>
            <a:ext cx="5219700" cy="4672965"/>
          </a:xfrm>
          <a:prstGeom prst="roundRect">
            <a:avLst>
              <a:gd name="adj" fmla="val 1631"/>
            </a:avLst>
          </a:prstGeom>
          <a:solidFill>
            <a:srgbClr val="0E2E56"/>
          </a:solidFill>
          <a:ln/>
        </p:spPr>
      </p:sp>
      <p:sp>
        <p:nvSpPr>
          <p:cNvPr id="13" name="Text 11"/>
          <p:cNvSpPr/>
          <p:nvPr/>
        </p:nvSpPr>
        <p:spPr>
          <a:xfrm>
            <a:off x="12534900" y="3023592"/>
            <a:ext cx="4735830" cy="723900"/>
          </a:xfrm>
          <a:prstGeom prst="rect">
            <a:avLst/>
          </a:prstGeom>
          <a:noFill/>
          <a:ln/>
        </p:spPr>
        <p:txBody>
          <a:bodyPr wrap="square" lIns="25400" tIns="25400" rIns="25400" bIns="25400" rtlCol="0" anchor="t">
            <a:normAutofit/>
          </a:bodyPr>
          <a:lstStyle/>
          <a:p>
            <a:pPr algn="l" indent="0" marL="0">
              <a:lnSpc>
                <a:spcPct val="70866"/>
              </a:lnSpc>
              <a:buNone/>
            </a:pPr>
            <a:r>
              <a:rPr lang="en-US" sz="5400" b="1" dirty="0">
                <a:solidFill>
                  <a:srgbClr val="2F5C96"/>
                </a:solidFill>
                <a:latin typeface="Arial" pitchFamily="34" charset="0"/>
                <a:ea typeface="Arial" pitchFamily="34" charset="-122"/>
                <a:cs typeface="Arial" pitchFamily="34" charset="-120"/>
              </a:rPr>
              <a:t>03</a:t>
            </a:r>
            <a:endParaRPr lang="en-US" sz="5400" dirty="0"/>
          </a:p>
        </p:txBody>
      </p:sp>
      <p:sp>
        <p:nvSpPr>
          <p:cNvPr id="14" name="Text 12"/>
          <p:cNvSpPr/>
          <p:nvPr/>
        </p:nvSpPr>
        <p:spPr>
          <a:xfrm>
            <a:off x="12534900" y="3899892"/>
            <a:ext cx="4735830" cy="520065"/>
          </a:xfrm>
          <a:prstGeom prst="rect">
            <a:avLst/>
          </a:prstGeom>
          <a:noFill/>
          <a:ln/>
        </p:spPr>
        <p:txBody>
          <a:bodyPr wrap="square" lIns="25400" tIns="25400" rIns="25400" bIns="25400" rtlCol="0" anchor="t">
            <a:normAutofit/>
          </a:bodyPr>
          <a:lstStyle/>
          <a:p>
            <a:pPr algn="l" indent="0" marL="0">
              <a:lnSpc>
                <a:spcPct val="98828"/>
              </a:lnSpc>
              <a:buNone/>
            </a:pPr>
            <a:r>
              <a:rPr lang="en-US" sz="3300" b="1" dirty="0">
                <a:solidFill>
                  <a:srgbClr val="FFFFFF"/>
                </a:solidFill>
                <a:latin typeface="Arial" pitchFamily="34" charset="0"/>
                <a:ea typeface="Arial" pitchFamily="34" charset="-122"/>
                <a:cs typeface="Arial" pitchFamily="34" charset="-120"/>
              </a:rPr>
              <a:t>Monitor &amp; optimize</a:t>
            </a:r>
            <a:endParaRPr lang="en-US" sz="3300" dirty="0"/>
          </a:p>
        </p:txBody>
      </p:sp>
      <p:sp>
        <p:nvSpPr>
          <p:cNvPr id="15" name="Text 13"/>
          <p:cNvSpPr/>
          <p:nvPr/>
        </p:nvSpPr>
        <p:spPr>
          <a:xfrm>
            <a:off x="12534900" y="4572357"/>
            <a:ext cx="4434459" cy="174498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C9DBF2"/>
                </a:solidFill>
                <a:latin typeface="Arial" pitchFamily="34" charset="0"/>
                <a:ea typeface="Arial" pitchFamily="34" charset="-122"/>
                <a:cs typeface="Arial" pitchFamily="34" charset="-120"/>
              </a:rPr>
              <a:t>Daily support, cost optimization, and 24/7 threat hunting — with reporting in plain English.</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914400"/>
            <a:ext cx="87172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SHOW OF HANDS</a:t>
            </a:r>
            <a:endParaRPr lang="en-US" sz="1950" dirty="0"/>
          </a:p>
        </p:txBody>
      </p:sp>
      <p:sp>
        <p:nvSpPr>
          <p:cNvPr id="3" name="Text 1"/>
          <p:cNvSpPr/>
          <p:nvPr/>
        </p:nvSpPr>
        <p:spPr>
          <a:xfrm>
            <a:off x="990600" y="1409700"/>
            <a:ext cx="8717280" cy="716994"/>
          </a:xfrm>
          <a:prstGeom prst="rect">
            <a:avLst/>
          </a:prstGeom>
          <a:noFill/>
          <a:ln/>
        </p:spPr>
        <p:txBody>
          <a:bodyPr wrap="square" lIns="25400" tIns="25400" rIns="25400" bIns="25400" rtlCol="0" anchor="t">
            <a:normAutofit/>
          </a:bodyPr>
          <a:lstStyle/>
          <a:p>
            <a:pPr algn="l" indent="0" marL="0">
              <a:lnSpc>
                <a:spcPct val="76154"/>
              </a:lnSpc>
              <a:buNone/>
            </a:pPr>
            <a:r>
              <a:rPr lang="en-US" sz="4950" b="1" spc="-74" kern="0" dirty="0">
                <a:solidFill>
                  <a:srgbClr val="0E2E56"/>
                </a:solidFill>
                <a:latin typeface="Arial" pitchFamily="34" charset="0"/>
                <a:ea typeface="Arial" pitchFamily="34" charset="-122"/>
                <a:cs typeface="Arial" pitchFamily="34" charset="-120"/>
              </a:rPr>
              <a:t>Quick audience poll</a:t>
            </a:r>
            <a:endParaRPr lang="en-US" sz="4950" dirty="0"/>
          </a:p>
        </p:txBody>
      </p:sp>
      <p:sp>
        <p:nvSpPr>
          <p:cNvPr id="4" name="Text 2"/>
          <p:cNvSpPr/>
          <p:nvPr/>
        </p:nvSpPr>
        <p:spPr>
          <a:xfrm>
            <a:off x="990600" y="2583894"/>
            <a:ext cx="495300" cy="434340"/>
          </a:xfrm>
          <a:prstGeom prst="rect">
            <a:avLst/>
          </a:prstGeom>
          <a:noFill/>
          <a:ln/>
        </p:spPr>
        <p:txBody>
          <a:bodyPr wrap="square" lIns="25400" tIns="25400" rIns="25400" bIns="25400" rtlCol="0" anchor="t">
            <a:normAutofit/>
          </a:bodyPr>
          <a:lstStyle/>
          <a:p>
            <a:pPr algn="l" indent="0" marL="0">
              <a:lnSpc>
                <a:spcPct val="92857"/>
              </a:lnSpc>
              <a:buNone/>
            </a:pPr>
            <a:r>
              <a:rPr lang="en-US" sz="2400" b="1" dirty="0">
                <a:solidFill>
                  <a:srgbClr val="ED1C2C"/>
                </a:solidFill>
                <a:latin typeface="Arial" pitchFamily="34" charset="0"/>
                <a:ea typeface="Arial" pitchFamily="34" charset="-122"/>
                <a:cs typeface="Arial" pitchFamily="34" charset="-120"/>
              </a:rPr>
              <a:t>01</a:t>
            </a:r>
            <a:endParaRPr lang="en-US" sz="2400" dirty="0"/>
          </a:p>
        </p:txBody>
      </p:sp>
      <p:sp>
        <p:nvSpPr>
          <p:cNvPr id="5" name="Text 3"/>
          <p:cNvSpPr/>
          <p:nvPr/>
        </p:nvSpPr>
        <p:spPr>
          <a:xfrm>
            <a:off x="1638300" y="2583894"/>
            <a:ext cx="7495413" cy="963930"/>
          </a:xfrm>
          <a:prstGeom prst="rect">
            <a:avLst/>
          </a:prstGeom>
          <a:noFill/>
          <a:ln/>
        </p:spPr>
        <p:txBody>
          <a:bodyPr wrap="square" lIns="25400" tIns="25400" rIns="25400" bIns="25400" rtlCol="0" anchor="t">
            <a:normAutofit/>
          </a:bodyPr>
          <a:lstStyle/>
          <a:p>
            <a:pPr algn="l" indent="0" marL="0">
              <a:lnSpc>
                <a:spcPct val="116827"/>
              </a:lnSpc>
              <a:buNone/>
            </a:pPr>
            <a:r>
              <a:rPr lang="en-US" sz="2700" dirty="0">
                <a:solidFill>
                  <a:srgbClr val="16283F"/>
                </a:solidFill>
                <a:latin typeface="Arial" pitchFamily="34" charset="0"/>
                <a:ea typeface="Arial" pitchFamily="34" charset="-122"/>
                <a:cs typeface="Arial" pitchFamily="34" charset="-120"/>
              </a:rPr>
              <a:t>Who reuses the same password in more than one place?</a:t>
            </a:r>
            <a:endParaRPr lang="en-US" sz="2700" dirty="0"/>
          </a:p>
        </p:txBody>
      </p:sp>
      <p:sp>
        <p:nvSpPr>
          <p:cNvPr id="6" name="Text 4"/>
          <p:cNvSpPr/>
          <p:nvPr/>
        </p:nvSpPr>
        <p:spPr>
          <a:xfrm>
            <a:off x="990600" y="3833574"/>
            <a:ext cx="495300" cy="434340"/>
          </a:xfrm>
          <a:prstGeom prst="rect">
            <a:avLst/>
          </a:prstGeom>
          <a:noFill/>
          <a:ln/>
        </p:spPr>
        <p:txBody>
          <a:bodyPr wrap="square" lIns="25400" tIns="25400" rIns="25400" bIns="25400" rtlCol="0" anchor="t">
            <a:normAutofit/>
          </a:bodyPr>
          <a:lstStyle/>
          <a:p>
            <a:pPr algn="l" indent="0" marL="0">
              <a:lnSpc>
                <a:spcPct val="92857"/>
              </a:lnSpc>
              <a:buNone/>
            </a:pPr>
            <a:r>
              <a:rPr lang="en-US" sz="2400" b="1" dirty="0">
                <a:solidFill>
                  <a:srgbClr val="ED1C2C"/>
                </a:solidFill>
                <a:latin typeface="Arial" pitchFamily="34" charset="0"/>
                <a:ea typeface="Arial" pitchFamily="34" charset="-122"/>
                <a:cs typeface="Arial" pitchFamily="34" charset="-120"/>
              </a:rPr>
              <a:t>02</a:t>
            </a:r>
            <a:endParaRPr lang="en-US" sz="2400" dirty="0"/>
          </a:p>
        </p:txBody>
      </p:sp>
      <p:sp>
        <p:nvSpPr>
          <p:cNvPr id="7" name="Text 5"/>
          <p:cNvSpPr/>
          <p:nvPr/>
        </p:nvSpPr>
        <p:spPr>
          <a:xfrm>
            <a:off x="1638300" y="3833574"/>
            <a:ext cx="7495413" cy="963930"/>
          </a:xfrm>
          <a:prstGeom prst="rect">
            <a:avLst/>
          </a:prstGeom>
          <a:noFill/>
          <a:ln/>
        </p:spPr>
        <p:txBody>
          <a:bodyPr wrap="square" lIns="25400" tIns="25400" rIns="25400" bIns="25400" rtlCol="0" anchor="t">
            <a:normAutofit/>
          </a:bodyPr>
          <a:lstStyle/>
          <a:p>
            <a:pPr algn="l" indent="0" marL="0">
              <a:lnSpc>
                <a:spcPct val="116827"/>
              </a:lnSpc>
              <a:buNone/>
            </a:pPr>
            <a:r>
              <a:rPr lang="en-US" sz="2700" dirty="0">
                <a:solidFill>
                  <a:srgbClr val="16283F"/>
                </a:solidFill>
                <a:latin typeface="Arial" pitchFamily="34" charset="0"/>
                <a:ea typeface="Arial" pitchFamily="34" charset="-122"/>
                <a:cs typeface="Arial" pitchFamily="34" charset="-120"/>
              </a:rPr>
              <a:t>Who has clicked something and immediately regretted it?</a:t>
            </a:r>
            <a:endParaRPr lang="en-US" sz="2700" dirty="0"/>
          </a:p>
        </p:txBody>
      </p:sp>
      <p:sp>
        <p:nvSpPr>
          <p:cNvPr id="8" name="Text 6"/>
          <p:cNvSpPr/>
          <p:nvPr/>
        </p:nvSpPr>
        <p:spPr>
          <a:xfrm>
            <a:off x="990600" y="5083254"/>
            <a:ext cx="495300" cy="434340"/>
          </a:xfrm>
          <a:prstGeom prst="rect">
            <a:avLst/>
          </a:prstGeom>
          <a:noFill/>
          <a:ln/>
        </p:spPr>
        <p:txBody>
          <a:bodyPr wrap="square" lIns="25400" tIns="25400" rIns="25400" bIns="25400" rtlCol="0" anchor="t">
            <a:normAutofit/>
          </a:bodyPr>
          <a:lstStyle/>
          <a:p>
            <a:pPr algn="l" indent="0" marL="0">
              <a:lnSpc>
                <a:spcPct val="92857"/>
              </a:lnSpc>
              <a:buNone/>
            </a:pPr>
            <a:r>
              <a:rPr lang="en-US" sz="2400" b="1" dirty="0">
                <a:solidFill>
                  <a:srgbClr val="ED1C2C"/>
                </a:solidFill>
                <a:latin typeface="Arial" pitchFamily="34" charset="0"/>
                <a:ea typeface="Arial" pitchFamily="34" charset="-122"/>
                <a:cs typeface="Arial" pitchFamily="34" charset="-120"/>
              </a:rPr>
              <a:t>03</a:t>
            </a:r>
            <a:endParaRPr lang="en-US" sz="2400" dirty="0"/>
          </a:p>
        </p:txBody>
      </p:sp>
      <p:sp>
        <p:nvSpPr>
          <p:cNvPr id="9" name="Text 7"/>
          <p:cNvSpPr/>
          <p:nvPr/>
        </p:nvSpPr>
        <p:spPr>
          <a:xfrm>
            <a:off x="1638300" y="5083254"/>
            <a:ext cx="7495413" cy="963930"/>
          </a:xfrm>
          <a:prstGeom prst="rect">
            <a:avLst/>
          </a:prstGeom>
          <a:noFill/>
          <a:ln/>
        </p:spPr>
        <p:txBody>
          <a:bodyPr wrap="square" lIns="25400" tIns="25400" rIns="25400" bIns="25400" rtlCol="0" anchor="t">
            <a:normAutofit/>
          </a:bodyPr>
          <a:lstStyle/>
          <a:p>
            <a:pPr algn="l" indent="0" marL="0">
              <a:lnSpc>
                <a:spcPct val="116827"/>
              </a:lnSpc>
              <a:buNone/>
            </a:pPr>
            <a:r>
              <a:rPr lang="en-US" sz="2700" dirty="0">
                <a:solidFill>
                  <a:srgbClr val="16283F"/>
                </a:solidFill>
                <a:latin typeface="Arial" pitchFamily="34" charset="0"/>
                <a:ea typeface="Arial" pitchFamily="34" charset="-122"/>
                <a:cs typeface="Arial" pitchFamily="34" charset="-120"/>
              </a:rPr>
              <a:t>Who has approved a payment change based only on an email?</a:t>
            </a:r>
            <a:endParaRPr lang="en-US" sz="2700" dirty="0"/>
          </a:p>
        </p:txBody>
      </p:sp>
      <p:sp>
        <p:nvSpPr>
          <p:cNvPr id="10" name="Text 8"/>
          <p:cNvSpPr/>
          <p:nvPr/>
        </p:nvSpPr>
        <p:spPr>
          <a:xfrm>
            <a:off x="990600" y="6332934"/>
            <a:ext cx="495300" cy="434340"/>
          </a:xfrm>
          <a:prstGeom prst="rect">
            <a:avLst/>
          </a:prstGeom>
          <a:noFill/>
          <a:ln/>
        </p:spPr>
        <p:txBody>
          <a:bodyPr wrap="square" lIns="25400" tIns="25400" rIns="25400" bIns="25400" rtlCol="0" anchor="t">
            <a:normAutofit/>
          </a:bodyPr>
          <a:lstStyle/>
          <a:p>
            <a:pPr algn="l" indent="0" marL="0">
              <a:lnSpc>
                <a:spcPct val="92857"/>
              </a:lnSpc>
              <a:buNone/>
            </a:pPr>
            <a:r>
              <a:rPr lang="en-US" sz="2400" b="1" dirty="0">
                <a:solidFill>
                  <a:srgbClr val="ED1C2C"/>
                </a:solidFill>
                <a:latin typeface="Arial" pitchFamily="34" charset="0"/>
                <a:ea typeface="Arial" pitchFamily="34" charset="-122"/>
                <a:cs typeface="Arial" pitchFamily="34" charset="-120"/>
              </a:rPr>
              <a:t>04</a:t>
            </a:r>
            <a:endParaRPr lang="en-US" sz="2400" dirty="0"/>
          </a:p>
        </p:txBody>
      </p:sp>
      <p:sp>
        <p:nvSpPr>
          <p:cNvPr id="11" name="Text 9"/>
          <p:cNvSpPr/>
          <p:nvPr/>
        </p:nvSpPr>
        <p:spPr>
          <a:xfrm>
            <a:off x="1638300" y="6332934"/>
            <a:ext cx="7495413" cy="963930"/>
          </a:xfrm>
          <a:prstGeom prst="rect">
            <a:avLst/>
          </a:prstGeom>
          <a:noFill/>
          <a:ln/>
        </p:spPr>
        <p:txBody>
          <a:bodyPr wrap="square" lIns="25400" tIns="25400" rIns="25400" bIns="25400" rtlCol="0" anchor="t">
            <a:normAutofit/>
          </a:bodyPr>
          <a:lstStyle/>
          <a:p>
            <a:pPr algn="l" indent="0" marL="0">
              <a:lnSpc>
                <a:spcPct val="116827"/>
              </a:lnSpc>
              <a:buNone/>
            </a:pPr>
            <a:r>
              <a:rPr lang="en-US" sz="2700" dirty="0">
                <a:solidFill>
                  <a:srgbClr val="16283F"/>
                </a:solidFill>
                <a:latin typeface="Arial" pitchFamily="34" charset="0"/>
                <a:ea typeface="Arial" pitchFamily="34" charset="-122"/>
                <a:cs typeface="Arial" pitchFamily="34" charset="-120"/>
              </a:rPr>
              <a:t>Whose city has a written, tested incident response plan?</a:t>
            </a:r>
            <a:endParaRPr lang="en-US" sz="2700" dirty="0"/>
          </a:p>
        </p:txBody>
      </p:sp>
      <p:pic>
        <p:nvPicPr>
          <p:cNvPr id="12" name="Image 0" descr="preencoded.png">    </p:cNvPr>
          <p:cNvPicPr>
            <a:picLocks noChangeAspect="1"/>
          </p:cNvPicPr>
          <p:nvPr/>
        </p:nvPicPr>
        <p:blipFill>
          <a:blip r:embed="rId1"/>
          <a:srcRect l="24470" r="24470" t="0" b="0"/>
          <a:stretch/>
        </p:blipFill>
        <p:spPr>
          <a:xfrm>
            <a:off x="9601200" y="0"/>
            <a:ext cx="8686800" cy="10287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868680"/>
            <a:ext cx="2721924"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ALL-INCLUSIVE</a:t>
            </a:r>
            <a:endParaRPr lang="en-US" sz="1950" dirty="0"/>
          </a:p>
        </p:txBody>
      </p:sp>
      <p:sp>
        <p:nvSpPr>
          <p:cNvPr id="3" name="Text 1"/>
          <p:cNvSpPr/>
          <p:nvPr/>
        </p:nvSpPr>
        <p:spPr>
          <a:xfrm>
            <a:off x="13296066" y="838200"/>
            <a:ext cx="4401467" cy="323850"/>
          </a:xfrm>
          <a:prstGeom prst="rect">
            <a:avLst/>
          </a:prstGeom>
          <a:noFill/>
          <a:ln/>
        </p:spPr>
        <p:txBody>
          <a:bodyPr wrap="square" lIns="25400" tIns="25400" rIns="25400" bIns="25400" rtlCol="0" anchor="t">
            <a:normAutofit/>
          </a:bodyPr>
          <a:lstStyle/>
          <a:p>
            <a:pPr algn="l" indent="0" marL="0">
              <a:lnSpc>
                <a:spcPct val="87209"/>
              </a:lnSpc>
              <a:buNone/>
            </a:pPr>
            <a:r>
              <a:rPr lang="en-US" sz="2250" b="1" spc="135" kern="0" dirty="0">
                <a:solidFill>
                  <a:srgbClr val="1B4E9B"/>
                </a:solidFill>
                <a:latin typeface="Arial" pitchFamily="34" charset="0"/>
                <a:ea typeface="Arial" pitchFamily="34" charset="-122"/>
                <a:cs typeface="Arial" pitchFamily="34" charset="-120"/>
              </a:rPr>
              <a:t>ONE FLAT MONTHLY RATE</a:t>
            </a:r>
            <a:endParaRPr lang="en-US" sz="2250" dirty="0"/>
          </a:p>
        </p:txBody>
      </p:sp>
      <p:sp>
        <p:nvSpPr>
          <p:cNvPr id="4" name="Text 2"/>
          <p:cNvSpPr/>
          <p:nvPr/>
        </p:nvSpPr>
        <p:spPr>
          <a:xfrm>
            <a:off x="990600" y="13716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What a managed program includes</a:t>
            </a:r>
            <a:endParaRPr lang="en-US" sz="5100" dirty="0"/>
          </a:p>
        </p:txBody>
      </p:sp>
      <p:sp>
        <p:nvSpPr>
          <p:cNvPr id="5" name="Shape 3"/>
          <p:cNvSpPr/>
          <p:nvPr/>
        </p:nvSpPr>
        <p:spPr>
          <a:xfrm>
            <a:off x="990600" y="2509242"/>
            <a:ext cx="5257800" cy="2807970"/>
          </a:xfrm>
          <a:prstGeom prst="roundRect">
            <a:avLst>
              <a:gd name="adj" fmla="val 2035"/>
            </a:avLst>
          </a:prstGeom>
          <a:solidFill>
            <a:srgbClr val="F4F7FC"/>
          </a:solidFill>
          <a:ln/>
        </p:spPr>
      </p:sp>
      <p:sp>
        <p:nvSpPr>
          <p:cNvPr id="6" name="Shape 4"/>
          <p:cNvSpPr/>
          <p:nvPr/>
        </p:nvSpPr>
        <p:spPr>
          <a:xfrm>
            <a:off x="990600" y="2509242"/>
            <a:ext cx="5257800" cy="53340"/>
          </a:xfrm>
          <a:prstGeom prst="rect">
            <a:avLst/>
          </a:prstGeom>
          <a:solidFill>
            <a:srgbClr val="ED1C2C"/>
          </a:solidFill>
          <a:ln/>
        </p:spPr>
      </p:sp>
      <p:sp>
        <p:nvSpPr>
          <p:cNvPr id="7" name="Text 5"/>
          <p:cNvSpPr/>
          <p:nvPr/>
        </p:nvSpPr>
        <p:spPr>
          <a:xfrm>
            <a:off x="1314450" y="2905482"/>
            <a:ext cx="5071110"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dirty="0">
                <a:solidFill>
                  <a:srgbClr val="0E2E56"/>
                </a:solidFill>
                <a:latin typeface="Arial" pitchFamily="34" charset="0"/>
                <a:ea typeface="Arial" pitchFamily="34" charset="-122"/>
                <a:cs typeface="Arial" pitchFamily="34" charset="-120"/>
              </a:rPr>
              <a:t>Cybersecurity</a:t>
            </a:r>
            <a:endParaRPr lang="en-US" sz="2550" dirty="0"/>
          </a:p>
        </p:txBody>
      </p:sp>
      <p:sp>
        <p:nvSpPr>
          <p:cNvPr id="8" name="Text 6"/>
          <p:cNvSpPr/>
          <p:nvPr/>
        </p:nvSpPr>
        <p:spPr>
          <a:xfrm>
            <a:off x="1314450" y="3427452"/>
            <a:ext cx="4748403" cy="1584960"/>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5A6B80"/>
                </a:solidFill>
                <a:latin typeface="Arial" pitchFamily="34" charset="0"/>
                <a:ea typeface="Arial" pitchFamily="34" charset="-122"/>
                <a:cs typeface="Arial" pitchFamily="34" charset="-120"/>
              </a:rPr>
              <a:t>Managed EDR, ITDR, and SIEM; incident response; role-based awareness training and simulated phishing; internal policy creation.</a:t>
            </a:r>
            <a:endParaRPr lang="en-US" sz="2100" dirty="0"/>
          </a:p>
        </p:txBody>
      </p:sp>
      <p:sp>
        <p:nvSpPr>
          <p:cNvPr id="9" name="Shape 7"/>
          <p:cNvSpPr/>
          <p:nvPr/>
        </p:nvSpPr>
        <p:spPr>
          <a:xfrm>
            <a:off x="6515100" y="2509242"/>
            <a:ext cx="5257800" cy="2807970"/>
          </a:xfrm>
          <a:prstGeom prst="roundRect">
            <a:avLst>
              <a:gd name="adj" fmla="val 2035"/>
            </a:avLst>
          </a:prstGeom>
          <a:solidFill>
            <a:srgbClr val="F4F7FC"/>
          </a:solidFill>
          <a:ln/>
        </p:spPr>
      </p:sp>
      <p:sp>
        <p:nvSpPr>
          <p:cNvPr id="10" name="Shape 8"/>
          <p:cNvSpPr/>
          <p:nvPr/>
        </p:nvSpPr>
        <p:spPr>
          <a:xfrm>
            <a:off x="6515100" y="2509242"/>
            <a:ext cx="5257800" cy="53340"/>
          </a:xfrm>
          <a:prstGeom prst="rect">
            <a:avLst/>
          </a:prstGeom>
          <a:solidFill>
            <a:srgbClr val="ED1C2C"/>
          </a:solidFill>
          <a:ln/>
        </p:spPr>
      </p:sp>
      <p:sp>
        <p:nvSpPr>
          <p:cNvPr id="11" name="Text 9"/>
          <p:cNvSpPr/>
          <p:nvPr/>
        </p:nvSpPr>
        <p:spPr>
          <a:xfrm>
            <a:off x="6838950" y="2905482"/>
            <a:ext cx="5071110"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dirty="0">
                <a:solidFill>
                  <a:srgbClr val="0E2E56"/>
                </a:solidFill>
                <a:latin typeface="Arial" pitchFamily="34" charset="0"/>
                <a:ea typeface="Arial" pitchFamily="34" charset="-122"/>
                <a:cs typeface="Arial" pitchFamily="34" charset="-120"/>
              </a:rPr>
              <a:t>Backup &amp; continuity</a:t>
            </a:r>
            <a:endParaRPr lang="en-US" sz="2550" dirty="0"/>
          </a:p>
        </p:txBody>
      </p:sp>
      <p:sp>
        <p:nvSpPr>
          <p:cNvPr id="12" name="Text 10"/>
          <p:cNvSpPr/>
          <p:nvPr/>
        </p:nvSpPr>
        <p:spPr>
          <a:xfrm>
            <a:off x="6838950" y="3427452"/>
            <a:ext cx="4748403" cy="1584960"/>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5A6B80"/>
                </a:solidFill>
                <a:latin typeface="Arial" pitchFamily="34" charset="0"/>
                <a:ea typeface="Arial" pitchFamily="34" charset="-122"/>
                <a:cs typeface="Arial" pitchFamily="34" charset="-120"/>
              </a:rPr>
              <a:t>Encrypted backups, immutable offsite copies, documented failover tests against your RTO and RPO targets.</a:t>
            </a:r>
            <a:endParaRPr lang="en-US" sz="2100" dirty="0"/>
          </a:p>
        </p:txBody>
      </p:sp>
      <p:sp>
        <p:nvSpPr>
          <p:cNvPr id="13" name="Shape 11"/>
          <p:cNvSpPr/>
          <p:nvPr/>
        </p:nvSpPr>
        <p:spPr>
          <a:xfrm>
            <a:off x="12039600" y="2509242"/>
            <a:ext cx="5257800" cy="2807970"/>
          </a:xfrm>
          <a:prstGeom prst="roundRect">
            <a:avLst>
              <a:gd name="adj" fmla="val 2035"/>
            </a:avLst>
          </a:prstGeom>
          <a:solidFill>
            <a:srgbClr val="F4F7FC"/>
          </a:solidFill>
          <a:ln/>
        </p:spPr>
      </p:sp>
      <p:sp>
        <p:nvSpPr>
          <p:cNvPr id="14" name="Shape 12"/>
          <p:cNvSpPr/>
          <p:nvPr/>
        </p:nvSpPr>
        <p:spPr>
          <a:xfrm>
            <a:off x="12039600" y="2509242"/>
            <a:ext cx="5257800" cy="53340"/>
          </a:xfrm>
          <a:prstGeom prst="rect">
            <a:avLst/>
          </a:prstGeom>
          <a:solidFill>
            <a:srgbClr val="1B4E9B"/>
          </a:solidFill>
          <a:ln/>
        </p:spPr>
      </p:sp>
      <p:sp>
        <p:nvSpPr>
          <p:cNvPr id="15" name="Text 13"/>
          <p:cNvSpPr/>
          <p:nvPr/>
        </p:nvSpPr>
        <p:spPr>
          <a:xfrm>
            <a:off x="12363450" y="2905482"/>
            <a:ext cx="5071110"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dirty="0">
                <a:solidFill>
                  <a:srgbClr val="0E2E56"/>
                </a:solidFill>
                <a:latin typeface="Arial" pitchFamily="34" charset="0"/>
                <a:ea typeface="Arial" pitchFamily="34" charset="-122"/>
                <a:cs typeface="Arial" pitchFamily="34" charset="-120"/>
              </a:rPr>
              <a:t>Proactive management</a:t>
            </a:r>
            <a:endParaRPr lang="en-US" sz="2550" dirty="0"/>
          </a:p>
        </p:txBody>
      </p:sp>
      <p:sp>
        <p:nvSpPr>
          <p:cNvPr id="16" name="Text 14"/>
          <p:cNvSpPr/>
          <p:nvPr/>
        </p:nvSpPr>
        <p:spPr>
          <a:xfrm>
            <a:off x="12363450" y="3427452"/>
            <a:ext cx="4748403" cy="1198245"/>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5A6B80"/>
                </a:solidFill>
                <a:latin typeface="Arial" pitchFamily="34" charset="0"/>
                <a:ea typeface="Arial" pitchFamily="34" charset="-122"/>
                <a:cs typeface="Arial" pitchFamily="34" charset="-120"/>
              </a:rPr>
              <a:t>24×7 monitoring, third-party patching, monthly maintenance reporting in plain English.</a:t>
            </a:r>
            <a:endParaRPr lang="en-US" sz="2100" dirty="0"/>
          </a:p>
        </p:txBody>
      </p:sp>
      <p:sp>
        <p:nvSpPr>
          <p:cNvPr id="17" name="Shape 15"/>
          <p:cNvSpPr/>
          <p:nvPr/>
        </p:nvSpPr>
        <p:spPr>
          <a:xfrm>
            <a:off x="990600" y="5583912"/>
            <a:ext cx="5257800" cy="2807970"/>
          </a:xfrm>
          <a:prstGeom prst="roundRect">
            <a:avLst>
              <a:gd name="adj" fmla="val 2035"/>
            </a:avLst>
          </a:prstGeom>
          <a:solidFill>
            <a:srgbClr val="F4F7FC"/>
          </a:solidFill>
          <a:ln/>
        </p:spPr>
      </p:sp>
      <p:sp>
        <p:nvSpPr>
          <p:cNvPr id="18" name="Shape 16"/>
          <p:cNvSpPr/>
          <p:nvPr/>
        </p:nvSpPr>
        <p:spPr>
          <a:xfrm>
            <a:off x="990600" y="5583912"/>
            <a:ext cx="5257800" cy="53340"/>
          </a:xfrm>
          <a:prstGeom prst="rect">
            <a:avLst/>
          </a:prstGeom>
          <a:solidFill>
            <a:srgbClr val="1B4E9B"/>
          </a:solidFill>
          <a:ln/>
        </p:spPr>
      </p:sp>
      <p:sp>
        <p:nvSpPr>
          <p:cNvPr id="19" name="Text 17"/>
          <p:cNvSpPr/>
          <p:nvPr/>
        </p:nvSpPr>
        <p:spPr>
          <a:xfrm>
            <a:off x="1314450" y="5980152"/>
            <a:ext cx="5071110"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dirty="0">
                <a:solidFill>
                  <a:srgbClr val="0E2E56"/>
                </a:solidFill>
                <a:latin typeface="Arial" pitchFamily="34" charset="0"/>
                <a:ea typeface="Arial" pitchFamily="34" charset="-122"/>
                <a:cs typeface="Arial" pitchFamily="34" charset="-120"/>
              </a:rPr>
              <a:t>Cloud &amp; Microsoft 365</a:t>
            </a:r>
            <a:endParaRPr lang="en-US" sz="2550" dirty="0"/>
          </a:p>
        </p:txBody>
      </p:sp>
      <p:sp>
        <p:nvSpPr>
          <p:cNvPr id="20" name="Text 18"/>
          <p:cNvSpPr/>
          <p:nvPr/>
        </p:nvSpPr>
        <p:spPr>
          <a:xfrm>
            <a:off x="1314450" y="6502122"/>
            <a:ext cx="4748403" cy="1198245"/>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5A6B80"/>
                </a:solidFill>
                <a:latin typeface="Arial" pitchFamily="34" charset="0"/>
                <a:ea typeface="Arial" pitchFamily="34" charset="-122"/>
                <a:cs typeface="Arial" pitchFamily="34" charset="-120"/>
              </a:rPr>
              <a:t>Conditional access, MFA, least-privilege enforcement, SaaS backup, and license optimization.</a:t>
            </a:r>
            <a:endParaRPr lang="en-US" sz="2100" dirty="0"/>
          </a:p>
        </p:txBody>
      </p:sp>
      <p:sp>
        <p:nvSpPr>
          <p:cNvPr id="21" name="Shape 19"/>
          <p:cNvSpPr/>
          <p:nvPr/>
        </p:nvSpPr>
        <p:spPr>
          <a:xfrm>
            <a:off x="6515100" y="5583912"/>
            <a:ext cx="5257800" cy="2807970"/>
          </a:xfrm>
          <a:prstGeom prst="roundRect">
            <a:avLst>
              <a:gd name="adj" fmla="val 2035"/>
            </a:avLst>
          </a:prstGeom>
          <a:solidFill>
            <a:srgbClr val="F4F7FC"/>
          </a:solidFill>
          <a:ln/>
        </p:spPr>
      </p:sp>
      <p:sp>
        <p:nvSpPr>
          <p:cNvPr id="22" name="Shape 20"/>
          <p:cNvSpPr/>
          <p:nvPr/>
        </p:nvSpPr>
        <p:spPr>
          <a:xfrm>
            <a:off x="6515100" y="5583912"/>
            <a:ext cx="5257800" cy="53340"/>
          </a:xfrm>
          <a:prstGeom prst="rect">
            <a:avLst/>
          </a:prstGeom>
          <a:solidFill>
            <a:srgbClr val="1B4E9B"/>
          </a:solidFill>
          <a:ln/>
        </p:spPr>
      </p:sp>
      <p:sp>
        <p:nvSpPr>
          <p:cNvPr id="23" name="Text 21"/>
          <p:cNvSpPr/>
          <p:nvPr/>
        </p:nvSpPr>
        <p:spPr>
          <a:xfrm>
            <a:off x="6838950" y="5980152"/>
            <a:ext cx="5071110"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dirty="0">
                <a:solidFill>
                  <a:srgbClr val="0E2E56"/>
                </a:solidFill>
                <a:latin typeface="Arial" pitchFamily="34" charset="0"/>
                <a:ea typeface="Arial" pitchFamily="34" charset="-122"/>
                <a:cs typeface="Arial" pitchFamily="34" charset="-120"/>
              </a:rPr>
              <a:t>Network infrastructure</a:t>
            </a:r>
            <a:endParaRPr lang="en-US" sz="2550" dirty="0"/>
          </a:p>
        </p:txBody>
      </p:sp>
      <p:sp>
        <p:nvSpPr>
          <p:cNvPr id="24" name="Text 22"/>
          <p:cNvSpPr/>
          <p:nvPr/>
        </p:nvSpPr>
        <p:spPr>
          <a:xfrm>
            <a:off x="6838950" y="6502122"/>
            <a:ext cx="4748403" cy="1198245"/>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5A6B80"/>
                </a:solidFill>
                <a:latin typeface="Arial" pitchFamily="34" charset="0"/>
                <a:ea typeface="Arial" pitchFamily="34" charset="-122"/>
                <a:cs typeface="Arial" pitchFamily="34" charset="-120"/>
              </a:rPr>
              <a:t>Firewalls, VLAN segmentation, VPN, bandwidth monitoring, and hardware lifecycle planning.</a:t>
            </a:r>
            <a:endParaRPr lang="en-US" sz="2100" dirty="0"/>
          </a:p>
        </p:txBody>
      </p:sp>
      <p:sp>
        <p:nvSpPr>
          <p:cNvPr id="25" name="Shape 23"/>
          <p:cNvSpPr/>
          <p:nvPr/>
        </p:nvSpPr>
        <p:spPr>
          <a:xfrm>
            <a:off x="12039600" y="5583912"/>
            <a:ext cx="5257800" cy="2807970"/>
          </a:xfrm>
          <a:prstGeom prst="roundRect">
            <a:avLst>
              <a:gd name="adj" fmla="val 2035"/>
            </a:avLst>
          </a:prstGeom>
          <a:solidFill>
            <a:srgbClr val="F4F7FC"/>
          </a:solidFill>
          <a:ln/>
        </p:spPr>
      </p:sp>
      <p:sp>
        <p:nvSpPr>
          <p:cNvPr id="26" name="Shape 24"/>
          <p:cNvSpPr/>
          <p:nvPr/>
        </p:nvSpPr>
        <p:spPr>
          <a:xfrm>
            <a:off x="12039600" y="5583912"/>
            <a:ext cx="5257800" cy="53340"/>
          </a:xfrm>
          <a:prstGeom prst="rect">
            <a:avLst/>
          </a:prstGeom>
          <a:solidFill>
            <a:srgbClr val="1B4E9B"/>
          </a:solidFill>
          <a:ln/>
        </p:spPr>
      </p:sp>
      <p:sp>
        <p:nvSpPr>
          <p:cNvPr id="27" name="Text 25"/>
          <p:cNvSpPr/>
          <p:nvPr/>
        </p:nvSpPr>
        <p:spPr>
          <a:xfrm>
            <a:off x="12363450" y="5980152"/>
            <a:ext cx="5071110" cy="426720"/>
          </a:xfrm>
          <a:prstGeom prst="rect">
            <a:avLst/>
          </a:prstGeom>
          <a:noFill/>
          <a:ln/>
        </p:spPr>
        <p:txBody>
          <a:bodyPr wrap="square" lIns="25400" tIns="25400" rIns="25400" bIns="25400" rtlCol="0" anchor="t">
            <a:normAutofit/>
          </a:bodyPr>
          <a:lstStyle/>
          <a:p>
            <a:pPr algn="l" indent="0" marL="0">
              <a:lnSpc>
                <a:spcPct val="106250"/>
              </a:lnSpc>
              <a:buNone/>
            </a:pPr>
            <a:r>
              <a:rPr lang="en-US" sz="2550" b="1" dirty="0">
                <a:solidFill>
                  <a:srgbClr val="0E2E56"/>
                </a:solidFill>
                <a:latin typeface="Arial" pitchFamily="34" charset="0"/>
                <a:ea typeface="Arial" pitchFamily="34" charset="-122"/>
                <a:cs typeface="Arial" pitchFamily="34" charset="-120"/>
              </a:rPr>
              <a:t>Daily ops &amp; support</a:t>
            </a:r>
            <a:endParaRPr lang="en-US" sz="2550" dirty="0"/>
          </a:p>
        </p:txBody>
      </p:sp>
      <p:sp>
        <p:nvSpPr>
          <p:cNvPr id="28" name="Text 26"/>
          <p:cNvSpPr/>
          <p:nvPr/>
        </p:nvSpPr>
        <p:spPr>
          <a:xfrm>
            <a:off x="12363450" y="6502122"/>
            <a:ext cx="4748403" cy="1584960"/>
          </a:xfrm>
          <a:prstGeom prst="rect">
            <a:avLst/>
          </a:prstGeom>
          <a:noFill/>
          <a:ln/>
        </p:spPr>
        <p:txBody>
          <a:bodyPr wrap="square" lIns="25400" tIns="25400" rIns="25400" bIns="25400" rtlCol="0" anchor="t">
            <a:normAutofit/>
          </a:bodyPr>
          <a:lstStyle/>
          <a:p>
            <a:pPr algn="l" indent="0" marL="0">
              <a:lnSpc>
                <a:spcPct val="126875"/>
              </a:lnSpc>
              <a:buNone/>
            </a:pPr>
            <a:r>
              <a:rPr lang="en-US" sz="2100" dirty="0">
                <a:solidFill>
                  <a:srgbClr val="5A6B80"/>
                </a:solidFill>
                <a:latin typeface="Arial" pitchFamily="34" charset="0"/>
                <a:ea typeface="Arial" pitchFamily="34" charset="-122"/>
                <a:cs typeface="Arial" pitchFamily="34" charset="-120"/>
              </a:rPr>
              <a:t>U.S.-based help desk, after-hours emergency response, on-site services, same-day onboarding and offboarding.</a:t>
            </a:r>
            <a:endParaRPr lang="en-US" sz="2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A SEQUENCE, NOT A PROJECT</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The first ninety days</a:t>
            </a:r>
            <a:endParaRPr lang="en-US" sz="5100" dirty="0"/>
          </a:p>
        </p:txBody>
      </p:sp>
      <p:sp>
        <p:nvSpPr>
          <p:cNvPr id="4" name="Shape 2"/>
          <p:cNvSpPr/>
          <p:nvPr/>
        </p:nvSpPr>
        <p:spPr>
          <a:xfrm>
            <a:off x="990600" y="2528292"/>
            <a:ext cx="5219700" cy="4817745"/>
          </a:xfrm>
          <a:prstGeom prst="roundRect">
            <a:avLst>
              <a:gd name="adj" fmla="val 1582"/>
            </a:avLst>
          </a:prstGeom>
          <a:solidFill>
            <a:srgbClr val="FFFFFF"/>
          </a:solidFill>
          <a:ln/>
        </p:spPr>
      </p:sp>
      <p:sp>
        <p:nvSpPr>
          <p:cNvPr id="5" name="Text 3"/>
          <p:cNvSpPr/>
          <p:nvPr/>
        </p:nvSpPr>
        <p:spPr>
          <a:xfrm>
            <a:off x="1409700" y="2985492"/>
            <a:ext cx="4819650" cy="419100"/>
          </a:xfrm>
          <a:prstGeom prst="rect">
            <a:avLst/>
          </a:prstGeom>
          <a:noFill/>
          <a:ln/>
        </p:spPr>
        <p:txBody>
          <a:bodyPr wrap="square" lIns="25400" tIns="25400" rIns="25400" bIns="25400" rtlCol="0" anchor="t">
            <a:normAutofit/>
          </a:bodyPr>
          <a:lstStyle/>
          <a:p>
            <a:pPr algn="l" indent="0" marL="0">
              <a:lnSpc>
                <a:spcPct val="71429"/>
              </a:lnSpc>
              <a:buNone/>
            </a:pPr>
            <a:r>
              <a:rPr lang="en-US" sz="3000" b="1" dirty="0">
                <a:solidFill>
                  <a:srgbClr val="ED1C2C"/>
                </a:solidFill>
                <a:latin typeface="Arial" pitchFamily="34" charset="0"/>
                <a:ea typeface="Arial" pitchFamily="34" charset="-122"/>
                <a:cs typeface="Arial" pitchFamily="34" charset="-120"/>
              </a:rPr>
              <a:t>Days 1–30</a:t>
            </a:r>
            <a:endParaRPr lang="en-US" sz="3000" dirty="0"/>
          </a:p>
        </p:txBody>
      </p:sp>
      <p:sp>
        <p:nvSpPr>
          <p:cNvPr id="6" name="Text 4"/>
          <p:cNvSpPr/>
          <p:nvPr/>
        </p:nvSpPr>
        <p:spPr>
          <a:xfrm>
            <a:off x="1409700" y="3576042"/>
            <a:ext cx="4512945" cy="1278255"/>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Write the callback rule for banking changes and put it in policy.</a:t>
            </a:r>
            <a:endParaRPr lang="en-US" sz="2325" dirty="0"/>
          </a:p>
        </p:txBody>
      </p:sp>
      <p:sp>
        <p:nvSpPr>
          <p:cNvPr id="7" name="Text 5"/>
          <p:cNvSpPr/>
          <p:nvPr/>
        </p:nvSpPr>
        <p:spPr>
          <a:xfrm>
            <a:off x="1409700" y="5025747"/>
            <a:ext cx="4512945" cy="864870"/>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Confirm MFA is on for email and banking, for everyone.</a:t>
            </a:r>
            <a:endParaRPr lang="en-US" sz="2325" dirty="0"/>
          </a:p>
        </p:txBody>
      </p:sp>
      <p:sp>
        <p:nvSpPr>
          <p:cNvPr id="8" name="Text 6"/>
          <p:cNvSpPr/>
          <p:nvPr/>
        </p:nvSpPr>
        <p:spPr>
          <a:xfrm>
            <a:off x="1409700" y="6062067"/>
            <a:ext cx="4512945" cy="864870"/>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Find out when your last backup restore was actually tested.</a:t>
            </a:r>
            <a:endParaRPr lang="en-US" sz="2325" dirty="0"/>
          </a:p>
        </p:txBody>
      </p:sp>
      <p:sp>
        <p:nvSpPr>
          <p:cNvPr id="9" name="Shape 7"/>
          <p:cNvSpPr/>
          <p:nvPr/>
        </p:nvSpPr>
        <p:spPr>
          <a:xfrm>
            <a:off x="6534150" y="2528292"/>
            <a:ext cx="5219700" cy="4817745"/>
          </a:xfrm>
          <a:prstGeom prst="roundRect">
            <a:avLst>
              <a:gd name="adj" fmla="val 1582"/>
            </a:avLst>
          </a:prstGeom>
          <a:solidFill>
            <a:srgbClr val="FFFFFF"/>
          </a:solidFill>
          <a:ln/>
        </p:spPr>
      </p:sp>
      <p:sp>
        <p:nvSpPr>
          <p:cNvPr id="10" name="Text 8"/>
          <p:cNvSpPr/>
          <p:nvPr/>
        </p:nvSpPr>
        <p:spPr>
          <a:xfrm>
            <a:off x="6953250" y="2985492"/>
            <a:ext cx="4819650" cy="419100"/>
          </a:xfrm>
          <a:prstGeom prst="rect">
            <a:avLst/>
          </a:prstGeom>
          <a:noFill/>
          <a:ln/>
        </p:spPr>
        <p:txBody>
          <a:bodyPr wrap="square" lIns="25400" tIns="25400" rIns="25400" bIns="25400" rtlCol="0" anchor="t">
            <a:normAutofit/>
          </a:bodyPr>
          <a:lstStyle/>
          <a:p>
            <a:pPr algn="l" indent="0" marL="0">
              <a:lnSpc>
                <a:spcPct val="71429"/>
              </a:lnSpc>
              <a:buNone/>
            </a:pPr>
            <a:r>
              <a:rPr lang="en-US" sz="3000" b="1" dirty="0">
                <a:solidFill>
                  <a:srgbClr val="ED1C2C"/>
                </a:solidFill>
                <a:latin typeface="Arial" pitchFamily="34" charset="0"/>
                <a:ea typeface="Arial" pitchFamily="34" charset="-122"/>
                <a:cs typeface="Arial" pitchFamily="34" charset="-120"/>
              </a:rPr>
              <a:t>Days 31–60</a:t>
            </a:r>
            <a:endParaRPr lang="en-US" sz="3000" dirty="0"/>
          </a:p>
        </p:txBody>
      </p:sp>
      <p:sp>
        <p:nvSpPr>
          <p:cNvPr id="11" name="Text 9"/>
          <p:cNvSpPr/>
          <p:nvPr/>
        </p:nvSpPr>
        <p:spPr>
          <a:xfrm>
            <a:off x="6953250" y="3576042"/>
            <a:ext cx="4512945" cy="864870"/>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Review your Act 504 policy and its submission date.</a:t>
            </a:r>
            <a:endParaRPr lang="en-US" sz="2325" dirty="0"/>
          </a:p>
        </p:txBody>
      </p:sp>
      <p:sp>
        <p:nvSpPr>
          <p:cNvPr id="12" name="Text 10"/>
          <p:cNvSpPr/>
          <p:nvPr/>
        </p:nvSpPr>
        <p:spPr>
          <a:xfrm>
            <a:off x="6953250" y="4612362"/>
            <a:ext cx="4512945" cy="864870"/>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Set dual-authorization thresholds with the council.</a:t>
            </a:r>
            <a:endParaRPr lang="en-US" sz="2325" dirty="0"/>
          </a:p>
        </p:txBody>
      </p:sp>
      <p:sp>
        <p:nvSpPr>
          <p:cNvPr id="13" name="Text 11"/>
          <p:cNvSpPr/>
          <p:nvPr/>
        </p:nvSpPr>
        <p:spPr>
          <a:xfrm>
            <a:off x="6953250" y="5648683"/>
            <a:ext cx="4512945" cy="1278255"/>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Send the three vendor questions with your next renewals.</a:t>
            </a:r>
            <a:endParaRPr lang="en-US" sz="2325" dirty="0"/>
          </a:p>
        </p:txBody>
      </p:sp>
      <p:sp>
        <p:nvSpPr>
          <p:cNvPr id="14" name="Shape 12"/>
          <p:cNvSpPr/>
          <p:nvPr/>
        </p:nvSpPr>
        <p:spPr>
          <a:xfrm>
            <a:off x="12077700" y="2528292"/>
            <a:ext cx="5219700" cy="4817745"/>
          </a:xfrm>
          <a:prstGeom prst="roundRect">
            <a:avLst>
              <a:gd name="adj" fmla="val 1582"/>
            </a:avLst>
          </a:prstGeom>
          <a:solidFill>
            <a:srgbClr val="FFFFFF"/>
          </a:solidFill>
          <a:ln/>
        </p:spPr>
      </p:sp>
      <p:sp>
        <p:nvSpPr>
          <p:cNvPr id="15" name="Text 13"/>
          <p:cNvSpPr/>
          <p:nvPr/>
        </p:nvSpPr>
        <p:spPr>
          <a:xfrm>
            <a:off x="12496800" y="2985492"/>
            <a:ext cx="4819650" cy="419100"/>
          </a:xfrm>
          <a:prstGeom prst="rect">
            <a:avLst/>
          </a:prstGeom>
          <a:noFill/>
          <a:ln/>
        </p:spPr>
        <p:txBody>
          <a:bodyPr wrap="square" lIns="25400" tIns="25400" rIns="25400" bIns="25400" rtlCol="0" anchor="t">
            <a:normAutofit/>
          </a:bodyPr>
          <a:lstStyle/>
          <a:p>
            <a:pPr algn="l" indent="0" marL="0">
              <a:lnSpc>
                <a:spcPct val="71429"/>
              </a:lnSpc>
              <a:buNone/>
            </a:pPr>
            <a:r>
              <a:rPr lang="en-US" sz="3000" b="1" dirty="0">
                <a:solidFill>
                  <a:srgbClr val="ED1C2C"/>
                </a:solidFill>
                <a:latin typeface="Arial" pitchFamily="34" charset="0"/>
                <a:ea typeface="Arial" pitchFamily="34" charset="-122"/>
                <a:cs typeface="Arial" pitchFamily="34" charset="-120"/>
              </a:rPr>
              <a:t>Days 61–90</a:t>
            </a:r>
            <a:endParaRPr lang="en-US" sz="3000" dirty="0"/>
          </a:p>
        </p:txBody>
      </p:sp>
      <p:sp>
        <p:nvSpPr>
          <p:cNvPr id="16" name="Text 14"/>
          <p:cNvSpPr/>
          <p:nvPr/>
        </p:nvSpPr>
        <p:spPr>
          <a:xfrm>
            <a:off x="12496800" y="3576042"/>
            <a:ext cx="4512945" cy="1278255"/>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Run a tabletop exercise: ransomware on the Monday of budget week.</a:t>
            </a:r>
            <a:endParaRPr lang="en-US" sz="2325" dirty="0"/>
          </a:p>
        </p:txBody>
      </p:sp>
      <p:sp>
        <p:nvSpPr>
          <p:cNvPr id="17" name="Text 15"/>
          <p:cNvSpPr/>
          <p:nvPr/>
        </p:nvSpPr>
        <p:spPr>
          <a:xfrm>
            <a:off x="12496800" y="5025747"/>
            <a:ext cx="4512945" cy="864870"/>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Document the controls the Cyber Response Board expects.</a:t>
            </a:r>
            <a:endParaRPr lang="en-US" sz="2325" dirty="0"/>
          </a:p>
        </p:txBody>
      </p:sp>
      <p:sp>
        <p:nvSpPr>
          <p:cNvPr id="18" name="Text 16"/>
          <p:cNvSpPr/>
          <p:nvPr/>
        </p:nvSpPr>
        <p:spPr>
          <a:xfrm>
            <a:off x="12496800" y="6062067"/>
            <a:ext cx="4512945" cy="864870"/>
          </a:xfrm>
          <a:prstGeom prst="rect">
            <a:avLst/>
          </a:prstGeom>
          <a:noFill/>
          <a:ln/>
        </p:spPr>
        <p:txBody>
          <a:bodyPr wrap="square" lIns="25400" tIns="25400" rIns="25400" bIns="25400" rtlCol="0" anchor="t">
            <a:normAutofit/>
          </a:bodyPr>
          <a:lstStyle/>
          <a:p>
            <a:pPr algn="l" indent="0" marL="0">
              <a:lnSpc>
                <a:spcPct val="123295"/>
              </a:lnSpc>
              <a:buNone/>
            </a:pPr>
            <a:r>
              <a:rPr lang="en-US" sz="2325" dirty="0">
                <a:solidFill>
                  <a:srgbClr val="3E5266"/>
                </a:solidFill>
                <a:latin typeface="Arial" pitchFamily="34" charset="0"/>
                <a:ea typeface="Arial" pitchFamily="34" charset="-122"/>
                <a:cs typeface="Arial" pitchFamily="34" charset="-120"/>
              </a:rPr>
              <a:t>Put the funded gap in next year's budget request.</a:t>
            </a:r>
            <a:endParaRPr lang="en-US" sz="232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0E2E56"/>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7FB2F5"/>
                </a:solidFill>
                <a:latin typeface="Arial" pitchFamily="34" charset="0"/>
                <a:ea typeface="Arial" pitchFamily="34" charset="-122"/>
                <a:cs typeface="Arial" pitchFamily="34" charset="-120"/>
              </a:rPr>
              <a:t>IF YOU REMEMBER NOTHING ELSE</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FFFFFF"/>
                </a:solidFill>
                <a:latin typeface="Arial" pitchFamily="34" charset="0"/>
                <a:ea typeface="Arial" pitchFamily="34" charset="-122"/>
                <a:cs typeface="Arial" pitchFamily="34" charset="-120"/>
              </a:rPr>
              <a:t>Final takeaways</a:t>
            </a:r>
            <a:endParaRPr lang="en-US" sz="5100" dirty="0"/>
          </a:p>
        </p:txBody>
      </p:sp>
      <p:sp>
        <p:nvSpPr>
          <p:cNvPr id="4" name="Text 2"/>
          <p:cNvSpPr/>
          <p:nvPr/>
        </p:nvSpPr>
        <p:spPr>
          <a:xfrm>
            <a:off x="990600" y="2604492"/>
            <a:ext cx="1362075" cy="876300"/>
          </a:xfrm>
          <a:prstGeom prst="rect">
            <a:avLst/>
          </a:prstGeom>
          <a:noFill/>
          <a:ln/>
        </p:spPr>
        <p:txBody>
          <a:bodyPr wrap="square" lIns="25400" tIns="25400" rIns="25400" bIns="25400" rtlCol="0" anchor="t">
            <a:normAutofit/>
          </a:bodyPr>
          <a:lstStyle/>
          <a:p>
            <a:pPr algn="l" indent="0" marL="0">
              <a:lnSpc>
                <a:spcPct val="70968"/>
              </a:lnSpc>
              <a:buNone/>
            </a:pPr>
            <a:r>
              <a:rPr lang="en-US" sz="6600" b="1" dirty="0">
                <a:solidFill>
                  <a:srgbClr val="ED1C2C"/>
                </a:solidFill>
                <a:latin typeface="Arial" pitchFamily="34" charset="0"/>
                <a:ea typeface="Arial" pitchFamily="34" charset="-122"/>
                <a:cs typeface="Arial" pitchFamily="34" charset="-120"/>
              </a:rPr>
              <a:t>01</a:t>
            </a:r>
            <a:endParaRPr lang="en-US" sz="6600" dirty="0"/>
          </a:p>
        </p:txBody>
      </p:sp>
      <p:sp>
        <p:nvSpPr>
          <p:cNvPr id="5" name="Text 3"/>
          <p:cNvSpPr/>
          <p:nvPr/>
        </p:nvSpPr>
        <p:spPr>
          <a:xfrm>
            <a:off x="2647950" y="2604492"/>
            <a:ext cx="13516630" cy="563880"/>
          </a:xfrm>
          <a:prstGeom prst="rect">
            <a:avLst/>
          </a:prstGeom>
          <a:noFill/>
          <a:ln/>
        </p:spPr>
        <p:txBody>
          <a:bodyPr wrap="square" lIns="25400" tIns="25400" rIns="25400" bIns="25400" rtlCol="0" anchor="t">
            <a:normAutofit/>
          </a:bodyPr>
          <a:lstStyle/>
          <a:p>
            <a:pPr algn="l" indent="0" marL="0">
              <a:lnSpc>
                <a:spcPct val="104545"/>
              </a:lnSpc>
              <a:buNone/>
            </a:pPr>
            <a:r>
              <a:rPr lang="en-US" sz="3450" b="1" dirty="0">
                <a:solidFill>
                  <a:srgbClr val="FFFFFF"/>
                </a:solidFill>
                <a:latin typeface="Arial" pitchFamily="34" charset="0"/>
                <a:ea typeface="Arial" pitchFamily="34" charset="-122"/>
                <a:cs typeface="Arial" pitchFamily="34" charset="-120"/>
              </a:rPr>
              <a:t>Verify payment changes by voice, every time.</a:t>
            </a:r>
            <a:endParaRPr lang="en-US" sz="3450" dirty="0"/>
          </a:p>
        </p:txBody>
      </p:sp>
      <p:sp>
        <p:nvSpPr>
          <p:cNvPr id="6" name="Text 4"/>
          <p:cNvSpPr/>
          <p:nvPr/>
        </p:nvSpPr>
        <p:spPr>
          <a:xfrm>
            <a:off x="2647950" y="3244572"/>
            <a:ext cx="13516630" cy="46482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A8C6E8"/>
                </a:solidFill>
                <a:latin typeface="Arial" pitchFamily="34" charset="0"/>
                <a:ea typeface="Arial" pitchFamily="34" charset="-122"/>
                <a:cs typeface="Arial" pitchFamily="34" charset="-120"/>
              </a:rPr>
              <a:t>Using a number you already had. It costs nothing and stops the most expensive attack.</a:t>
            </a:r>
            <a:endParaRPr lang="en-US" sz="2400" dirty="0"/>
          </a:p>
        </p:txBody>
      </p:sp>
      <p:sp>
        <p:nvSpPr>
          <p:cNvPr id="7" name="Text 5"/>
          <p:cNvSpPr/>
          <p:nvPr/>
        </p:nvSpPr>
        <p:spPr>
          <a:xfrm>
            <a:off x="990600" y="4090392"/>
            <a:ext cx="1362075" cy="876300"/>
          </a:xfrm>
          <a:prstGeom prst="rect">
            <a:avLst/>
          </a:prstGeom>
          <a:noFill/>
          <a:ln/>
        </p:spPr>
        <p:txBody>
          <a:bodyPr wrap="square" lIns="25400" tIns="25400" rIns="25400" bIns="25400" rtlCol="0" anchor="t">
            <a:normAutofit/>
          </a:bodyPr>
          <a:lstStyle/>
          <a:p>
            <a:pPr algn="l" indent="0" marL="0">
              <a:lnSpc>
                <a:spcPct val="70968"/>
              </a:lnSpc>
              <a:buNone/>
            </a:pPr>
            <a:r>
              <a:rPr lang="en-US" sz="6600" b="1" dirty="0">
                <a:solidFill>
                  <a:srgbClr val="ED1C2C"/>
                </a:solidFill>
                <a:latin typeface="Arial" pitchFamily="34" charset="0"/>
                <a:ea typeface="Arial" pitchFamily="34" charset="-122"/>
                <a:cs typeface="Arial" pitchFamily="34" charset="-120"/>
              </a:rPr>
              <a:t>02</a:t>
            </a:r>
            <a:endParaRPr lang="en-US" sz="6600" dirty="0"/>
          </a:p>
        </p:txBody>
      </p:sp>
      <p:sp>
        <p:nvSpPr>
          <p:cNvPr id="8" name="Text 6"/>
          <p:cNvSpPr/>
          <p:nvPr/>
        </p:nvSpPr>
        <p:spPr>
          <a:xfrm>
            <a:off x="2647950" y="4090392"/>
            <a:ext cx="10745331" cy="563880"/>
          </a:xfrm>
          <a:prstGeom prst="rect">
            <a:avLst/>
          </a:prstGeom>
          <a:noFill/>
          <a:ln/>
        </p:spPr>
        <p:txBody>
          <a:bodyPr wrap="square" lIns="25400" tIns="25400" rIns="25400" bIns="25400" rtlCol="0" anchor="t">
            <a:normAutofit/>
          </a:bodyPr>
          <a:lstStyle/>
          <a:p>
            <a:pPr algn="l" indent="0" marL="0">
              <a:lnSpc>
                <a:spcPct val="104545"/>
              </a:lnSpc>
              <a:buNone/>
            </a:pPr>
            <a:r>
              <a:rPr lang="en-US" sz="3450" b="1" dirty="0">
                <a:solidFill>
                  <a:srgbClr val="FFFFFF"/>
                </a:solidFill>
                <a:latin typeface="Arial" pitchFamily="34" charset="0"/>
                <a:ea typeface="Arial" pitchFamily="34" charset="-122"/>
                <a:cs typeface="Arial" pitchFamily="34" charset="-120"/>
              </a:rPr>
              <a:t>Test a restore before you need one.</a:t>
            </a:r>
            <a:endParaRPr lang="en-US" sz="3450" dirty="0"/>
          </a:p>
        </p:txBody>
      </p:sp>
      <p:sp>
        <p:nvSpPr>
          <p:cNvPr id="9" name="Text 7"/>
          <p:cNvSpPr/>
          <p:nvPr/>
        </p:nvSpPr>
        <p:spPr>
          <a:xfrm>
            <a:off x="2647950" y="4730472"/>
            <a:ext cx="10745331" cy="46482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A8C6E8"/>
                </a:solidFill>
                <a:latin typeface="Arial" pitchFamily="34" charset="0"/>
                <a:ea typeface="Arial" pitchFamily="34" charset="-122"/>
                <a:cs typeface="Arial" pitchFamily="34" charset="-120"/>
              </a:rPr>
              <a:t>Backups turn ransomware into a bad week instead of a budget crisis.</a:t>
            </a:r>
            <a:endParaRPr lang="en-US" sz="2400" dirty="0"/>
          </a:p>
        </p:txBody>
      </p:sp>
      <p:sp>
        <p:nvSpPr>
          <p:cNvPr id="10" name="Text 8"/>
          <p:cNvSpPr/>
          <p:nvPr/>
        </p:nvSpPr>
        <p:spPr>
          <a:xfrm>
            <a:off x="990600" y="5576292"/>
            <a:ext cx="1362075" cy="876300"/>
          </a:xfrm>
          <a:prstGeom prst="rect">
            <a:avLst/>
          </a:prstGeom>
          <a:noFill/>
          <a:ln/>
        </p:spPr>
        <p:txBody>
          <a:bodyPr wrap="square" lIns="25400" tIns="25400" rIns="25400" bIns="25400" rtlCol="0" anchor="t">
            <a:normAutofit/>
          </a:bodyPr>
          <a:lstStyle/>
          <a:p>
            <a:pPr algn="l" indent="0" marL="0">
              <a:lnSpc>
                <a:spcPct val="70968"/>
              </a:lnSpc>
              <a:buNone/>
            </a:pPr>
            <a:r>
              <a:rPr lang="en-US" sz="6600" b="1" dirty="0">
                <a:solidFill>
                  <a:srgbClr val="ED1C2C"/>
                </a:solidFill>
                <a:latin typeface="Arial" pitchFamily="34" charset="0"/>
                <a:ea typeface="Arial" pitchFamily="34" charset="-122"/>
                <a:cs typeface="Arial" pitchFamily="34" charset="-120"/>
              </a:rPr>
              <a:t>03</a:t>
            </a:r>
            <a:endParaRPr lang="en-US" sz="6600" dirty="0"/>
          </a:p>
        </p:txBody>
      </p:sp>
      <p:sp>
        <p:nvSpPr>
          <p:cNvPr id="11" name="Text 9"/>
          <p:cNvSpPr/>
          <p:nvPr/>
        </p:nvSpPr>
        <p:spPr>
          <a:xfrm>
            <a:off x="2647950" y="5576292"/>
            <a:ext cx="11906762" cy="563880"/>
          </a:xfrm>
          <a:prstGeom prst="rect">
            <a:avLst/>
          </a:prstGeom>
          <a:noFill/>
          <a:ln/>
        </p:spPr>
        <p:txBody>
          <a:bodyPr wrap="square" lIns="25400" tIns="25400" rIns="25400" bIns="25400" rtlCol="0" anchor="t">
            <a:normAutofit/>
          </a:bodyPr>
          <a:lstStyle/>
          <a:p>
            <a:pPr algn="l" indent="0" marL="0">
              <a:lnSpc>
                <a:spcPct val="104545"/>
              </a:lnSpc>
              <a:buNone/>
            </a:pPr>
            <a:r>
              <a:rPr lang="en-US" sz="3450" b="1" dirty="0">
                <a:solidFill>
                  <a:srgbClr val="FFFFFF"/>
                </a:solidFill>
                <a:latin typeface="Arial" pitchFamily="34" charset="0"/>
                <a:ea typeface="Arial" pitchFamily="34" charset="-122"/>
                <a:cs typeface="Arial" pitchFamily="34" charset="-120"/>
              </a:rPr>
              <a:t>Document the controls you already have.</a:t>
            </a:r>
            <a:endParaRPr lang="en-US" sz="3450" dirty="0"/>
          </a:p>
        </p:txBody>
      </p:sp>
      <p:sp>
        <p:nvSpPr>
          <p:cNvPr id="12" name="Text 10"/>
          <p:cNvSpPr/>
          <p:nvPr/>
        </p:nvSpPr>
        <p:spPr>
          <a:xfrm>
            <a:off x="2647950" y="6216372"/>
            <a:ext cx="11906762" cy="464820"/>
          </a:xfrm>
          <a:prstGeom prst="rect">
            <a:avLst/>
          </a:prstGeom>
          <a:noFill/>
          <a:ln/>
        </p:spPr>
        <p:txBody>
          <a:bodyPr wrap="square" lIns="25400" tIns="25400" rIns="25400" bIns="25400" rtlCol="0" anchor="t">
            <a:normAutofit/>
          </a:bodyPr>
          <a:lstStyle/>
          <a:p>
            <a:pPr algn="l" indent="0" marL="0">
              <a:lnSpc>
                <a:spcPct val="124444"/>
              </a:lnSpc>
              <a:buNone/>
            </a:pPr>
            <a:r>
              <a:rPr lang="en-US" sz="2400" dirty="0">
                <a:solidFill>
                  <a:srgbClr val="A8C6E8"/>
                </a:solidFill>
                <a:latin typeface="Arial" pitchFamily="34" charset="0"/>
                <a:ea typeface="Arial" pitchFamily="34" charset="-122"/>
                <a:cs typeface="Arial" pitchFamily="34" charset="-120"/>
              </a:rPr>
              <a:t>Compliance, coverage, and audit findings all depend on evidence, not intent.</a:t>
            </a:r>
            <a:endParaRPr lang="en-US"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Shape 0"/>
          <p:cNvSpPr/>
          <p:nvPr/>
        </p:nvSpPr>
        <p:spPr>
          <a:xfrm>
            <a:off x="990600" y="838200"/>
            <a:ext cx="1189553" cy="933450"/>
          </a:xfrm>
          <a:prstGeom prst="roundRect">
            <a:avLst>
              <a:gd name="adj" fmla="val 14286"/>
            </a:avLst>
          </a:prstGeom>
          <a:solidFill>
            <a:srgbClr val="FFFFFF"/>
          </a:solidFill>
          <a:ln/>
        </p:spPr>
      </p:sp>
      <p:pic>
        <p:nvPicPr>
          <p:cNvPr id="4" name="Image 1" descr="preencoded.png">    </p:cNvPr>
          <p:cNvPicPr>
            <a:picLocks noChangeAspect="1"/>
          </p:cNvPicPr>
          <p:nvPr/>
        </p:nvPicPr>
        <p:blipFill>
          <a:blip r:embed="rId2"/>
          <a:stretch>
            <a:fillRect/>
          </a:stretch>
        </p:blipFill>
        <p:spPr>
          <a:xfrm>
            <a:off x="1200150" y="990600"/>
            <a:ext cx="770453" cy="628650"/>
          </a:xfrm>
          <a:prstGeom prst="rect">
            <a:avLst/>
          </a:prstGeom>
        </p:spPr>
      </p:pic>
      <p:sp>
        <p:nvSpPr>
          <p:cNvPr id="5" name="Text 1"/>
          <p:cNvSpPr/>
          <p:nvPr/>
        </p:nvSpPr>
        <p:spPr>
          <a:xfrm>
            <a:off x="990600" y="3818096"/>
            <a:ext cx="17937480" cy="1165027"/>
          </a:xfrm>
          <a:prstGeom prst="rect">
            <a:avLst/>
          </a:prstGeom>
          <a:noFill/>
          <a:ln/>
        </p:spPr>
        <p:txBody>
          <a:bodyPr wrap="square" lIns="25400" tIns="25400" rIns="25400" bIns="25400" rtlCol="0" anchor="t">
            <a:normAutofit/>
          </a:bodyPr>
          <a:lstStyle/>
          <a:p>
            <a:pPr algn="l" indent="0" marL="0">
              <a:lnSpc>
                <a:spcPct val="72146"/>
              </a:lnSpc>
              <a:buNone/>
            </a:pPr>
            <a:r>
              <a:rPr lang="en-US" sz="8700" b="1" spc="-174" kern="0" dirty="0">
                <a:solidFill>
                  <a:srgbClr val="FFFFFF"/>
                </a:solidFill>
                <a:latin typeface="Arial" pitchFamily="34" charset="0"/>
                <a:ea typeface="Arial" pitchFamily="34" charset="-122"/>
                <a:cs typeface="Arial" pitchFamily="34" charset="-120"/>
              </a:rPr>
              <a:t>Questions</a:t>
            </a:r>
            <a:endParaRPr lang="en-US" sz="8700" dirty="0"/>
          </a:p>
        </p:txBody>
      </p:sp>
      <p:sp>
        <p:nvSpPr>
          <p:cNvPr id="6" name="Shape 2"/>
          <p:cNvSpPr/>
          <p:nvPr/>
        </p:nvSpPr>
        <p:spPr>
          <a:xfrm>
            <a:off x="990600" y="5230773"/>
            <a:ext cx="1714500" cy="95250"/>
          </a:xfrm>
          <a:prstGeom prst="roundRect">
            <a:avLst>
              <a:gd name="adj" fmla="val 50000"/>
            </a:avLst>
          </a:prstGeom>
          <a:solidFill>
            <a:srgbClr val="ED1C2C"/>
          </a:solidFill>
          <a:ln/>
        </p:spPr>
      </p:sp>
      <p:sp>
        <p:nvSpPr>
          <p:cNvPr id="7" name="Text 3"/>
          <p:cNvSpPr/>
          <p:nvPr/>
        </p:nvSpPr>
        <p:spPr>
          <a:xfrm>
            <a:off x="990600" y="8642985"/>
            <a:ext cx="7454741" cy="472440"/>
          </a:xfrm>
          <a:prstGeom prst="rect">
            <a:avLst/>
          </a:prstGeom>
          <a:noFill/>
          <a:ln/>
        </p:spPr>
        <p:txBody>
          <a:bodyPr wrap="square" lIns="25400" tIns="25400" rIns="25400" bIns="25400" rtlCol="0" anchor="t">
            <a:normAutofit/>
          </a:bodyPr>
          <a:lstStyle/>
          <a:p>
            <a:pPr algn="l" indent="0" marL="0">
              <a:lnSpc>
                <a:spcPct val="103636"/>
              </a:lnSpc>
              <a:buNone/>
            </a:pPr>
            <a:r>
              <a:rPr lang="en-US" sz="2850" b="1" dirty="0">
                <a:solidFill>
                  <a:srgbClr val="FFFFFF"/>
                </a:solidFill>
                <a:latin typeface="Arial" pitchFamily="34" charset="0"/>
                <a:ea typeface="Arial" pitchFamily="34" charset="-122"/>
                <a:cs typeface="Arial" pitchFamily="34" charset="-120"/>
              </a:rPr>
              <a:t>Teri Westbrook</a:t>
            </a:r>
            <a:endParaRPr lang="en-US" sz="2850" dirty="0"/>
          </a:p>
        </p:txBody>
      </p:sp>
      <p:sp>
        <p:nvSpPr>
          <p:cNvPr id="8" name="Text 4"/>
          <p:cNvSpPr/>
          <p:nvPr/>
        </p:nvSpPr>
        <p:spPr>
          <a:xfrm>
            <a:off x="990600" y="9153525"/>
            <a:ext cx="7454741" cy="409575"/>
          </a:xfrm>
          <a:prstGeom prst="rect">
            <a:avLst/>
          </a:prstGeom>
          <a:noFill/>
          <a:ln/>
        </p:spPr>
        <p:txBody>
          <a:bodyPr wrap="square" lIns="25400" tIns="25400" rIns="25400" bIns="25400" rtlCol="0" anchor="t">
            <a:normAutofit/>
          </a:bodyPr>
          <a:lstStyle/>
          <a:p>
            <a:pPr algn="l" indent="0" marL="0">
              <a:lnSpc>
                <a:spcPct val="113372"/>
              </a:lnSpc>
              <a:buNone/>
            </a:pPr>
            <a:r>
              <a:rPr lang="en-US" sz="2250" dirty="0">
                <a:solidFill>
                  <a:srgbClr val="9FBFE4"/>
                </a:solidFill>
                <a:latin typeface="Arial" pitchFamily="34" charset="0"/>
                <a:ea typeface="Arial" pitchFamily="34" charset="-122"/>
                <a:cs typeface="Arial" pitchFamily="34" charset="-120"/>
              </a:rPr>
              <a:t>Director of Technology &amp; Cybersecurity, Pinnacle IT</a:t>
            </a:r>
            <a:endParaRPr lang="en-US" sz="2250" dirty="0"/>
          </a:p>
        </p:txBody>
      </p:sp>
      <p:sp>
        <p:nvSpPr>
          <p:cNvPr id="9" name="Text 5"/>
          <p:cNvSpPr/>
          <p:nvPr/>
        </p:nvSpPr>
        <p:spPr>
          <a:xfrm>
            <a:off x="14022526" y="8172450"/>
            <a:ext cx="3274874" cy="438150"/>
          </a:xfrm>
          <a:prstGeom prst="rect">
            <a:avLst/>
          </a:prstGeom>
          <a:noFill/>
          <a:ln/>
        </p:spPr>
        <p:txBody>
          <a:bodyPr wrap="square" lIns="25400" tIns="25400" rIns="25400" bIns="25400" rtlCol="0" anchor="t">
            <a:normAutofit/>
          </a:bodyPr>
          <a:lstStyle/>
          <a:p>
            <a:pPr algn="r" indent="0" marL="0">
              <a:lnSpc>
                <a:spcPct val="122093"/>
              </a:lnSpc>
              <a:buNone/>
            </a:pPr>
            <a:r>
              <a:rPr lang="en-US" sz="2250" b="1" dirty="0">
                <a:solidFill>
                  <a:srgbClr val="DCE9F7"/>
                </a:solidFill>
                <a:latin typeface="Arial" pitchFamily="34" charset="0"/>
                <a:ea typeface="Arial" pitchFamily="34" charset="-122"/>
                <a:cs typeface="Arial" pitchFamily="34" charset="-120"/>
              </a:rPr>
              <a:t>877-938-9450</a:t>
            </a:r>
            <a:endParaRPr lang="en-US" sz="2250" dirty="0"/>
          </a:p>
        </p:txBody>
      </p:sp>
      <p:sp>
        <p:nvSpPr>
          <p:cNvPr id="10" name="Text 6"/>
          <p:cNvSpPr/>
          <p:nvPr/>
        </p:nvSpPr>
        <p:spPr>
          <a:xfrm>
            <a:off x="14022526" y="8648700"/>
            <a:ext cx="3274874" cy="438150"/>
          </a:xfrm>
          <a:prstGeom prst="rect">
            <a:avLst/>
          </a:prstGeom>
          <a:noFill/>
          <a:ln/>
        </p:spPr>
        <p:txBody>
          <a:bodyPr wrap="square" lIns="25400" tIns="25400" rIns="25400" bIns="25400" rtlCol="0" anchor="t">
            <a:normAutofit/>
          </a:bodyPr>
          <a:lstStyle/>
          <a:p>
            <a:pPr algn="r" indent="0" marL="0">
              <a:lnSpc>
                <a:spcPct val="122093"/>
              </a:lnSpc>
              <a:buNone/>
            </a:pPr>
            <a:r>
              <a:rPr lang="en-US" sz="2250" b="1" dirty="0">
                <a:solidFill>
                  <a:srgbClr val="DCE9F7"/>
                </a:solidFill>
                <a:latin typeface="Arial" pitchFamily="34" charset="0"/>
                <a:ea typeface="Arial" pitchFamily="34" charset="-122"/>
                <a:cs typeface="Arial" pitchFamily="34" charset="-120"/>
              </a:rPr>
              <a:t>sales@pinnacleit.com</a:t>
            </a:r>
            <a:endParaRPr lang="en-US" sz="2250" dirty="0"/>
          </a:p>
        </p:txBody>
      </p:sp>
      <p:sp>
        <p:nvSpPr>
          <p:cNvPr id="11" name="Text 7"/>
          <p:cNvSpPr/>
          <p:nvPr/>
        </p:nvSpPr>
        <p:spPr>
          <a:xfrm>
            <a:off x="14022526" y="9124950"/>
            <a:ext cx="3274874" cy="438150"/>
          </a:xfrm>
          <a:prstGeom prst="rect">
            <a:avLst/>
          </a:prstGeom>
          <a:noFill/>
          <a:ln/>
        </p:spPr>
        <p:txBody>
          <a:bodyPr wrap="square" lIns="25400" tIns="25400" rIns="25400" bIns="25400" rtlCol="0" anchor="t">
            <a:normAutofit/>
          </a:bodyPr>
          <a:lstStyle/>
          <a:p>
            <a:pPr algn="r" indent="0" marL="0">
              <a:lnSpc>
                <a:spcPct val="122093"/>
              </a:lnSpc>
              <a:buNone/>
            </a:pPr>
            <a:r>
              <a:rPr lang="en-US" sz="2250" b="1" dirty="0">
                <a:solidFill>
                  <a:srgbClr val="DCE9F7"/>
                </a:solidFill>
                <a:latin typeface="Arial" pitchFamily="34" charset="0"/>
                <a:ea typeface="Arial" pitchFamily="34" charset="-122"/>
                <a:cs typeface="Arial" pitchFamily="34" charset="-120"/>
              </a:rPr>
              <a:t>www.PinnacleIT.com</a:t>
            </a:r>
            <a:endParaRPr lang="en-US" sz="2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E2E56"/>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7FB2F5"/>
                </a:solidFill>
                <a:latin typeface="Arial" pitchFamily="34" charset="0"/>
                <a:ea typeface="Arial" pitchFamily="34" charset="-122"/>
                <a:cs typeface="Arial" pitchFamily="34" charset="-120"/>
              </a:rPr>
              <a:t>THE SCALE OF IT</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FFFFFF"/>
                </a:solidFill>
                <a:latin typeface="Arial" pitchFamily="34" charset="0"/>
                <a:ea typeface="Arial" pitchFamily="34" charset="-122"/>
                <a:cs typeface="Arial" pitchFamily="34" charset="-120"/>
              </a:rPr>
              <a:t>Cybercrime is a treasury problem</a:t>
            </a:r>
            <a:endParaRPr lang="en-US" sz="5100" dirty="0"/>
          </a:p>
        </p:txBody>
      </p:sp>
      <p:sp>
        <p:nvSpPr>
          <p:cNvPr id="4" name="Shape 2"/>
          <p:cNvSpPr/>
          <p:nvPr/>
        </p:nvSpPr>
        <p:spPr>
          <a:xfrm>
            <a:off x="990600" y="5090517"/>
            <a:ext cx="16306800" cy="15240"/>
          </a:xfrm>
          <a:prstGeom prst="rect">
            <a:avLst/>
          </a:prstGeom>
          <a:solidFill>
            <a:srgbClr val="FFFFFF">
              <a:alpha val="18000"/>
            </a:srgbClr>
          </a:solidFill>
          <a:ln/>
        </p:spPr>
      </p:sp>
      <p:sp>
        <p:nvSpPr>
          <p:cNvPr id="5" name="Text 3"/>
          <p:cNvSpPr/>
          <p:nvPr/>
        </p:nvSpPr>
        <p:spPr>
          <a:xfrm>
            <a:off x="990600" y="2604492"/>
            <a:ext cx="5587913" cy="1085850"/>
          </a:xfrm>
          <a:prstGeom prst="rect">
            <a:avLst/>
          </a:prstGeom>
          <a:noFill/>
          <a:ln/>
        </p:spPr>
        <p:txBody>
          <a:bodyPr wrap="square" lIns="25400" tIns="25400" rIns="25400" bIns="25400" rtlCol="0" anchor="t">
            <a:normAutofit/>
          </a:bodyPr>
          <a:lstStyle/>
          <a:p>
            <a:pPr algn="l" indent="0" marL="0">
              <a:lnSpc>
                <a:spcPct val="70876"/>
              </a:lnSpc>
              <a:buNone/>
            </a:pPr>
            <a:r>
              <a:rPr lang="en-US" sz="8250" b="1" dirty="0">
                <a:solidFill>
                  <a:srgbClr val="FFFFFF"/>
                </a:solidFill>
                <a:latin typeface="Arial" pitchFamily="34" charset="0"/>
                <a:ea typeface="Arial" pitchFamily="34" charset="-122"/>
                <a:cs typeface="Arial" pitchFamily="34" charset="-120"/>
              </a:rPr>
              <a:t>$20.9B</a:t>
            </a:r>
            <a:endParaRPr lang="en-US" sz="8250" dirty="0"/>
          </a:p>
        </p:txBody>
      </p:sp>
      <p:sp>
        <p:nvSpPr>
          <p:cNvPr id="6" name="Text 4"/>
          <p:cNvSpPr/>
          <p:nvPr/>
        </p:nvSpPr>
        <p:spPr>
          <a:xfrm>
            <a:off x="990600" y="3785592"/>
            <a:ext cx="5232318" cy="809625"/>
          </a:xfrm>
          <a:prstGeom prst="rect">
            <a:avLst/>
          </a:prstGeom>
          <a:noFill/>
          <a:ln/>
        </p:spPr>
        <p:txBody>
          <a:bodyPr wrap="square" lIns="25400" tIns="25400" rIns="25400" bIns="25400" rtlCol="0" anchor="t">
            <a:normAutofit/>
          </a:bodyPr>
          <a:lstStyle/>
          <a:p>
            <a:pPr algn="l" indent="0" marL="0">
              <a:lnSpc>
                <a:spcPct val="117733"/>
              </a:lnSpc>
              <a:buNone/>
            </a:pPr>
            <a:r>
              <a:rPr lang="en-US" sz="2250" dirty="0">
                <a:solidFill>
                  <a:srgbClr val="A8C6E8"/>
                </a:solidFill>
                <a:latin typeface="Arial" pitchFamily="34" charset="0"/>
                <a:ea typeface="Arial" pitchFamily="34" charset="-122"/>
                <a:cs typeface="Arial" pitchFamily="34" charset="-120"/>
              </a:rPr>
              <a:t>Reported to the FBI in 2025, up 26% in a single year.</a:t>
            </a:r>
            <a:endParaRPr lang="en-US" sz="2250" dirty="0"/>
          </a:p>
        </p:txBody>
      </p:sp>
      <p:sp>
        <p:nvSpPr>
          <p:cNvPr id="7" name="Text 5"/>
          <p:cNvSpPr/>
          <p:nvPr/>
        </p:nvSpPr>
        <p:spPr>
          <a:xfrm>
            <a:off x="6603921" y="2604492"/>
            <a:ext cx="5588044" cy="1085850"/>
          </a:xfrm>
          <a:prstGeom prst="rect">
            <a:avLst/>
          </a:prstGeom>
          <a:noFill/>
          <a:ln/>
        </p:spPr>
        <p:txBody>
          <a:bodyPr wrap="square" lIns="25400" tIns="25400" rIns="25400" bIns="25400" rtlCol="0" anchor="t">
            <a:normAutofit/>
          </a:bodyPr>
          <a:lstStyle/>
          <a:p>
            <a:pPr algn="l" indent="0" marL="0">
              <a:lnSpc>
                <a:spcPct val="70876"/>
              </a:lnSpc>
              <a:buNone/>
            </a:pPr>
            <a:r>
              <a:rPr lang="en-US" sz="8250" b="1" dirty="0">
                <a:solidFill>
                  <a:srgbClr val="FF6B78"/>
                </a:solidFill>
                <a:latin typeface="Arial" pitchFamily="34" charset="0"/>
                <a:ea typeface="Arial" pitchFamily="34" charset="-122"/>
                <a:cs typeface="Arial" pitchFamily="34" charset="-120"/>
              </a:rPr>
              <a:t>$3.05B</a:t>
            </a:r>
            <a:endParaRPr lang="en-US" sz="8250" dirty="0"/>
          </a:p>
        </p:txBody>
      </p:sp>
      <p:sp>
        <p:nvSpPr>
          <p:cNvPr id="8" name="Text 6"/>
          <p:cNvSpPr/>
          <p:nvPr/>
        </p:nvSpPr>
        <p:spPr>
          <a:xfrm>
            <a:off x="6603921" y="3785592"/>
            <a:ext cx="5232441" cy="809625"/>
          </a:xfrm>
          <a:prstGeom prst="rect">
            <a:avLst/>
          </a:prstGeom>
          <a:noFill/>
          <a:ln/>
        </p:spPr>
        <p:txBody>
          <a:bodyPr wrap="square" lIns="25400" tIns="25400" rIns="25400" bIns="25400" rtlCol="0" anchor="t">
            <a:normAutofit/>
          </a:bodyPr>
          <a:lstStyle/>
          <a:p>
            <a:pPr algn="l" indent="0" marL="0">
              <a:lnSpc>
                <a:spcPct val="117733"/>
              </a:lnSpc>
              <a:buNone/>
            </a:pPr>
            <a:r>
              <a:rPr lang="en-US" sz="2250" dirty="0">
                <a:solidFill>
                  <a:srgbClr val="A8C6E8"/>
                </a:solidFill>
                <a:latin typeface="Arial" pitchFamily="34" charset="0"/>
                <a:ea typeface="Arial" pitchFamily="34" charset="-122"/>
                <a:cs typeface="Arial" pitchFamily="34" charset="-120"/>
              </a:rPr>
              <a:t>Lost to business email compromise alone.</a:t>
            </a:r>
            <a:endParaRPr lang="en-US" sz="2250" dirty="0"/>
          </a:p>
        </p:txBody>
      </p:sp>
      <p:sp>
        <p:nvSpPr>
          <p:cNvPr id="9" name="Text 7"/>
          <p:cNvSpPr/>
          <p:nvPr/>
        </p:nvSpPr>
        <p:spPr>
          <a:xfrm>
            <a:off x="12217360" y="2604492"/>
            <a:ext cx="5588044" cy="1085850"/>
          </a:xfrm>
          <a:prstGeom prst="rect">
            <a:avLst/>
          </a:prstGeom>
          <a:noFill/>
          <a:ln/>
        </p:spPr>
        <p:txBody>
          <a:bodyPr wrap="square" lIns="25400" tIns="25400" rIns="25400" bIns="25400" rtlCol="0" anchor="t">
            <a:normAutofit/>
          </a:bodyPr>
          <a:lstStyle/>
          <a:p>
            <a:pPr algn="l" indent="0" marL="0">
              <a:lnSpc>
                <a:spcPct val="70876"/>
              </a:lnSpc>
              <a:buNone/>
            </a:pPr>
            <a:r>
              <a:rPr lang="en-US" sz="8250" b="1" dirty="0">
                <a:solidFill>
                  <a:srgbClr val="FFFFFF"/>
                </a:solidFill>
                <a:latin typeface="Arial" pitchFamily="34" charset="0"/>
                <a:ea typeface="Arial" pitchFamily="34" charset="-122"/>
                <a:cs typeface="Arial" pitchFamily="34" charset="-120"/>
              </a:rPr>
              <a:t>$797.9M</a:t>
            </a:r>
            <a:endParaRPr lang="en-US" sz="8250" dirty="0"/>
          </a:p>
        </p:txBody>
      </p:sp>
      <p:sp>
        <p:nvSpPr>
          <p:cNvPr id="10" name="Text 8"/>
          <p:cNvSpPr/>
          <p:nvPr/>
        </p:nvSpPr>
        <p:spPr>
          <a:xfrm>
            <a:off x="12217360" y="3785592"/>
            <a:ext cx="5232441" cy="809625"/>
          </a:xfrm>
          <a:prstGeom prst="rect">
            <a:avLst/>
          </a:prstGeom>
          <a:noFill/>
          <a:ln/>
        </p:spPr>
        <p:txBody>
          <a:bodyPr wrap="square" lIns="25400" tIns="25400" rIns="25400" bIns="25400" rtlCol="0" anchor="t">
            <a:normAutofit/>
          </a:bodyPr>
          <a:lstStyle/>
          <a:p>
            <a:pPr algn="l" indent="0" marL="0">
              <a:lnSpc>
                <a:spcPct val="117733"/>
              </a:lnSpc>
              <a:buNone/>
            </a:pPr>
            <a:r>
              <a:rPr lang="en-US" sz="2250" dirty="0">
                <a:solidFill>
                  <a:srgbClr val="A8C6E8"/>
                </a:solidFill>
                <a:latin typeface="Arial" pitchFamily="34" charset="0"/>
                <a:ea typeface="Arial" pitchFamily="34" charset="-122"/>
                <a:cs typeface="Arial" pitchFamily="34" charset="-120"/>
              </a:rPr>
              <a:t>Lost to criminals impersonating government offices.</a:t>
            </a:r>
            <a:endParaRPr lang="en-US" sz="2250" dirty="0"/>
          </a:p>
        </p:txBody>
      </p:sp>
      <p:sp>
        <p:nvSpPr>
          <p:cNvPr id="11" name="Text 9"/>
          <p:cNvSpPr/>
          <p:nvPr/>
        </p:nvSpPr>
        <p:spPr>
          <a:xfrm>
            <a:off x="990600" y="5601058"/>
            <a:ext cx="14716125" cy="1118235"/>
          </a:xfrm>
          <a:prstGeom prst="rect">
            <a:avLst/>
          </a:prstGeom>
          <a:noFill/>
          <a:ln/>
        </p:spPr>
        <p:txBody>
          <a:bodyPr wrap="square" lIns="25400" tIns="25400" rIns="25400" bIns="25400" rtlCol="0" anchor="t">
            <a:normAutofit/>
          </a:bodyPr>
          <a:lstStyle/>
          <a:p>
            <a:pPr algn="l" indent="0" marL="0">
              <a:lnSpc>
                <a:spcPct val="116189"/>
              </a:lnSpc>
              <a:buNone/>
            </a:pPr>
            <a:r>
              <a:rPr lang="en-US" sz="3150" b="1" dirty="0">
                <a:solidFill>
                  <a:srgbClr val="FFFFFF"/>
                </a:solidFill>
                <a:latin typeface="Arial" pitchFamily="34" charset="0"/>
                <a:ea typeface="Arial" pitchFamily="34" charset="-122"/>
                <a:cs typeface="Arial" pitchFamily="34" charset="-120"/>
              </a:rPr>
              <a:t>Roughly 85 cents of every dollar lost came from cyber-enabled fraud — not malware. Someone received something convincing and acted on it.</a:t>
            </a:r>
            <a:endParaRPr lang="en-US" sz="3150" dirty="0"/>
          </a:p>
        </p:txBody>
      </p:sp>
      <p:sp>
        <p:nvSpPr>
          <p:cNvPr id="12" name="Text 10"/>
          <p:cNvSpPr/>
          <p:nvPr/>
        </p:nvSpPr>
        <p:spPr>
          <a:xfrm>
            <a:off x="990600" y="9204960"/>
            <a:ext cx="16796004" cy="358140"/>
          </a:xfrm>
          <a:prstGeom prst="rect">
            <a:avLst/>
          </a:prstGeom>
          <a:noFill/>
          <a:ln/>
        </p:spPr>
        <p:txBody>
          <a:bodyPr wrap="square" lIns="25400" tIns="25400" rIns="25400" bIns="25400" rtlCol="0" anchor="t">
            <a:normAutofit/>
          </a:bodyPr>
          <a:lstStyle/>
          <a:p>
            <a:pPr algn="l" indent="0" marL="0">
              <a:lnSpc>
                <a:spcPct val="123529"/>
              </a:lnSpc>
              <a:buNone/>
            </a:pPr>
            <a:r>
              <a:rPr lang="en-US" sz="1800" dirty="0">
                <a:solidFill>
                  <a:srgbClr val="7A93B4"/>
                </a:solidFill>
                <a:latin typeface="Arial" pitchFamily="34" charset="0"/>
                <a:ea typeface="Arial" pitchFamily="34" charset="-122"/>
                <a:cs typeface="Arial" pitchFamily="34" charset="-120"/>
              </a:rPr>
              <a:t>Source: FBI Internet Crime Complaint Center, 2025 Internet Crime Report.</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ASSUMPTIONS WORTH RETIRING</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Four myths that cost cities money</a:t>
            </a:r>
            <a:endParaRPr lang="en-US" sz="5100" dirty="0"/>
          </a:p>
        </p:txBody>
      </p:sp>
      <p:sp>
        <p:nvSpPr>
          <p:cNvPr id="4" name="Shape 2"/>
          <p:cNvSpPr/>
          <p:nvPr/>
        </p:nvSpPr>
        <p:spPr>
          <a:xfrm>
            <a:off x="990600" y="2490192"/>
            <a:ext cx="16306800" cy="6560820"/>
          </a:xfrm>
          <a:prstGeom prst="roundRect">
            <a:avLst>
              <a:gd name="adj" fmla="val 1161"/>
            </a:avLst>
          </a:prstGeom>
          <a:solidFill>
            <a:srgbClr val="FFFFFF"/>
          </a:solidFill>
          <a:ln/>
        </p:spPr>
      </p:sp>
      <p:sp>
        <p:nvSpPr>
          <p:cNvPr id="5" name="Shape 3"/>
          <p:cNvSpPr/>
          <p:nvPr/>
        </p:nvSpPr>
        <p:spPr>
          <a:xfrm>
            <a:off x="990600" y="2490192"/>
            <a:ext cx="7247454" cy="800100"/>
          </a:xfrm>
          <a:prstGeom prst="rect">
            <a:avLst/>
          </a:prstGeom>
          <a:solidFill>
            <a:srgbClr val="0E2E56"/>
          </a:solidFill>
          <a:ln/>
        </p:spPr>
      </p:sp>
      <p:sp>
        <p:nvSpPr>
          <p:cNvPr id="6" name="Text 4"/>
          <p:cNvSpPr/>
          <p:nvPr/>
        </p:nvSpPr>
        <p:spPr>
          <a:xfrm>
            <a:off x="1371600" y="2756892"/>
            <a:ext cx="6702877" cy="304800"/>
          </a:xfrm>
          <a:prstGeom prst="rect">
            <a:avLst/>
          </a:prstGeom>
          <a:noFill/>
          <a:ln/>
        </p:spPr>
        <p:txBody>
          <a:bodyPr wrap="square" lIns="25400" tIns="25400" rIns="25400" bIns="25400" rtlCol="0" anchor="t">
            <a:normAutofit/>
          </a:bodyPr>
          <a:lstStyle/>
          <a:p>
            <a:pPr algn="l" indent="0" marL="0">
              <a:lnSpc>
                <a:spcPct val="87500"/>
              </a:lnSpc>
              <a:buNone/>
            </a:pPr>
            <a:r>
              <a:rPr lang="en-US" sz="2100" b="1" spc="336" kern="0" dirty="0">
                <a:solidFill>
                  <a:srgbClr val="FFFFFF"/>
                </a:solidFill>
                <a:latin typeface="Arial" pitchFamily="34" charset="0"/>
                <a:ea typeface="Arial" pitchFamily="34" charset="-122"/>
                <a:cs typeface="Arial" pitchFamily="34" charset="-120"/>
              </a:rPr>
              <a:t>WHAT WE HEAR</a:t>
            </a:r>
            <a:endParaRPr lang="en-US" sz="2100" dirty="0"/>
          </a:p>
        </p:txBody>
      </p:sp>
      <p:sp>
        <p:nvSpPr>
          <p:cNvPr id="7" name="Shape 5"/>
          <p:cNvSpPr/>
          <p:nvPr/>
        </p:nvSpPr>
        <p:spPr>
          <a:xfrm>
            <a:off x="8238054" y="2490192"/>
            <a:ext cx="9059346" cy="800100"/>
          </a:xfrm>
          <a:prstGeom prst="rect">
            <a:avLst/>
          </a:prstGeom>
          <a:solidFill>
            <a:srgbClr val="1B4E9B"/>
          </a:solidFill>
          <a:ln/>
        </p:spPr>
      </p:sp>
      <p:sp>
        <p:nvSpPr>
          <p:cNvPr id="8" name="Text 6"/>
          <p:cNvSpPr/>
          <p:nvPr/>
        </p:nvSpPr>
        <p:spPr>
          <a:xfrm>
            <a:off x="8619054" y="2756892"/>
            <a:ext cx="8569127" cy="304800"/>
          </a:xfrm>
          <a:prstGeom prst="rect">
            <a:avLst/>
          </a:prstGeom>
          <a:noFill/>
          <a:ln/>
        </p:spPr>
        <p:txBody>
          <a:bodyPr wrap="square" lIns="25400" tIns="25400" rIns="25400" bIns="25400" rtlCol="0" anchor="t">
            <a:normAutofit/>
          </a:bodyPr>
          <a:lstStyle/>
          <a:p>
            <a:pPr algn="l" indent="0" marL="0">
              <a:lnSpc>
                <a:spcPct val="87500"/>
              </a:lnSpc>
              <a:buNone/>
            </a:pPr>
            <a:r>
              <a:rPr lang="en-US" sz="2100" b="1" spc="336" kern="0" dirty="0">
                <a:solidFill>
                  <a:srgbClr val="FFFFFF"/>
                </a:solidFill>
                <a:latin typeface="Arial" pitchFamily="34" charset="0"/>
                <a:ea typeface="Arial" pitchFamily="34" charset="-122"/>
                <a:cs typeface="Arial" pitchFamily="34" charset="-120"/>
              </a:rPr>
              <a:t>WHAT IS TRUE</a:t>
            </a:r>
            <a:endParaRPr lang="en-US" sz="2100" dirty="0"/>
          </a:p>
        </p:txBody>
      </p:sp>
      <p:sp>
        <p:nvSpPr>
          <p:cNvPr id="9" name="Shape 7"/>
          <p:cNvSpPr/>
          <p:nvPr/>
        </p:nvSpPr>
        <p:spPr>
          <a:xfrm>
            <a:off x="990600" y="4730472"/>
            <a:ext cx="7247454" cy="9525"/>
          </a:xfrm>
          <a:prstGeom prst="rect">
            <a:avLst/>
          </a:prstGeom>
          <a:solidFill>
            <a:srgbClr val="E3EAF4"/>
          </a:solidFill>
          <a:ln/>
        </p:spPr>
      </p:sp>
      <p:sp>
        <p:nvSpPr>
          <p:cNvPr id="10" name="Text 8"/>
          <p:cNvSpPr/>
          <p:nvPr/>
        </p:nvSpPr>
        <p:spPr>
          <a:xfrm>
            <a:off x="1371600" y="3595092"/>
            <a:ext cx="6702877" cy="868680"/>
          </a:xfrm>
          <a:prstGeom prst="rect">
            <a:avLst/>
          </a:prstGeom>
          <a:noFill/>
          <a:ln/>
        </p:spPr>
        <p:txBody>
          <a:bodyPr wrap="square" lIns="25400" tIns="25400" rIns="25400" bIns="25400" rtlCol="0" anchor="t">
            <a:normAutofit/>
          </a:bodyPr>
          <a:lstStyle/>
          <a:p>
            <a:pPr algn="l" indent="0" marL="0">
              <a:lnSpc>
                <a:spcPct val="120000"/>
              </a:lnSpc>
              <a:buNone/>
            </a:pPr>
            <a:r>
              <a:rPr lang="en-US" sz="2400" b="1" dirty="0">
                <a:solidFill>
                  <a:srgbClr val="0E2E56"/>
                </a:solidFill>
                <a:latin typeface="Arial" pitchFamily="34" charset="0"/>
                <a:ea typeface="Arial" pitchFamily="34" charset="-122"/>
                <a:cs typeface="Arial" pitchFamily="34" charset="-120"/>
              </a:rPr>
              <a:t>“We're too small to be a target.”</a:t>
            </a:r>
            <a:endParaRPr lang="en-US" sz="2400" dirty="0"/>
          </a:p>
        </p:txBody>
      </p:sp>
      <p:sp>
        <p:nvSpPr>
          <p:cNvPr id="11" name="Shape 9"/>
          <p:cNvSpPr/>
          <p:nvPr/>
        </p:nvSpPr>
        <p:spPr>
          <a:xfrm>
            <a:off x="8238054" y="4730472"/>
            <a:ext cx="9059346" cy="9525"/>
          </a:xfrm>
          <a:prstGeom prst="rect">
            <a:avLst/>
          </a:prstGeom>
          <a:solidFill>
            <a:srgbClr val="E3EAF4"/>
          </a:solidFill>
          <a:ln/>
        </p:spPr>
      </p:sp>
      <p:sp>
        <p:nvSpPr>
          <p:cNvPr id="12" name="Text 10"/>
          <p:cNvSpPr/>
          <p:nvPr/>
        </p:nvSpPr>
        <p:spPr>
          <a:xfrm>
            <a:off x="8619054" y="3595092"/>
            <a:ext cx="8569127" cy="86868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Small governments are targeted </a:t>
            </a:r>
            <a:pPr algn="l" indent="0" marL="0">
              <a:lnSpc>
                <a:spcPct val="120000"/>
              </a:lnSpc>
              <a:buNone/>
            </a:pPr>
            <a:r>
              <a:rPr lang="en-US" sz="2400" i="1" dirty="0">
                <a:solidFill>
                  <a:srgbClr val="3E5266"/>
                </a:solidFill>
                <a:latin typeface="Arial" pitchFamily="34" charset="0"/>
                <a:ea typeface="Arial" pitchFamily="34" charset="-122"/>
                <a:cs typeface="Arial" pitchFamily="34" charset="-120"/>
              </a:rPr>
              <a:t>because </a:t>
            </a:r>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staffing and controls are thin.</a:t>
            </a:r>
            <a:endParaRPr lang="en-US" sz="2400" dirty="0"/>
          </a:p>
        </p:txBody>
      </p:sp>
      <p:sp>
        <p:nvSpPr>
          <p:cNvPr id="13" name="Shape 11"/>
          <p:cNvSpPr/>
          <p:nvPr/>
        </p:nvSpPr>
        <p:spPr>
          <a:xfrm>
            <a:off x="990600" y="4738092"/>
            <a:ext cx="7247454" cy="1440180"/>
          </a:xfrm>
          <a:prstGeom prst="rect">
            <a:avLst/>
          </a:prstGeom>
          <a:solidFill>
            <a:srgbClr val="FAFCFF"/>
          </a:solidFill>
          <a:ln/>
        </p:spPr>
      </p:sp>
      <p:sp>
        <p:nvSpPr>
          <p:cNvPr id="14" name="Shape 12"/>
          <p:cNvSpPr/>
          <p:nvPr/>
        </p:nvSpPr>
        <p:spPr>
          <a:xfrm>
            <a:off x="990600" y="6170652"/>
            <a:ext cx="7247454" cy="9525"/>
          </a:xfrm>
          <a:prstGeom prst="rect">
            <a:avLst/>
          </a:prstGeom>
          <a:solidFill>
            <a:srgbClr val="E3EAF4"/>
          </a:solidFill>
          <a:ln/>
        </p:spPr>
      </p:sp>
      <p:sp>
        <p:nvSpPr>
          <p:cNvPr id="15" name="Text 13"/>
          <p:cNvSpPr/>
          <p:nvPr/>
        </p:nvSpPr>
        <p:spPr>
          <a:xfrm>
            <a:off x="1371600" y="5042892"/>
            <a:ext cx="670287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b="1" dirty="0">
                <a:solidFill>
                  <a:srgbClr val="0E2E56"/>
                </a:solidFill>
                <a:latin typeface="Arial" pitchFamily="34" charset="0"/>
                <a:ea typeface="Arial" pitchFamily="34" charset="-122"/>
                <a:cs typeface="Arial" pitchFamily="34" charset="-120"/>
              </a:rPr>
              <a:t>“The bank will make us whole.”</a:t>
            </a:r>
            <a:endParaRPr lang="en-US" sz="2400" dirty="0"/>
          </a:p>
        </p:txBody>
      </p:sp>
      <p:sp>
        <p:nvSpPr>
          <p:cNvPr id="16" name="Shape 14"/>
          <p:cNvSpPr/>
          <p:nvPr/>
        </p:nvSpPr>
        <p:spPr>
          <a:xfrm>
            <a:off x="8238054" y="4738092"/>
            <a:ext cx="9059346" cy="1440180"/>
          </a:xfrm>
          <a:prstGeom prst="rect">
            <a:avLst/>
          </a:prstGeom>
          <a:solidFill>
            <a:srgbClr val="FAFCFF"/>
          </a:solidFill>
          <a:ln/>
        </p:spPr>
      </p:sp>
      <p:sp>
        <p:nvSpPr>
          <p:cNvPr id="17" name="Shape 15"/>
          <p:cNvSpPr/>
          <p:nvPr/>
        </p:nvSpPr>
        <p:spPr>
          <a:xfrm>
            <a:off x="8238054" y="6170652"/>
            <a:ext cx="9059346" cy="9525"/>
          </a:xfrm>
          <a:prstGeom prst="rect">
            <a:avLst/>
          </a:prstGeom>
          <a:solidFill>
            <a:srgbClr val="E3EAF4"/>
          </a:solidFill>
          <a:ln/>
        </p:spPr>
      </p:sp>
      <p:sp>
        <p:nvSpPr>
          <p:cNvPr id="18" name="Text 16"/>
          <p:cNvSpPr/>
          <p:nvPr/>
        </p:nvSpPr>
        <p:spPr>
          <a:xfrm>
            <a:off x="8619054" y="5042892"/>
            <a:ext cx="856912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Public operating accounts don't carry consumer protections. Recovery depends on how fast you call.</a:t>
            </a:r>
            <a:endParaRPr lang="en-US" sz="2400" dirty="0"/>
          </a:p>
        </p:txBody>
      </p:sp>
      <p:sp>
        <p:nvSpPr>
          <p:cNvPr id="19" name="Shape 17"/>
          <p:cNvSpPr/>
          <p:nvPr/>
        </p:nvSpPr>
        <p:spPr>
          <a:xfrm>
            <a:off x="990600" y="7610832"/>
            <a:ext cx="7247454" cy="9525"/>
          </a:xfrm>
          <a:prstGeom prst="rect">
            <a:avLst/>
          </a:prstGeom>
          <a:solidFill>
            <a:srgbClr val="E3EAF4"/>
          </a:solidFill>
          <a:ln/>
        </p:spPr>
      </p:sp>
      <p:sp>
        <p:nvSpPr>
          <p:cNvPr id="20" name="Text 18"/>
          <p:cNvSpPr/>
          <p:nvPr/>
        </p:nvSpPr>
        <p:spPr>
          <a:xfrm>
            <a:off x="1371600" y="6483072"/>
            <a:ext cx="670287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b="1" dirty="0">
                <a:solidFill>
                  <a:srgbClr val="0E2E56"/>
                </a:solidFill>
                <a:latin typeface="Arial" pitchFamily="34" charset="0"/>
                <a:ea typeface="Arial" pitchFamily="34" charset="-122"/>
                <a:cs typeface="Arial" pitchFamily="34" charset="-120"/>
              </a:rPr>
              <a:t>“That's IT's job.”</a:t>
            </a:r>
            <a:endParaRPr lang="en-US" sz="2400" dirty="0"/>
          </a:p>
        </p:txBody>
      </p:sp>
      <p:sp>
        <p:nvSpPr>
          <p:cNvPr id="21" name="Shape 19"/>
          <p:cNvSpPr/>
          <p:nvPr/>
        </p:nvSpPr>
        <p:spPr>
          <a:xfrm>
            <a:off x="8238054" y="7610832"/>
            <a:ext cx="9059346" cy="9525"/>
          </a:xfrm>
          <a:prstGeom prst="rect">
            <a:avLst/>
          </a:prstGeom>
          <a:solidFill>
            <a:srgbClr val="E3EAF4"/>
          </a:solidFill>
          <a:ln/>
        </p:spPr>
      </p:sp>
      <p:sp>
        <p:nvSpPr>
          <p:cNvPr id="22" name="Text 20"/>
          <p:cNvSpPr/>
          <p:nvPr/>
        </p:nvSpPr>
        <p:spPr>
          <a:xfrm>
            <a:off x="8619054" y="6483072"/>
            <a:ext cx="856912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Most of the controls that stop payment fraud sit in finance, not in IT.</a:t>
            </a:r>
            <a:endParaRPr lang="en-US" sz="2400" dirty="0"/>
          </a:p>
        </p:txBody>
      </p:sp>
      <p:sp>
        <p:nvSpPr>
          <p:cNvPr id="23" name="Shape 21"/>
          <p:cNvSpPr/>
          <p:nvPr/>
        </p:nvSpPr>
        <p:spPr>
          <a:xfrm>
            <a:off x="990600" y="7618452"/>
            <a:ext cx="7247454" cy="1432560"/>
          </a:xfrm>
          <a:prstGeom prst="rect">
            <a:avLst/>
          </a:prstGeom>
          <a:solidFill>
            <a:srgbClr val="FAFCFF"/>
          </a:solidFill>
          <a:ln/>
        </p:spPr>
      </p:sp>
      <p:sp>
        <p:nvSpPr>
          <p:cNvPr id="24" name="Text 22"/>
          <p:cNvSpPr/>
          <p:nvPr/>
        </p:nvSpPr>
        <p:spPr>
          <a:xfrm>
            <a:off x="1371600" y="7923252"/>
            <a:ext cx="670287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b="1" dirty="0">
                <a:solidFill>
                  <a:srgbClr val="0E2E56"/>
                </a:solidFill>
                <a:latin typeface="Arial" pitchFamily="34" charset="0"/>
                <a:ea typeface="Arial" pitchFamily="34" charset="-122"/>
                <a:cs typeface="Arial" pitchFamily="34" charset="-120"/>
              </a:rPr>
              <a:t>“We're covered by insurance.”</a:t>
            </a:r>
            <a:endParaRPr lang="en-US" sz="2400" dirty="0"/>
          </a:p>
        </p:txBody>
      </p:sp>
      <p:sp>
        <p:nvSpPr>
          <p:cNvPr id="25" name="Shape 23"/>
          <p:cNvSpPr/>
          <p:nvPr/>
        </p:nvSpPr>
        <p:spPr>
          <a:xfrm>
            <a:off x="8238054" y="7618452"/>
            <a:ext cx="9059346" cy="1432560"/>
          </a:xfrm>
          <a:prstGeom prst="rect">
            <a:avLst/>
          </a:prstGeom>
          <a:solidFill>
            <a:srgbClr val="FAFCFF"/>
          </a:solidFill>
          <a:ln/>
        </p:spPr>
      </p:sp>
      <p:sp>
        <p:nvSpPr>
          <p:cNvPr id="26" name="Text 24"/>
          <p:cNvSpPr/>
          <p:nvPr/>
        </p:nvSpPr>
        <p:spPr>
          <a:xfrm>
            <a:off x="8619054" y="7923252"/>
            <a:ext cx="8569127"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dirty="0">
                <a:solidFill>
                  <a:srgbClr val="3E5266"/>
                </a:solidFill>
                <a:latin typeface="Arial" pitchFamily="34" charset="0"/>
                <a:ea typeface="Arial" pitchFamily="34" charset="-122"/>
                <a:cs typeface="Arial" pitchFamily="34" charset="-120"/>
              </a:rPr>
              <a:t>Coverage is capped, secondary, and conditional on controls you have to prove you had.</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ENTRY POINTS</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Where attacks on local government start</a:t>
            </a:r>
            <a:endParaRPr lang="en-US" sz="5100" dirty="0"/>
          </a:p>
        </p:txBody>
      </p:sp>
      <p:sp>
        <p:nvSpPr>
          <p:cNvPr id="4" name="Text 2"/>
          <p:cNvSpPr/>
          <p:nvPr/>
        </p:nvSpPr>
        <p:spPr>
          <a:xfrm>
            <a:off x="990600" y="2223492"/>
            <a:ext cx="15716250" cy="518160"/>
          </a:xfrm>
          <a:prstGeom prst="rect">
            <a:avLst/>
          </a:prstGeom>
          <a:noFill/>
          <a:ln/>
        </p:spPr>
        <p:txBody>
          <a:bodyPr wrap="square" lIns="25400" tIns="25400" rIns="25400" bIns="25400" rtlCol="0" anchor="t">
            <a:normAutofit/>
          </a:bodyPr>
          <a:lstStyle/>
          <a:p>
            <a:pPr algn="l" indent="0" marL="0">
              <a:lnSpc>
                <a:spcPct val="121154"/>
              </a:lnSpc>
              <a:buNone/>
            </a:pPr>
            <a:r>
              <a:rPr lang="en-US" sz="2700" dirty="0">
                <a:solidFill>
                  <a:srgbClr val="5A6B80"/>
                </a:solidFill>
                <a:latin typeface="Arial" pitchFamily="34" charset="0"/>
                <a:ea typeface="Arial" pitchFamily="34" charset="-122"/>
                <a:cs typeface="Arial" pitchFamily="34" charset="-120"/>
              </a:rPr>
              <a:t>Almost none begin with someone defeating your firewall. They begin with a login.</a:t>
            </a:r>
            <a:endParaRPr lang="en-US" sz="2700" dirty="0"/>
          </a:p>
        </p:txBody>
      </p:sp>
      <p:sp>
        <p:nvSpPr>
          <p:cNvPr id="5" name="Shape 3"/>
          <p:cNvSpPr/>
          <p:nvPr/>
        </p:nvSpPr>
        <p:spPr>
          <a:xfrm>
            <a:off x="990600" y="3198852"/>
            <a:ext cx="3876675" cy="3124200"/>
          </a:xfrm>
          <a:prstGeom prst="roundRect">
            <a:avLst>
              <a:gd name="adj" fmla="val 2439"/>
            </a:avLst>
          </a:prstGeom>
          <a:solidFill>
            <a:srgbClr val="F4F7FC"/>
          </a:solidFill>
          <a:ln/>
        </p:spPr>
      </p:sp>
      <p:sp>
        <p:nvSpPr>
          <p:cNvPr id="6" name="Shape 4"/>
          <p:cNvSpPr/>
          <p:nvPr/>
        </p:nvSpPr>
        <p:spPr>
          <a:xfrm>
            <a:off x="1314450" y="3579852"/>
            <a:ext cx="609600" cy="76200"/>
          </a:xfrm>
          <a:prstGeom prst="roundRect">
            <a:avLst>
              <a:gd name="adj" fmla="val 50000"/>
            </a:avLst>
          </a:prstGeom>
          <a:solidFill>
            <a:srgbClr val="ED1C2C"/>
          </a:solidFill>
          <a:ln/>
        </p:spPr>
      </p:sp>
      <p:sp>
        <p:nvSpPr>
          <p:cNvPr id="7" name="Text 5"/>
          <p:cNvSpPr/>
          <p:nvPr/>
        </p:nvSpPr>
        <p:spPr>
          <a:xfrm>
            <a:off x="1314450" y="3827502"/>
            <a:ext cx="3551873" cy="449580"/>
          </a:xfrm>
          <a:prstGeom prst="rect">
            <a:avLst/>
          </a:prstGeom>
          <a:noFill/>
          <a:ln/>
        </p:spPr>
        <p:txBody>
          <a:bodyPr wrap="square" lIns="25400" tIns="25400" rIns="25400" bIns="25400" rtlCol="0" anchor="t">
            <a:normAutofit/>
          </a:bodyPr>
          <a:lstStyle/>
          <a:p>
            <a:pPr algn="l" indent="0" marL="0">
              <a:lnSpc>
                <a:spcPct val="103846"/>
              </a:lnSpc>
              <a:buNone/>
            </a:pPr>
            <a:r>
              <a:rPr lang="en-US" sz="2700" b="1" dirty="0">
                <a:solidFill>
                  <a:srgbClr val="0E2E56"/>
                </a:solidFill>
                <a:latin typeface="Arial" pitchFamily="34" charset="0"/>
                <a:ea typeface="Arial" pitchFamily="34" charset="-122"/>
                <a:cs typeface="Arial" pitchFamily="34" charset="-120"/>
              </a:rPr>
              <a:t>Stolen credentials</a:t>
            </a:r>
            <a:endParaRPr lang="en-US" sz="2700" dirty="0"/>
          </a:p>
        </p:txBody>
      </p:sp>
      <p:sp>
        <p:nvSpPr>
          <p:cNvPr id="8" name="Text 6"/>
          <p:cNvSpPr/>
          <p:nvPr/>
        </p:nvSpPr>
        <p:spPr>
          <a:xfrm>
            <a:off x="1314450" y="4410432"/>
            <a:ext cx="3325844" cy="153162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Reused passwords surface in breach dumps and get tried against your email.</a:t>
            </a:r>
            <a:endParaRPr lang="en-US" sz="2100" dirty="0"/>
          </a:p>
        </p:txBody>
      </p:sp>
      <p:sp>
        <p:nvSpPr>
          <p:cNvPr id="9" name="Shape 7"/>
          <p:cNvSpPr/>
          <p:nvPr/>
        </p:nvSpPr>
        <p:spPr>
          <a:xfrm>
            <a:off x="5133975" y="3198852"/>
            <a:ext cx="3876675" cy="3124200"/>
          </a:xfrm>
          <a:prstGeom prst="roundRect">
            <a:avLst>
              <a:gd name="adj" fmla="val 2439"/>
            </a:avLst>
          </a:prstGeom>
          <a:solidFill>
            <a:srgbClr val="F4F7FC"/>
          </a:solidFill>
          <a:ln/>
        </p:spPr>
      </p:sp>
      <p:sp>
        <p:nvSpPr>
          <p:cNvPr id="10" name="Shape 8"/>
          <p:cNvSpPr/>
          <p:nvPr/>
        </p:nvSpPr>
        <p:spPr>
          <a:xfrm>
            <a:off x="5457825" y="3579852"/>
            <a:ext cx="609600" cy="76200"/>
          </a:xfrm>
          <a:prstGeom prst="roundRect">
            <a:avLst>
              <a:gd name="adj" fmla="val 50000"/>
            </a:avLst>
          </a:prstGeom>
          <a:solidFill>
            <a:srgbClr val="ED1C2C"/>
          </a:solidFill>
          <a:ln/>
        </p:spPr>
      </p:sp>
      <p:sp>
        <p:nvSpPr>
          <p:cNvPr id="11" name="Text 9"/>
          <p:cNvSpPr/>
          <p:nvPr/>
        </p:nvSpPr>
        <p:spPr>
          <a:xfrm>
            <a:off x="5457825" y="3827502"/>
            <a:ext cx="3551873" cy="449580"/>
          </a:xfrm>
          <a:prstGeom prst="rect">
            <a:avLst/>
          </a:prstGeom>
          <a:noFill/>
          <a:ln/>
        </p:spPr>
        <p:txBody>
          <a:bodyPr wrap="square" lIns="25400" tIns="25400" rIns="25400" bIns="25400" rtlCol="0" anchor="t">
            <a:normAutofit/>
          </a:bodyPr>
          <a:lstStyle/>
          <a:p>
            <a:pPr algn="l" indent="0" marL="0">
              <a:lnSpc>
                <a:spcPct val="103846"/>
              </a:lnSpc>
              <a:buNone/>
            </a:pPr>
            <a:r>
              <a:rPr lang="en-US" sz="2700" b="1" dirty="0">
                <a:solidFill>
                  <a:srgbClr val="0E2E56"/>
                </a:solidFill>
                <a:latin typeface="Arial" pitchFamily="34" charset="0"/>
                <a:ea typeface="Arial" pitchFamily="34" charset="-122"/>
                <a:cs typeface="Arial" pitchFamily="34" charset="-120"/>
              </a:rPr>
              <a:t>A phishing email</a:t>
            </a:r>
            <a:endParaRPr lang="en-US" sz="2700" dirty="0"/>
          </a:p>
        </p:txBody>
      </p:sp>
      <p:sp>
        <p:nvSpPr>
          <p:cNvPr id="12" name="Text 10"/>
          <p:cNvSpPr/>
          <p:nvPr/>
        </p:nvSpPr>
        <p:spPr>
          <a:xfrm>
            <a:off x="5457825" y="4410432"/>
            <a:ext cx="3325844" cy="115824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One convincing message to one clerk on one busy afternoon.</a:t>
            </a:r>
            <a:endParaRPr lang="en-US" sz="2100" dirty="0"/>
          </a:p>
        </p:txBody>
      </p:sp>
      <p:sp>
        <p:nvSpPr>
          <p:cNvPr id="13" name="Shape 11"/>
          <p:cNvSpPr/>
          <p:nvPr/>
        </p:nvSpPr>
        <p:spPr>
          <a:xfrm>
            <a:off x="9277350" y="3198852"/>
            <a:ext cx="3876675" cy="3124200"/>
          </a:xfrm>
          <a:prstGeom prst="roundRect">
            <a:avLst>
              <a:gd name="adj" fmla="val 2439"/>
            </a:avLst>
          </a:prstGeom>
          <a:solidFill>
            <a:srgbClr val="F4F7FC"/>
          </a:solidFill>
          <a:ln/>
        </p:spPr>
      </p:sp>
      <p:sp>
        <p:nvSpPr>
          <p:cNvPr id="14" name="Shape 12"/>
          <p:cNvSpPr/>
          <p:nvPr/>
        </p:nvSpPr>
        <p:spPr>
          <a:xfrm>
            <a:off x="9601200" y="3579852"/>
            <a:ext cx="609600" cy="76200"/>
          </a:xfrm>
          <a:prstGeom prst="roundRect">
            <a:avLst>
              <a:gd name="adj" fmla="val 50000"/>
            </a:avLst>
          </a:prstGeom>
          <a:solidFill>
            <a:srgbClr val="ED1C2C"/>
          </a:solidFill>
          <a:ln/>
        </p:spPr>
      </p:sp>
      <p:sp>
        <p:nvSpPr>
          <p:cNvPr id="15" name="Text 13"/>
          <p:cNvSpPr/>
          <p:nvPr/>
        </p:nvSpPr>
        <p:spPr>
          <a:xfrm>
            <a:off x="9601200" y="3827502"/>
            <a:ext cx="3551873" cy="449580"/>
          </a:xfrm>
          <a:prstGeom prst="rect">
            <a:avLst/>
          </a:prstGeom>
          <a:noFill/>
          <a:ln/>
        </p:spPr>
        <p:txBody>
          <a:bodyPr wrap="square" lIns="25400" tIns="25400" rIns="25400" bIns="25400" rtlCol="0" anchor="t">
            <a:normAutofit/>
          </a:bodyPr>
          <a:lstStyle/>
          <a:p>
            <a:pPr algn="l" indent="0" marL="0">
              <a:lnSpc>
                <a:spcPct val="103846"/>
              </a:lnSpc>
              <a:buNone/>
            </a:pPr>
            <a:r>
              <a:rPr lang="en-US" sz="2700" b="1" dirty="0">
                <a:solidFill>
                  <a:srgbClr val="0E2E56"/>
                </a:solidFill>
                <a:latin typeface="Arial" pitchFamily="34" charset="0"/>
                <a:ea typeface="Arial" pitchFamily="34" charset="-122"/>
                <a:cs typeface="Arial" pitchFamily="34" charset="-120"/>
              </a:rPr>
              <a:t>A trusted third party</a:t>
            </a:r>
            <a:endParaRPr lang="en-US" sz="2700" dirty="0"/>
          </a:p>
        </p:txBody>
      </p:sp>
      <p:sp>
        <p:nvSpPr>
          <p:cNvPr id="16" name="Text 14"/>
          <p:cNvSpPr/>
          <p:nvPr/>
        </p:nvSpPr>
        <p:spPr>
          <a:xfrm>
            <a:off x="9601200" y="4410432"/>
            <a:ext cx="3325844" cy="153162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The engineer, the vendor, the software provider — compromised first, then used.</a:t>
            </a:r>
            <a:endParaRPr lang="en-US" sz="2100" dirty="0"/>
          </a:p>
        </p:txBody>
      </p:sp>
      <p:sp>
        <p:nvSpPr>
          <p:cNvPr id="17" name="Shape 15"/>
          <p:cNvSpPr/>
          <p:nvPr/>
        </p:nvSpPr>
        <p:spPr>
          <a:xfrm>
            <a:off x="13420725" y="3198852"/>
            <a:ext cx="3876675" cy="3124200"/>
          </a:xfrm>
          <a:prstGeom prst="roundRect">
            <a:avLst>
              <a:gd name="adj" fmla="val 2439"/>
            </a:avLst>
          </a:prstGeom>
          <a:solidFill>
            <a:srgbClr val="F4F7FC"/>
          </a:solidFill>
          <a:ln/>
        </p:spPr>
      </p:sp>
      <p:sp>
        <p:nvSpPr>
          <p:cNvPr id="18" name="Shape 16"/>
          <p:cNvSpPr/>
          <p:nvPr/>
        </p:nvSpPr>
        <p:spPr>
          <a:xfrm>
            <a:off x="13744575" y="3579852"/>
            <a:ext cx="609600" cy="76200"/>
          </a:xfrm>
          <a:prstGeom prst="roundRect">
            <a:avLst>
              <a:gd name="adj" fmla="val 50000"/>
            </a:avLst>
          </a:prstGeom>
          <a:solidFill>
            <a:srgbClr val="ED1C2C"/>
          </a:solidFill>
          <a:ln/>
        </p:spPr>
      </p:sp>
      <p:sp>
        <p:nvSpPr>
          <p:cNvPr id="19" name="Text 17"/>
          <p:cNvSpPr/>
          <p:nvPr/>
        </p:nvSpPr>
        <p:spPr>
          <a:xfrm>
            <a:off x="13744575" y="3827502"/>
            <a:ext cx="3325844" cy="861060"/>
          </a:xfrm>
          <a:prstGeom prst="rect">
            <a:avLst/>
          </a:prstGeom>
          <a:noFill/>
          <a:ln/>
        </p:spPr>
        <p:txBody>
          <a:bodyPr wrap="square" lIns="25400" tIns="25400" rIns="25400" bIns="25400" rtlCol="0" anchor="t">
            <a:normAutofit/>
          </a:bodyPr>
          <a:lstStyle/>
          <a:p>
            <a:pPr algn="l" indent="0" marL="0">
              <a:lnSpc>
                <a:spcPct val="103846"/>
              </a:lnSpc>
              <a:buNone/>
            </a:pPr>
            <a:r>
              <a:rPr lang="en-US" sz="2700" b="1" dirty="0">
                <a:solidFill>
                  <a:srgbClr val="0E2E56"/>
                </a:solidFill>
                <a:latin typeface="Arial" pitchFamily="34" charset="0"/>
                <a:ea typeface="Arial" pitchFamily="34" charset="-122"/>
                <a:cs typeface="Arial" pitchFamily="34" charset="-120"/>
              </a:rPr>
              <a:t>Unpatched remote access</a:t>
            </a:r>
            <a:endParaRPr lang="en-US" sz="2700" dirty="0"/>
          </a:p>
        </p:txBody>
      </p:sp>
      <p:sp>
        <p:nvSpPr>
          <p:cNvPr id="20" name="Text 18"/>
          <p:cNvSpPr/>
          <p:nvPr/>
        </p:nvSpPr>
        <p:spPr>
          <a:xfrm>
            <a:off x="13744575" y="4821912"/>
            <a:ext cx="3325844" cy="115824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A forgotten VPN appliance or an open remote desktop port.</a:t>
            </a:r>
            <a:endParaRPr lang="en-US" sz="2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sp>
        <p:nvSpPr>
          <p:cNvPr id="3" name="Text 0"/>
          <p:cNvSpPr/>
          <p:nvPr/>
        </p:nvSpPr>
        <p:spPr>
          <a:xfrm>
            <a:off x="990600" y="3475911"/>
            <a:ext cx="17937480" cy="323850"/>
          </a:xfrm>
          <a:prstGeom prst="rect">
            <a:avLst/>
          </a:prstGeom>
          <a:noFill/>
          <a:ln/>
        </p:spPr>
        <p:txBody>
          <a:bodyPr wrap="square" lIns="25400" tIns="25400" rIns="25400" bIns="25400" rtlCol="0" anchor="t">
            <a:normAutofit/>
          </a:bodyPr>
          <a:lstStyle/>
          <a:p>
            <a:pPr algn="l" indent="0" marL="0">
              <a:lnSpc>
                <a:spcPct val="87209"/>
              </a:lnSpc>
              <a:buNone/>
            </a:pPr>
            <a:r>
              <a:rPr lang="en-US" sz="2250" b="1" spc="585" kern="0" dirty="0">
                <a:solidFill>
                  <a:srgbClr val="7FB2F5"/>
                </a:solidFill>
                <a:latin typeface="Arial" pitchFamily="34" charset="0"/>
                <a:ea typeface="Arial" pitchFamily="34" charset="-122"/>
                <a:cs typeface="Arial" pitchFamily="34" charset="-120"/>
              </a:rPr>
              <a:t>PART ONE</a:t>
            </a:r>
            <a:endParaRPr lang="en-US" sz="2250" dirty="0"/>
          </a:p>
        </p:txBody>
      </p:sp>
      <p:sp>
        <p:nvSpPr>
          <p:cNvPr id="4" name="Text 1"/>
          <p:cNvSpPr/>
          <p:nvPr/>
        </p:nvSpPr>
        <p:spPr>
          <a:xfrm>
            <a:off x="990600" y="4085511"/>
            <a:ext cx="14668500" cy="1068229"/>
          </a:xfrm>
          <a:prstGeom prst="rect">
            <a:avLst/>
          </a:prstGeom>
          <a:noFill/>
          <a:ln/>
        </p:spPr>
        <p:txBody>
          <a:bodyPr wrap="square" lIns="25400" tIns="25400" rIns="25400" bIns="25400" rtlCol="0" anchor="t">
            <a:normAutofit/>
          </a:bodyPr>
          <a:lstStyle/>
          <a:p>
            <a:pPr algn="l" indent="0" marL="0">
              <a:lnSpc>
                <a:spcPct val="73880"/>
              </a:lnSpc>
              <a:buNone/>
            </a:pPr>
            <a:r>
              <a:rPr lang="en-US" sz="7800" b="1" spc="-156" kern="0" dirty="0">
                <a:solidFill>
                  <a:srgbClr val="FFFFFF"/>
                </a:solidFill>
                <a:latin typeface="Arial" pitchFamily="34" charset="0"/>
                <a:ea typeface="Arial" pitchFamily="34" charset="-122"/>
                <a:cs typeface="Arial" pitchFamily="34" charset="-120"/>
              </a:rPr>
              <a:t>How the money leaves</a:t>
            </a:r>
            <a:endParaRPr lang="en-US" sz="7800" dirty="0"/>
          </a:p>
        </p:txBody>
      </p:sp>
      <p:sp>
        <p:nvSpPr>
          <p:cNvPr id="5" name="Shape 2"/>
          <p:cNvSpPr/>
          <p:nvPr/>
        </p:nvSpPr>
        <p:spPr>
          <a:xfrm>
            <a:off x="990600" y="5439489"/>
            <a:ext cx="1714500" cy="95250"/>
          </a:xfrm>
          <a:prstGeom prst="roundRect">
            <a:avLst>
              <a:gd name="adj" fmla="val 50000"/>
            </a:avLst>
          </a:prstGeom>
          <a:solidFill>
            <a:srgbClr val="ED1C2C"/>
          </a:solidFill>
          <a:ln/>
        </p:spPr>
      </p:sp>
      <p:sp>
        <p:nvSpPr>
          <p:cNvPr id="6" name="Text 3"/>
          <p:cNvSpPr/>
          <p:nvPr/>
        </p:nvSpPr>
        <p:spPr>
          <a:xfrm>
            <a:off x="990600" y="5858589"/>
            <a:ext cx="12753975" cy="1066800"/>
          </a:xfrm>
          <a:prstGeom prst="rect">
            <a:avLst/>
          </a:prstGeom>
          <a:noFill/>
          <a:ln/>
        </p:spPr>
        <p:txBody>
          <a:bodyPr wrap="square" lIns="25400" tIns="25400" rIns="25400" bIns="25400" rtlCol="0" anchor="t">
            <a:normAutofit/>
          </a:bodyPr>
          <a:lstStyle/>
          <a:p>
            <a:pPr algn="l" indent="0" marL="0">
              <a:lnSpc>
                <a:spcPct val="116379"/>
              </a:lnSpc>
              <a:buNone/>
            </a:pPr>
            <a:r>
              <a:rPr lang="en-US" sz="3000" dirty="0">
                <a:solidFill>
                  <a:srgbClr val="C9DBF2"/>
                </a:solidFill>
                <a:latin typeface="Arial" pitchFamily="34" charset="0"/>
                <a:ea typeface="Arial" pitchFamily="34" charset="-122"/>
                <a:cs typeface="Arial" pitchFamily="34" charset="-120"/>
              </a:rPr>
              <a:t>Business email compromise, wire fraud, and vendor payment diversion.</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7FC"/>
        </a:solidFill>
      </p:bgPr>
    </p:bg>
    <p:spTree>
      <p:nvGrpSpPr>
        <p:cNvPr id="1" name=""/>
        <p:cNvGrpSpPr/>
        <p:nvPr/>
      </p:nvGrpSpPr>
      <p:grpSpPr>
        <a:xfrm>
          <a:off x="0" y="0"/>
          <a:ext cx="0" cy="0"/>
          <a:chOff x="0" y="0"/>
          <a:chExt cx="0" cy="0"/>
        </a:xfrm>
      </p:grpSpPr>
      <p:sp>
        <p:nvSpPr>
          <p:cNvPr id="2" name="Text 0"/>
          <p:cNvSpPr/>
          <p:nvPr/>
        </p:nvSpPr>
        <p:spPr>
          <a:xfrm>
            <a:off x="990600" y="838200"/>
            <a:ext cx="8201787"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THE THREE-WORD TEST</a:t>
            </a:r>
            <a:endParaRPr lang="en-US" sz="1950" dirty="0"/>
          </a:p>
        </p:txBody>
      </p:sp>
      <p:sp>
        <p:nvSpPr>
          <p:cNvPr id="3" name="Text 1"/>
          <p:cNvSpPr/>
          <p:nvPr/>
        </p:nvSpPr>
        <p:spPr>
          <a:xfrm>
            <a:off x="990600" y="1333500"/>
            <a:ext cx="7679855" cy="1313498"/>
          </a:xfrm>
          <a:prstGeom prst="rect">
            <a:avLst/>
          </a:prstGeom>
          <a:noFill/>
          <a:ln/>
        </p:spPr>
        <p:txBody>
          <a:bodyPr wrap="square" lIns="25400" tIns="25400" rIns="25400" bIns="25400" rtlCol="0" anchor="t">
            <a:normAutofit/>
          </a:bodyPr>
          <a:lstStyle/>
          <a:p>
            <a:pPr algn="l" indent="0" marL="0">
              <a:lnSpc>
                <a:spcPct val="76789"/>
              </a:lnSpc>
              <a:buNone/>
            </a:pPr>
            <a:r>
              <a:rPr lang="en-US" sz="4650" b="1" spc="-70" kern="0" dirty="0">
                <a:solidFill>
                  <a:srgbClr val="0E2E56"/>
                </a:solidFill>
                <a:latin typeface="Arial" pitchFamily="34" charset="0"/>
                <a:ea typeface="Arial" pitchFamily="34" charset="-122"/>
                <a:cs typeface="Arial" pitchFamily="34" charset="-120"/>
              </a:rPr>
              <a:t>What phishing actually looks like</a:t>
            </a:r>
            <a:endParaRPr lang="en-US" sz="4650" dirty="0"/>
          </a:p>
        </p:txBody>
      </p:sp>
      <p:sp>
        <p:nvSpPr>
          <p:cNvPr id="4" name="Shape 2"/>
          <p:cNvSpPr/>
          <p:nvPr/>
        </p:nvSpPr>
        <p:spPr>
          <a:xfrm>
            <a:off x="990600" y="3027997"/>
            <a:ext cx="7456170" cy="1431608"/>
          </a:xfrm>
          <a:prstGeom prst="roundRect">
            <a:avLst>
              <a:gd name="adj" fmla="val 5323"/>
            </a:avLst>
          </a:prstGeom>
          <a:solidFill>
            <a:srgbClr val="FFFFFF"/>
          </a:solidFill>
          <a:ln/>
        </p:spPr>
      </p:sp>
      <p:sp>
        <p:nvSpPr>
          <p:cNvPr id="5" name="Text 3"/>
          <p:cNvSpPr/>
          <p:nvPr/>
        </p:nvSpPr>
        <p:spPr>
          <a:xfrm>
            <a:off x="1333500" y="3313747"/>
            <a:ext cx="7447407" cy="436245"/>
          </a:xfrm>
          <a:prstGeom prst="rect">
            <a:avLst/>
          </a:prstGeom>
          <a:noFill/>
          <a:ln/>
        </p:spPr>
        <p:txBody>
          <a:bodyPr wrap="square" lIns="25400" tIns="25400" rIns="25400" bIns="25400" rtlCol="0" anchor="t">
            <a:normAutofit/>
          </a:bodyPr>
          <a:lstStyle/>
          <a:p>
            <a:pPr algn="l" indent="0" marL="0">
              <a:lnSpc>
                <a:spcPct val="95000"/>
              </a:lnSpc>
              <a:buNone/>
            </a:pPr>
            <a:r>
              <a:rPr lang="en-US" sz="2850" b="1" dirty="0">
                <a:solidFill>
                  <a:srgbClr val="1B4E9B"/>
                </a:solidFill>
                <a:latin typeface="Arial" pitchFamily="34" charset="0"/>
                <a:ea typeface="Arial" pitchFamily="34" charset="-122"/>
                <a:cs typeface="Arial" pitchFamily="34" charset="-120"/>
              </a:rPr>
              <a:t>Known</a:t>
            </a:r>
            <a:endParaRPr lang="en-US" sz="2850" dirty="0"/>
          </a:p>
        </p:txBody>
      </p:sp>
      <p:sp>
        <p:nvSpPr>
          <p:cNvPr id="6" name="Text 4"/>
          <p:cNvSpPr/>
          <p:nvPr/>
        </p:nvSpPr>
        <p:spPr>
          <a:xfrm>
            <a:off x="1333500" y="3788093"/>
            <a:ext cx="7447407" cy="423863"/>
          </a:xfrm>
          <a:prstGeom prst="rect">
            <a:avLst/>
          </a:prstGeom>
          <a:noFill/>
          <a:ln/>
        </p:spPr>
        <p:txBody>
          <a:bodyPr wrap="square" lIns="25400" tIns="25400" rIns="25400" bIns="25400" rtlCol="0" anchor="t">
            <a:normAutofit/>
          </a:bodyPr>
          <a:lstStyle/>
          <a:p>
            <a:pPr algn="l" indent="0" marL="0">
              <a:lnSpc>
                <a:spcPct val="117733"/>
              </a:lnSpc>
              <a:buNone/>
            </a:pPr>
            <a:r>
              <a:rPr lang="en-US" sz="2250" dirty="0">
                <a:solidFill>
                  <a:srgbClr val="5A6B80"/>
                </a:solidFill>
                <a:latin typeface="Arial" pitchFamily="34" charset="0"/>
                <a:ea typeface="Arial" pitchFamily="34" charset="-122"/>
                <a:cs typeface="Arial" pitchFamily="34" charset="-120"/>
              </a:rPr>
              <a:t>Do I actually know this sender, at this address?</a:t>
            </a:r>
            <a:endParaRPr lang="en-US" sz="2250" dirty="0"/>
          </a:p>
        </p:txBody>
      </p:sp>
      <p:sp>
        <p:nvSpPr>
          <p:cNvPr id="7" name="Shape 5"/>
          <p:cNvSpPr/>
          <p:nvPr/>
        </p:nvSpPr>
        <p:spPr>
          <a:xfrm>
            <a:off x="990600" y="4707255"/>
            <a:ext cx="7456170" cy="1817370"/>
          </a:xfrm>
          <a:prstGeom prst="roundRect">
            <a:avLst>
              <a:gd name="adj" fmla="val 4193"/>
            </a:avLst>
          </a:prstGeom>
          <a:solidFill>
            <a:srgbClr val="FFFFFF"/>
          </a:solidFill>
          <a:ln/>
        </p:spPr>
      </p:sp>
      <p:sp>
        <p:nvSpPr>
          <p:cNvPr id="8" name="Text 6"/>
          <p:cNvSpPr/>
          <p:nvPr/>
        </p:nvSpPr>
        <p:spPr>
          <a:xfrm>
            <a:off x="1333500" y="4993005"/>
            <a:ext cx="7447407" cy="436245"/>
          </a:xfrm>
          <a:prstGeom prst="rect">
            <a:avLst/>
          </a:prstGeom>
          <a:noFill/>
          <a:ln/>
        </p:spPr>
        <p:txBody>
          <a:bodyPr wrap="square" lIns="25400" tIns="25400" rIns="25400" bIns="25400" rtlCol="0" anchor="t">
            <a:normAutofit/>
          </a:bodyPr>
          <a:lstStyle/>
          <a:p>
            <a:pPr algn="l" indent="0" marL="0">
              <a:lnSpc>
                <a:spcPct val="95000"/>
              </a:lnSpc>
              <a:buNone/>
            </a:pPr>
            <a:r>
              <a:rPr lang="en-US" sz="2850" b="1" dirty="0">
                <a:solidFill>
                  <a:srgbClr val="1B4E9B"/>
                </a:solidFill>
                <a:latin typeface="Arial" pitchFamily="34" charset="0"/>
                <a:ea typeface="Arial" pitchFamily="34" charset="-122"/>
                <a:cs typeface="Arial" pitchFamily="34" charset="-120"/>
              </a:rPr>
              <a:t>Needed</a:t>
            </a:r>
            <a:endParaRPr lang="en-US" sz="2850" dirty="0"/>
          </a:p>
        </p:txBody>
      </p:sp>
      <p:sp>
        <p:nvSpPr>
          <p:cNvPr id="9" name="Text 7"/>
          <p:cNvSpPr/>
          <p:nvPr/>
        </p:nvSpPr>
        <p:spPr>
          <a:xfrm>
            <a:off x="1333500" y="5467350"/>
            <a:ext cx="6973481" cy="809625"/>
          </a:xfrm>
          <a:prstGeom prst="rect">
            <a:avLst/>
          </a:prstGeom>
          <a:noFill/>
          <a:ln/>
        </p:spPr>
        <p:txBody>
          <a:bodyPr wrap="square" lIns="25400" tIns="25400" rIns="25400" bIns="25400" rtlCol="0" anchor="t">
            <a:normAutofit/>
          </a:bodyPr>
          <a:lstStyle/>
          <a:p>
            <a:pPr algn="l" indent="0" marL="0">
              <a:lnSpc>
                <a:spcPct val="117733"/>
              </a:lnSpc>
              <a:buNone/>
            </a:pPr>
            <a:r>
              <a:rPr lang="en-US" sz="2250" dirty="0">
                <a:solidFill>
                  <a:srgbClr val="5A6B80"/>
                </a:solidFill>
                <a:latin typeface="Arial" pitchFamily="34" charset="0"/>
                <a:ea typeface="Arial" pitchFamily="34" charset="-122"/>
                <a:cs typeface="Arial" pitchFamily="34" charset="-120"/>
              </a:rPr>
              <a:t>Is this request something my role would normally receive?</a:t>
            </a:r>
            <a:endParaRPr lang="en-US" sz="2250" dirty="0"/>
          </a:p>
        </p:txBody>
      </p:sp>
      <p:sp>
        <p:nvSpPr>
          <p:cNvPr id="10" name="Shape 8"/>
          <p:cNvSpPr/>
          <p:nvPr/>
        </p:nvSpPr>
        <p:spPr>
          <a:xfrm>
            <a:off x="990600" y="6772275"/>
            <a:ext cx="7456170" cy="1817370"/>
          </a:xfrm>
          <a:prstGeom prst="roundRect">
            <a:avLst>
              <a:gd name="adj" fmla="val 4193"/>
            </a:avLst>
          </a:prstGeom>
          <a:solidFill>
            <a:srgbClr val="FFFFFF"/>
          </a:solidFill>
          <a:ln/>
        </p:spPr>
      </p:sp>
      <p:sp>
        <p:nvSpPr>
          <p:cNvPr id="11" name="Text 9"/>
          <p:cNvSpPr/>
          <p:nvPr/>
        </p:nvSpPr>
        <p:spPr>
          <a:xfrm>
            <a:off x="1333500" y="7058025"/>
            <a:ext cx="7447407" cy="436245"/>
          </a:xfrm>
          <a:prstGeom prst="rect">
            <a:avLst/>
          </a:prstGeom>
          <a:noFill/>
          <a:ln/>
        </p:spPr>
        <p:txBody>
          <a:bodyPr wrap="square" lIns="25400" tIns="25400" rIns="25400" bIns="25400" rtlCol="0" anchor="t">
            <a:normAutofit/>
          </a:bodyPr>
          <a:lstStyle/>
          <a:p>
            <a:pPr algn="l" indent="0" marL="0">
              <a:lnSpc>
                <a:spcPct val="95000"/>
              </a:lnSpc>
              <a:buNone/>
            </a:pPr>
            <a:r>
              <a:rPr lang="en-US" sz="2850" b="1" dirty="0">
                <a:solidFill>
                  <a:srgbClr val="1B4E9B"/>
                </a:solidFill>
                <a:latin typeface="Arial" pitchFamily="34" charset="0"/>
                <a:ea typeface="Arial" pitchFamily="34" charset="-122"/>
                <a:cs typeface="Arial" pitchFamily="34" charset="-120"/>
              </a:rPr>
              <a:t>Expected</a:t>
            </a:r>
            <a:endParaRPr lang="en-US" sz="2850" dirty="0"/>
          </a:p>
        </p:txBody>
      </p:sp>
      <p:sp>
        <p:nvSpPr>
          <p:cNvPr id="12" name="Text 10"/>
          <p:cNvSpPr/>
          <p:nvPr/>
        </p:nvSpPr>
        <p:spPr>
          <a:xfrm>
            <a:off x="1333500" y="7532370"/>
            <a:ext cx="6973481" cy="809625"/>
          </a:xfrm>
          <a:prstGeom prst="rect">
            <a:avLst/>
          </a:prstGeom>
          <a:noFill/>
          <a:ln/>
        </p:spPr>
        <p:txBody>
          <a:bodyPr wrap="square" lIns="25400" tIns="25400" rIns="25400" bIns="25400" rtlCol="0" anchor="t">
            <a:normAutofit/>
          </a:bodyPr>
          <a:lstStyle/>
          <a:p>
            <a:pPr algn="l" indent="0" marL="0">
              <a:lnSpc>
                <a:spcPct val="117733"/>
              </a:lnSpc>
              <a:buNone/>
            </a:pPr>
            <a:r>
              <a:rPr lang="en-US" sz="2250" dirty="0">
                <a:solidFill>
                  <a:srgbClr val="5A6B80"/>
                </a:solidFill>
                <a:latin typeface="Arial" pitchFamily="34" charset="0"/>
                <a:ea typeface="Arial" pitchFamily="34" charset="-122"/>
                <a:cs typeface="Arial" pitchFamily="34" charset="-120"/>
              </a:rPr>
              <a:t>Was I already waiting for it, through a channel I trust?</a:t>
            </a:r>
            <a:endParaRPr lang="en-US" sz="2250" dirty="0"/>
          </a:p>
        </p:txBody>
      </p:sp>
      <p:sp>
        <p:nvSpPr>
          <p:cNvPr id="13" name="Text 11"/>
          <p:cNvSpPr/>
          <p:nvPr/>
        </p:nvSpPr>
        <p:spPr>
          <a:xfrm>
            <a:off x="990600" y="8970645"/>
            <a:ext cx="7679855" cy="861060"/>
          </a:xfrm>
          <a:prstGeom prst="rect">
            <a:avLst/>
          </a:prstGeom>
          <a:noFill/>
          <a:ln/>
        </p:spPr>
        <p:txBody>
          <a:bodyPr wrap="square" lIns="25400" tIns="25400" rIns="25400" bIns="25400" rtlCol="0" anchor="t">
            <a:normAutofit/>
          </a:bodyPr>
          <a:lstStyle/>
          <a:p>
            <a:pPr algn="l" indent="0" marL="0">
              <a:lnSpc>
                <a:spcPct val="120000"/>
              </a:lnSpc>
              <a:buNone/>
            </a:pPr>
            <a:r>
              <a:rPr lang="en-US" sz="2400" b="1" dirty="0">
                <a:solidFill>
                  <a:srgbClr val="0E2E56"/>
                </a:solidFill>
                <a:latin typeface="Arial" pitchFamily="34" charset="0"/>
                <a:ea typeface="Arial" pitchFamily="34" charset="-122"/>
                <a:cs typeface="Arial" pitchFamily="34" charset="-120"/>
              </a:rPr>
              <a:t>If any one of the three fails, verify by phone before you act.</a:t>
            </a:r>
            <a:endParaRPr lang="en-US" sz="2400" dirty="0"/>
          </a:p>
        </p:txBody>
      </p:sp>
      <p:sp>
        <p:nvSpPr>
          <p:cNvPr id="14" name="Shape 12"/>
          <p:cNvSpPr/>
          <p:nvPr/>
        </p:nvSpPr>
        <p:spPr>
          <a:xfrm>
            <a:off x="9056370" y="2077045"/>
            <a:ext cx="8241030" cy="6477595"/>
          </a:xfrm>
          <a:prstGeom prst="roundRect">
            <a:avLst>
              <a:gd name="adj" fmla="val 1176"/>
            </a:avLst>
          </a:prstGeom>
          <a:solidFill>
            <a:srgbClr val="FFFFFF"/>
          </a:solidFill>
          <a:ln/>
        </p:spPr>
      </p:sp>
      <p:pic>
        <p:nvPicPr>
          <p:cNvPr id="15" name="Image 0" descr="preencoded.png">    </p:cNvPr>
          <p:cNvPicPr>
            <a:picLocks noChangeAspect="1"/>
          </p:cNvPicPr>
          <p:nvPr/>
        </p:nvPicPr>
        <p:blipFill>
          <a:blip r:embed="rId1"/>
          <a:srcRect l="0" r="0" t="-812" b="-812"/>
          <a:stretch/>
        </p:blipFill>
        <p:spPr>
          <a:xfrm>
            <a:off x="9056370" y="2077045"/>
            <a:ext cx="8241030" cy="64775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90600" y="838200"/>
            <a:ext cx="17937480" cy="285750"/>
          </a:xfrm>
          <a:prstGeom prst="rect">
            <a:avLst/>
          </a:prstGeom>
          <a:noFill/>
          <a:ln/>
        </p:spPr>
        <p:txBody>
          <a:bodyPr wrap="square" lIns="25400" tIns="25400" rIns="25400" bIns="25400" rtlCol="0" anchor="t">
            <a:normAutofit/>
          </a:bodyPr>
          <a:lstStyle/>
          <a:p>
            <a:pPr algn="l" indent="0" marL="0">
              <a:lnSpc>
                <a:spcPct val="87838"/>
              </a:lnSpc>
              <a:buNone/>
            </a:pPr>
            <a:r>
              <a:rPr lang="en-US" sz="1950" b="1" spc="390" kern="0" dirty="0">
                <a:solidFill>
                  <a:srgbClr val="ED1C2C"/>
                </a:solidFill>
                <a:latin typeface="Arial" pitchFamily="34" charset="0"/>
                <a:ea typeface="Arial" pitchFamily="34" charset="-122"/>
                <a:cs typeface="Arial" pitchFamily="34" charset="-120"/>
              </a:rPr>
              <a:t>THE PATTERN</a:t>
            </a:r>
            <a:endParaRPr lang="en-US" sz="1950" dirty="0"/>
          </a:p>
        </p:txBody>
      </p:sp>
      <p:sp>
        <p:nvSpPr>
          <p:cNvPr id="3" name="Text 1"/>
          <p:cNvSpPr/>
          <p:nvPr/>
        </p:nvSpPr>
        <p:spPr>
          <a:xfrm>
            <a:off x="990600" y="1333500"/>
            <a:ext cx="17937480" cy="737592"/>
          </a:xfrm>
          <a:prstGeom prst="rect">
            <a:avLst/>
          </a:prstGeom>
          <a:noFill/>
          <a:ln/>
        </p:spPr>
        <p:txBody>
          <a:bodyPr wrap="square" lIns="25400" tIns="25400" rIns="25400" bIns="25400" rtlCol="0" anchor="t">
            <a:normAutofit/>
          </a:bodyPr>
          <a:lstStyle/>
          <a:p>
            <a:pPr algn="l" indent="0" marL="0">
              <a:lnSpc>
                <a:spcPct val="76500"/>
              </a:lnSpc>
              <a:buNone/>
            </a:pPr>
            <a:r>
              <a:rPr lang="en-US" sz="5100" b="1" spc="-76" kern="0" dirty="0">
                <a:solidFill>
                  <a:srgbClr val="0E2E56"/>
                </a:solidFill>
                <a:latin typeface="Arial" pitchFamily="34" charset="0"/>
                <a:ea typeface="Arial" pitchFamily="34" charset="-122"/>
                <a:cs typeface="Arial" pitchFamily="34" charset="-120"/>
              </a:rPr>
              <a:t>Anatomy of a vendor payment diversion</a:t>
            </a:r>
            <a:endParaRPr lang="en-US" sz="5100" dirty="0"/>
          </a:p>
        </p:txBody>
      </p:sp>
      <p:sp>
        <p:nvSpPr>
          <p:cNvPr id="4" name="Text 2"/>
          <p:cNvSpPr/>
          <p:nvPr/>
        </p:nvSpPr>
        <p:spPr>
          <a:xfrm>
            <a:off x="990600" y="2223492"/>
            <a:ext cx="15716250" cy="518160"/>
          </a:xfrm>
          <a:prstGeom prst="rect">
            <a:avLst/>
          </a:prstGeom>
          <a:noFill/>
          <a:ln/>
        </p:spPr>
        <p:txBody>
          <a:bodyPr wrap="square" lIns="25400" tIns="25400" rIns="25400" bIns="25400" rtlCol="0" anchor="t">
            <a:normAutofit/>
          </a:bodyPr>
          <a:lstStyle/>
          <a:p>
            <a:pPr algn="l" indent="0" marL="0">
              <a:lnSpc>
                <a:spcPct val="121154"/>
              </a:lnSpc>
              <a:buNone/>
            </a:pPr>
            <a:r>
              <a:rPr lang="en-US" sz="2700" dirty="0">
                <a:solidFill>
                  <a:srgbClr val="5A6B80"/>
                </a:solidFill>
                <a:latin typeface="Arial" pitchFamily="34" charset="0"/>
                <a:ea typeface="Arial" pitchFamily="34" charset="-122"/>
                <a:cs typeface="Arial" pitchFamily="34" charset="-120"/>
              </a:rPr>
              <a:t>Attackers rarely rush. They wait for a real invoice.</a:t>
            </a:r>
            <a:endParaRPr lang="en-US" sz="2700" dirty="0"/>
          </a:p>
        </p:txBody>
      </p:sp>
      <p:sp>
        <p:nvSpPr>
          <p:cNvPr id="5" name="Shape 3"/>
          <p:cNvSpPr/>
          <p:nvPr/>
        </p:nvSpPr>
        <p:spPr>
          <a:xfrm>
            <a:off x="990600" y="3236952"/>
            <a:ext cx="3093720" cy="95250"/>
          </a:xfrm>
          <a:prstGeom prst="roundRect">
            <a:avLst>
              <a:gd name="adj" fmla="val 50000"/>
            </a:avLst>
          </a:prstGeom>
          <a:solidFill>
            <a:srgbClr val="1B4E9B"/>
          </a:solidFill>
          <a:ln/>
        </p:spPr>
      </p:sp>
      <p:sp>
        <p:nvSpPr>
          <p:cNvPr id="6" name="Text 4"/>
          <p:cNvSpPr/>
          <p:nvPr/>
        </p:nvSpPr>
        <p:spPr>
          <a:xfrm>
            <a:off x="990600" y="3503652"/>
            <a:ext cx="3403092" cy="323850"/>
          </a:xfrm>
          <a:prstGeom prst="rect">
            <a:avLst/>
          </a:prstGeom>
          <a:noFill/>
          <a:ln/>
        </p:spPr>
        <p:txBody>
          <a:bodyPr wrap="square" lIns="25400" tIns="25400" rIns="25400" bIns="25400" rtlCol="0" anchor="t">
            <a:normAutofit/>
          </a:bodyPr>
          <a:lstStyle/>
          <a:p>
            <a:pPr algn="l" indent="0" marL="0">
              <a:lnSpc>
                <a:spcPct val="70755"/>
              </a:lnSpc>
              <a:buNone/>
            </a:pPr>
            <a:r>
              <a:rPr lang="en-US" sz="2250" b="1" dirty="0">
                <a:solidFill>
                  <a:srgbClr val="ED1C2C"/>
                </a:solidFill>
                <a:latin typeface="Arial" pitchFamily="34" charset="0"/>
                <a:ea typeface="Arial" pitchFamily="34" charset="-122"/>
                <a:cs typeface="Arial" pitchFamily="34" charset="-120"/>
              </a:rPr>
              <a:t>STEP 1</a:t>
            </a:r>
            <a:endParaRPr lang="en-US" sz="2250" dirty="0"/>
          </a:p>
        </p:txBody>
      </p:sp>
      <p:sp>
        <p:nvSpPr>
          <p:cNvPr id="7" name="Text 5"/>
          <p:cNvSpPr/>
          <p:nvPr/>
        </p:nvSpPr>
        <p:spPr>
          <a:xfrm>
            <a:off x="990600" y="3960852"/>
            <a:ext cx="3403092" cy="410528"/>
          </a:xfrm>
          <a:prstGeom prst="rect">
            <a:avLst/>
          </a:prstGeom>
          <a:noFill/>
          <a:ln/>
        </p:spPr>
        <p:txBody>
          <a:bodyPr wrap="square" lIns="25400" tIns="25400" rIns="25400" bIns="25400" rtlCol="0" anchor="t">
            <a:normAutofit/>
          </a:bodyPr>
          <a:lstStyle/>
          <a:p>
            <a:pPr algn="l" indent="0" marL="0">
              <a:lnSpc>
                <a:spcPct val="101823"/>
              </a:lnSpc>
              <a:buNone/>
            </a:pPr>
            <a:r>
              <a:rPr lang="en-US" sz="2550" b="1" dirty="0">
                <a:solidFill>
                  <a:srgbClr val="0E2E56"/>
                </a:solidFill>
                <a:latin typeface="Arial" pitchFamily="34" charset="0"/>
                <a:ea typeface="Arial" pitchFamily="34" charset="-122"/>
                <a:cs typeface="Arial" pitchFamily="34" charset="-120"/>
              </a:rPr>
              <a:t>Access</a:t>
            </a:r>
            <a:endParaRPr lang="en-US" sz="2550" dirty="0"/>
          </a:p>
        </p:txBody>
      </p:sp>
      <p:sp>
        <p:nvSpPr>
          <p:cNvPr id="8" name="Text 6"/>
          <p:cNvSpPr/>
          <p:nvPr/>
        </p:nvSpPr>
        <p:spPr>
          <a:xfrm>
            <a:off x="990600" y="4504730"/>
            <a:ext cx="3186532" cy="153162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A vendor's or employee's mailbox is compromised through a stolen password.</a:t>
            </a:r>
            <a:endParaRPr lang="en-US" sz="2100" dirty="0"/>
          </a:p>
        </p:txBody>
      </p:sp>
      <p:sp>
        <p:nvSpPr>
          <p:cNvPr id="9" name="Shape 7"/>
          <p:cNvSpPr/>
          <p:nvPr/>
        </p:nvSpPr>
        <p:spPr>
          <a:xfrm>
            <a:off x="4293870" y="3236952"/>
            <a:ext cx="3093720" cy="95250"/>
          </a:xfrm>
          <a:prstGeom prst="roundRect">
            <a:avLst>
              <a:gd name="adj" fmla="val 50000"/>
            </a:avLst>
          </a:prstGeom>
          <a:solidFill>
            <a:srgbClr val="1B4E9B"/>
          </a:solidFill>
          <a:ln/>
        </p:spPr>
      </p:sp>
      <p:sp>
        <p:nvSpPr>
          <p:cNvPr id="10" name="Text 8"/>
          <p:cNvSpPr/>
          <p:nvPr/>
        </p:nvSpPr>
        <p:spPr>
          <a:xfrm>
            <a:off x="4293870" y="3503652"/>
            <a:ext cx="3403092" cy="323850"/>
          </a:xfrm>
          <a:prstGeom prst="rect">
            <a:avLst/>
          </a:prstGeom>
          <a:noFill/>
          <a:ln/>
        </p:spPr>
        <p:txBody>
          <a:bodyPr wrap="square" lIns="25400" tIns="25400" rIns="25400" bIns="25400" rtlCol="0" anchor="t">
            <a:normAutofit/>
          </a:bodyPr>
          <a:lstStyle/>
          <a:p>
            <a:pPr algn="l" indent="0" marL="0">
              <a:lnSpc>
                <a:spcPct val="70755"/>
              </a:lnSpc>
              <a:buNone/>
            </a:pPr>
            <a:r>
              <a:rPr lang="en-US" sz="2250" b="1" dirty="0">
                <a:solidFill>
                  <a:srgbClr val="ED1C2C"/>
                </a:solidFill>
                <a:latin typeface="Arial" pitchFamily="34" charset="0"/>
                <a:ea typeface="Arial" pitchFamily="34" charset="-122"/>
                <a:cs typeface="Arial" pitchFamily="34" charset="-120"/>
              </a:rPr>
              <a:t>STEP 2</a:t>
            </a:r>
            <a:endParaRPr lang="en-US" sz="2250" dirty="0"/>
          </a:p>
        </p:txBody>
      </p:sp>
      <p:sp>
        <p:nvSpPr>
          <p:cNvPr id="11" name="Text 9"/>
          <p:cNvSpPr/>
          <p:nvPr/>
        </p:nvSpPr>
        <p:spPr>
          <a:xfrm>
            <a:off x="4293870" y="3960852"/>
            <a:ext cx="3403092" cy="410528"/>
          </a:xfrm>
          <a:prstGeom prst="rect">
            <a:avLst/>
          </a:prstGeom>
          <a:noFill/>
          <a:ln/>
        </p:spPr>
        <p:txBody>
          <a:bodyPr wrap="square" lIns="25400" tIns="25400" rIns="25400" bIns="25400" rtlCol="0" anchor="t">
            <a:normAutofit/>
          </a:bodyPr>
          <a:lstStyle/>
          <a:p>
            <a:pPr algn="l" indent="0" marL="0">
              <a:lnSpc>
                <a:spcPct val="101823"/>
              </a:lnSpc>
              <a:buNone/>
            </a:pPr>
            <a:r>
              <a:rPr lang="en-US" sz="2550" b="1" dirty="0">
                <a:solidFill>
                  <a:srgbClr val="0E2E56"/>
                </a:solidFill>
                <a:latin typeface="Arial" pitchFamily="34" charset="0"/>
                <a:ea typeface="Arial" pitchFamily="34" charset="-122"/>
                <a:cs typeface="Arial" pitchFamily="34" charset="-120"/>
              </a:rPr>
              <a:t>Observation</a:t>
            </a:r>
            <a:endParaRPr lang="en-US" sz="2550" dirty="0"/>
          </a:p>
        </p:txBody>
      </p:sp>
      <p:sp>
        <p:nvSpPr>
          <p:cNvPr id="12" name="Text 10"/>
          <p:cNvSpPr/>
          <p:nvPr/>
        </p:nvSpPr>
        <p:spPr>
          <a:xfrm>
            <a:off x="4293870" y="4504730"/>
            <a:ext cx="3186532" cy="153162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They read quietly for weeks — learning names, projects, amounts, and tone.</a:t>
            </a:r>
            <a:endParaRPr lang="en-US" sz="2100" dirty="0"/>
          </a:p>
        </p:txBody>
      </p:sp>
      <p:sp>
        <p:nvSpPr>
          <p:cNvPr id="13" name="Shape 11"/>
          <p:cNvSpPr/>
          <p:nvPr/>
        </p:nvSpPr>
        <p:spPr>
          <a:xfrm>
            <a:off x="7597140" y="3236952"/>
            <a:ext cx="3093720" cy="95250"/>
          </a:xfrm>
          <a:prstGeom prst="roundRect">
            <a:avLst>
              <a:gd name="adj" fmla="val 50000"/>
            </a:avLst>
          </a:prstGeom>
          <a:solidFill>
            <a:srgbClr val="1B4E9B"/>
          </a:solidFill>
          <a:ln/>
        </p:spPr>
      </p:sp>
      <p:sp>
        <p:nvSpPr>
          <p:cNvPr id="14" name="Text 12"/>
          <p:cNvSpPr/>
          <p:nvPr/>
        </p:nvSpPr>
        <p:spPr>
          <a:xfrm>
            <a:off x="7597140" y="3503652"/>
            <a:ext cx="3403092" cy="323850"/>
          </a:xfrm>
          <a:prstGeom prst="rect">
            <a:avLst/>
          </a:prstGeom>
          <a:noFill/>
          <a:ln/>
        </p:spPr>
        <p:txBody>
          <a:bodyPr wrap="square" lIns="25400" tIns="25400" rIns="25400" bIns="25400" rtlCol="0" anchor="t">
            <a:normAutofit/>
          </a:bodyPr>
          <a:lstStyle/>
          <a:p>
            <a:pPr algn="l" indent="0" marL="0">
              <a:lnSpc>
                <a:spcPct val="70755"/>
              </a:lnSpc>
              <a:buNone/>
            </a:pPr>
            <a:r>
              <a:rPr lang="en-US" sz="2250" b="1" dirty="0">
                <a:solidFill>
                  <a:srgbClr val="ED1C2C"/>
                </a:solidFill>
                <a:latin typeface="Arial" pitchFamily="34" charset="0"/>
                <a:ea typeface="Arial" pitchFamily="34" charset="-122"/>
                <a:cs typeface="Arial" pitchFamily="34" charset="-120"/>
              </a:rPr>
              <a:t>STEP 3</a:t>
            </a:r>
            <a:endParaRPr lang="en-US" sz="2250" dirty="0"/>
          </a:p>
        </p:txBody>
      </p:sp>
      <p:sp>
        <p:nvSpPr>
          <p:cNvPr id="15" name="Text 13"/>
          <p:cNvSpPr/>
          <p:nvPr/>
        </p:nvSpPr>
        <p:spPr>
          <a:xfrm>
            <a:off x="7597140" y="3960852"/>
            <a:ext cx="3403092" cy="410528"/>
          </a:xfrm>
          <a:prstGeom prst="rect">
            <a:avLst/>
          </a:prstGeom>
          <a:noFill/>
          <a:ln/>
        </p:spPr>
        <p:txBody>
          <a:bodyPr wrap="square" lIns="25400" tIns="25400" rIns="25400" bIns="25400" rtlCol="0" anchor="t">
            <a:normAutofit/>
          </a:bodyPr>
          <a:lstStyle/>
          <a:p>
            <a:pPr algn="l" indent="0" marL="0">
              <a:lnSpc>
                <a:spcPct val="101823"/>
              </a:lnSpc>
              <a:buNone/>
            </a:pPr>
            <a:r>
              <a:rPr lang="en-US" sz="2550" b="1" dirty="0">
                <a:solidFill>
                  <a:srgbClr val="0E2E56"/>
                </a:solidFill>
                <a:latin typeface="Arial" pitchFamily="34" charset="0"/>
                <a:ea typeface="Arial" pitchFamily="34" charset="-122"/>
                <a:cs typeface="Arial" pitchFamily="34" charset="-120"/>
              </a:rPr>
              <a:t>Insertion</a:t>
            </a:r>
            <a:endParaRPr lang="en-US" sz="2550" dirty="0"/>
          </a:p>
        </p:txBody>
      </p:sp>
      <p:sp>
        <p:nvSpPr>
          <p:cNvPr id="16" name="Text 14"/>
          <p:cNvSpPr/>
          <p:nvPr/>
        </p:nvSpPr>
        <p:spPr>
          <a:xfrm>
            <a:off x="7597140" y="4504730"/>
            <a:ext cx="3186532" cy="153162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Updated remittance details arrive attached to a legitimate, expected invoice.</a:t>
            </a:r>
            <a:endParaRPr lang="en-US" sz="2100" dirty="0"/>
          </a:p>
        </p:txBody>
      </p:sp>
      <p:sp>
        <p:nvSpPr>
          <p:cNvPr id="17" name="Shape 15"/>
          <p:cNvSpPr/>
          <p:nvPr/>
        </p:nvSpPr>
        <p:spPr>
          <a:xfrm>
            <a:off x="10900410" y="3236952"/>
            <a:ext cx="3093720" cy="95250"/>
          </a:xfrm>
          <a:prstGeom prst="roundRect">
            <a:avLst>
              <a:gd name="adj" fmla="val 50000"/>
            </a:avLst>
          </a:prstGeom>
          <a:solidFill>
            <a:srgbClr val="ED1C2C"/>
          </a:solidFill>
          <a:ln/>
        </p:spPr>
      </p:sp>
      <p:sp>
        <p:nvSpPr>
          <p:cNvPr id="18" name="Text 16"/>
          <p:cNvSpPr/>
          <p:nvPr/>
        </p:nvSpPr>
        <p:spPr>
          <a:xfrm>
            <a:off x="10900410" y="3503652"/>
            <a:ext cx="3403092" cy="323850"/>
          </a:xfrm>
          <a:prstGeom prst="rect">
            <a:avLst/>
          </a:prstGeom>
          <a:noFill/>
          <a:ln/>
        </p:spPr>
        <p:txBody>
          <a:bodyPr wrap="square" lIns="25400" tIns="25400" rIns="25400" bIns="25400" rtlCol="0" anchor="t">
            <a:normAutofit/>
          </a:bodyPr>
          <a:lstStyle/>
          <a:p>
            <a:pPr algn="l" indent="0" marL="0">
              <a:lnSpc>
                <a:spcPct val="70755"/>
              </a:lnSpc>
              <a:buNone/>
            </a:pPr>
            <a:r>
              <a:rPr lang="en-US" sz="2250" b="1" dirty="0">
                <a:solidFill>
                  <a:srgbClr val="ED1C2C"/>
                </a:solidFill>
                <a:latin typeface="Arial" pitchFamily="34" charset="0"/>
                <a:ea typeface="Arial" pitchFamily="34" charset="-122"/>
                <a:cs typeface="Arial" pitchFamily="34" charset="-120"/>
              </a:rPr>
              <a:t>STEP 4</a:t>
            </a:r>
            <a:endParaRPr lang="en-US" sz="2250" dirty="0"/>
          </a:p>
        </p:txBody>
      </p:sp>
      <p:sp>
        <p:nvSpPr>
          <p:cNvPr id="19" name="Text 17"/>
          <p:cNvSpPr/>
          <p:nvPr/>
        </p:nvSpPr>
        <p:spPr>
          <a:xfrm>
            <a:off x="10900410" y="3960852"/>
            <a:ext cx="3403092" cy="410528"/>
          </a:xfrm>
          <a:prstGeom prst="rect">
            <a:avLst/>
          </a:prstGeom>
          <a:noFill/>
          <a:ln/>
        </p:spPr>
        <p:txBody>
          <a:bodyPr wrap="square" lIns="25400" tIns="25400" rIns="25400" bIns="25400" rtlCol="0" anchor="t">
            <a:normAutofit/>
          </a:bodyPr>
          <a:lstStyle/>
          <a:p>
            <a:pPr algn="l" indent="0" marL="0">
              <a:lnSpc>
                <a:spcPct val="101823"/>
              </a:lnSpc>
              <a:buNone/>
            </a:pPr>
            <a:r>
              <a:rPr lang="en-US" sz="2550" b="1" dirty="0">
                <a:solidFill>
                  <a:srgbClr val="0E2E56"/>
                </a:solidFill>
                <a:latin typeface="Arial" pitchFamily="34" charset="0"/>
                <a:ea typeface="Arial" pitchFamily="34" charset="-122"/>
                <a:cs typeface="Arial" pitchFamily="34" charset="-120"/>
              </a:rPr>
              <a:t>Payment</a:t>
            </a:r>
            <a:endParaRPr lang="en-US" sz="2550" dirty="0"/>
          </a:p>
        </p:txBody>
      </p:sp>
      <p:sp>
        <p:nvSpPr>
          <p:cNvPr id="20" name="Text 18"/>
          <p:cNvSpPr/>
          <p:nvPr/>
        </p:nvSpPr>
        <p:spPr>
          <a:xfrm>
            <a:off x="10900410" y="4504730"/>
            <a:ext cx="3186532" cy="115824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Finance pays the invoice it was already expecting to pay.</a:t>
            </a:r>
            <a:endParaRPr lang="en-US" sz="2100" dirty="0"/>
          </a:p>
        </p:txBody>
      </p:sp>
      <p:sp>
        <p:nvSpPr>
          <p:cNvPr id="21" name="Shape 19"/>
          <p:cNvSpPr/>
          <p:nvPr/>
        </p:nvSpPr>
        <p:spPr>
          <a:xfrm>
            <a:off x="14203681" y="3236952"/>
            <a:ext cx="3093720" cy="95250"/>
          </a:xfrm>
          <a:prstGeom prst="roundRect">
            <a:avLst>
              <a:gd name="adj" fmla="val 50000"/>
            </a:avLst>
          </a:prstGeom>
          <a:solidFill>
            <a:srgbClr val="ED1C2C"/>
          </a:solidFill>
          <a:ln/>
        </p:spPr>
      </p:sp>
      <p:sp>
        <p:nvSpPr>
          <p:cNvPr id="22" name="Text 20"/>
          <p:cNvSpPr/>
          <p:nvPr/>
        </p:nvSpPr>
        <p:spPr>
          <a:xfrm>
            <a:off x="14203681" y="3503652"/>
            <a:ext cx="3403092" cy="323850"/>
          </a:xfrm>
          <a:prstGeom prst="rect">
            <a:avLst/>
          </a:prstGeom>
          <a:noFill/>
          <a:ln/>
        </p:spPr>
        <p:txBody>
          <a:bodyPr wrap="square" lIns="25400" tIns="25400" rIns="25400" bIns="25400" rtlCol="0" anchor="t">
            <a:normAutofit/>
          </a:bodyPr>
          <a:lstStyle/>
          <a:p>
            <a:pPr algn="l" indent="0" marL="0">
              <a:lnSpc>
                <a:spcPct val="70755"/>
              </a:lnSpc>
              <a:buNone/>
            </a:pPr>
            <a:r>
              <a:rPr lang="en-US" sz="2250" b="1" dirty="0">
                <a:solidFill>
                  <a:srgbClr val="ED1C2C"/>
                </a:solidFill>
                <a:latin typeface="Arial" pitchFamily="34" charset="0"/>
                <a:ea typeface="Arial" pitchFamily="34" charset="-122"/>
                <a:cs typeface="Arial" pitchFamily="34" charset="-120"/>
              </a:rPr>
              <a:t>STEP 5</a:t>
            </a:r>
            <a:endParaRPr lang="en-US" sz="2250" dirty="0"/>
          </a:p>
        </p:txBody>
      </p:sp>
      <p:sp>
        <p:nvSpPr>
          <p:cNvPr id="23" name="Text 21"/>
          <p:cNvSpPr/>
          <p:nvPr/>
        </p:nvSpPr>
        <p:spPr>
          <a:xfrm>
            <a:off x="14203681" y="3960852"/>
            <a:ext cx="3403092" cy="410528"/>
          </a:xfrm>
          <a:prstGeom prst="rect">
            <a:avLst/>
          </a:prstGeom>
          <a:noFill/>
          <a:ln/>
        </p:spPr>
        <p:txBody>
          <a:bodyPr wrap="square" lIns="25400" tIns="25400" rIns="25400" bIns="25400" rtlCol="0" anchor="t">
            <a:normAutofit/>
          </a:bodyPr>
          <a:lstStyle/>
          <a:p>
            <a:pPr algn="l" indent="0" marL="0">
              <a:lnSpc>
                <a:spcPct val="101823"/>
              </a:lnSpc>
              <a:buNone/>
            </a:pPr>
            <a:r>
              <a:rPr lang="en-US" sz="2550" b="1" dirty="0">
                <a:solidFill>
                  <a:srgbClr val="0E2E56"/>
                </a:solidFill>
                <a:latin typeface="Arial" pitchFamily="34" charset="0"/>
                <a:ea typeface="Arial" pitchFamily="34" charset="-122"/>
                <a:cs typeface="Arial" pitchFamily="34" charset="-120"/>
              </a:rPr>
              <a:t>Discovery</a:t>
            </a:r>
            <a:endParaRPr lang="en-US" sz="2550" dirty="0"/>
          </a:p>
        </p:txBody>
      </p:sp>
      <p:sp>
        <p:nvSpPr>
          <p:cNvPr id="24" name="Text 22"/>
          <p:cNvSpPr/>
          <p:nvPr/>
        </p:nvSpPr>
        <p:spPr>
          <a:xfrm>
            <a:off x="14203681" y="4504730"/>
            <a:ext cx="3186532" cy="1158240"/>
          </a:xfrm>
          <a:prstGeom prst="rect">
            <a:avLst/>
          </a:prstGeom>
          <a:noFill/>
          <a:ln/>
        </p:spPr>
        <p:txBody>
          <a:bodyPr wrap="square" lIns="25400" tIns="25400" rIns="25400" bIns="25400" rtlCol="0" anchor="t">
            <a:normAutofit/>
          </a:bodyPr>
          <a:lstStyle/>
          <a:p>
            <a:pPr algn="l" indent="0" marL="0">
              <a:lnSpc>
                <a:spcPct val="122500"/>
              </a:lnSpc>
              <a:buNone/>
            </a:pPr>
            <a:r>
              <a:rPr lang="en-US" sz="2100" dirty="0">
                <a:solidFill>
                  <a:srgbClr val="5A6B80"/>
                </a:solidFill>
                <a:latin typeface="Arial" pitchFamily="34" charset="0"/>
                <a:ea typeface="Arial" pitchFamily="34" charset="-122"/>
                <a:cs typeface="Arial" pitchFamily="34" charset="-120"/>
              </a:rPr>
              <a:t>Thirty days later the real vendor asks where the money went.</a:t>
            </a:r>
            <a:endParaRPr lang="en-US" sz="2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33</Slides>
  <Notes>33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2026-07-29T02:01:06Z</dcterms:created>
  <dcterms:modified xsi:type="dcterms:W3CDTF">2026-07-29T02:01:06Z</dcterms:modified>
</cp:coreProperties>
</file>